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7" r:id="rId1"/>
  </p:sldMasterIdLst>
  <p:notesMasterIdLst>
    <p:notesMasterId r:id="rId58"/>
  </p:notesMasterIdLst>
  <p:sldIdLst>
    <p:sldId id="274" r:id="rId2"/>
    <p:sldId id="483" r:id="rId3"/>
    <p:sldId id="486" r:id="rId4"/>
    <p:sldId id="487" r:id="rId5"/>
    <p:sldId id="488" r:id="rId6"/>
    <p:sldId id="263" r:id="rId7"/>
    <p:sldId id="284" r:id="rId8"/>
    <p:sldId id="345" r:id="rId9"/>
    <p:sldId id="346" r:id="rId10"/>
    <p:sldId id="444" r:id="rId11"/>
    <p:sldId id="343" r:id="rId12"/>
    <p:sldId id="446" r:id="rId13"/>
    <p:sldId id="333" r:id="rId14"/>
    <p:sldId id="509" r:id="rId15"/>
    <p:sldId id="266" r:id="rId16"/>
    <p:sldId id="348" r:id="rId17"/>
    <p:sldId id="484" r:id="rId18"/>
    <p:sldId id="485" r:id="rId19"/>
    <p:sldId id="477" r:id="rId20"/>
    <p:sldId id="478" r:id="rId21"/>
    <p:sldId id="449" r:id="rId22"/>
    <p:sldId id="450" r:id="rId23"/>
    <p:sldId id="479" r:id="rId24"/>
    <p:sldId id="453" r:id="rId25"/>
    <p:sldId id="461" r:id="rId26"/>
    <p:sldId id="510" r:id="rId27"/>
    <p:sldId id="504" r:id="rId28"/>
    <p:sldId id="505" r:id="rId29"/>
    <p:sldId id="457" r:id="rId30"/>
    <p:sldId id="506" r:id="rId31"/>
    <p:sldId id="491" r:id="rId32"/>
    <p:sldId id="495" r:id="rId33"/>
    <p:sldId id="496" r:id="rId34"/>
    <p:sldId id="501" r:id="rId35"/>
    <p:sldId id="502" r:id="rId36"/>
    <p:sldId id="503" r:id="rId37"/>
    <p:sldId id="497" r:id="rId38"/>
    <p:sldId id="498" r:id="rId39"/>
    <p:sldId id="499" r:id="rId40"/>
    <p:sldId id="500" r:id="rId41"/>
    <p:sldId id="470" r:id="rId42"/>
    <p:sldId id="350" r:id="rId43"/>
    <p:sldId id="307" r:id="rId44"/>
    <p:sldId id="351" r:id="rId45"/>
    <p:sldId id="442" r:id="rId46"/>
    <p:sldId id="425" r:id="rId47"/>
    <p:sldId id="424" r:id="rId48"/>
    <p:sldId id="352" r:id="rId49"/>
    <p:sldId id="354" r:id="rId50"/>
    <p:sldId id="355" r:id="rId51"/>
    <p:sldId id="356" r:id="rId52"/>
    <p:sldId id="358" r:id="rId53"/>
    <p:sldId id="359" r:id="rId54"/>
    <p:sldId id="471" r:id="rId55"/>
    <p:sldId id="462" r:id="rId56"/>
    <p:sldId id="335" r:id="rId5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BA56"/>
    <a:srgbClr val="56B1CA"/>
    <a:srgbClr val="75F9E0"/>
    <a:srgbClr val="744A80"/>
    <a:srgbClr val="3E4D1F"/>
    <a:srgbClr val="FD7B6D"/>
    <a:srgbClr val="89AAD3"/>
    <a:srgbClr val="B4B4B4"/>
    <a:srgbClr val="73BE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55" autoAdjust="0"/>
    <p:restoredTop sz="92296" autoAdjust="0"/>
  </p:normalViewPr>
  <p:slideViewPr>
    <p:cSldViewPr>
      <p:cViewPr varScale="1">
        <p:scale>
          <a:sx n="68" d="100"/>
          <a:sy n="68" d="100"/>
        </p:scale>
        <p:origin x="450" y="54"/>
      </p:cViewPr>
      <p:guideLst>
        <p:guide orient="horz" pos="2160"/>
        <p:guide pos="384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4E6593E-61FD-435E-89CC-EEC52632E57D}" type="datetimeFigureOut">
              <a:rPr lang="en-US"/>
              <a:pPr>
                <a:defRPr/>
              </a:pPr>
              <a:t>9/20/2017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464D10D-71CE-4961-8A20-F375E2F4A3F8}" type="slidenum">
              <a:rPr lang="en-US"/>
              <a:pPr>
                <a:defRPr/>
              </a:pPr>
              <a:t>‹#›</a:t>
            </a:fld>
            <a:endParaRPr lang="en-US"/>
          </a:p>
        </p:txBody>
      </p:sp>
    </p:spTree>
    <p:extLst>
      <p:ext uri="{BB962C8B-B14F-4D97-AF65-F5344CB8AC3E}">
        <p14:creationId xmlns:p14="http://schemas.microsoft.com/office/powerpoint/2010/main" val="2659616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64D10D-71CE-4961-8A20-F375E2F4A3F8}"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vi-VN" smtClean="0"/>
              <a:t>BỒI DƯỠNG KIẾN THỨC QUẢN LÝ, CHỈ ĐẠO, ĐIỀU HÀNH CHUYÊN NGÀNH CHO VIỆN TRƯỜNG, PHÓ VIỆN TRƯỞNG VKSND CẤP HUYỆN</a:t>
            </a:r>
            <a:endParaRPr lang="en-US" smtClean="0"/>
          </a:p>
        </p:txBody>
      </p:sp>
      <p:sp>
        <p:nvSpPr>
          <p:cNvPr id="21509"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Giảng viên: TS. VŨ THỊ HỒNG VÂN  </a:t>
            </a:r>
          </a:p>
        </p:txBody>
      </p:sp>
      <p:sp>
        <p:nvSpPr>
          <p:cNvPr id="21510"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EE464D-9FB8-4626-A838-401F6D463E5A}" type="slidenum">
              <a:rPr lang="en-US" smtClean="0"/>
              <a:pPr/>
              <a:t>28</a:t>
            </a:fld>
            <a:endParaRPr lang="en-US" smtClean="0"/>
          </a:p>
        </p:txBody>
      </p:sp>
    </p:spTree>
    <p:extLst>
      <p:ext uri="{BB962C8B-B14F-4D97-AF65-F5344CB8AC3E}">
        <p14:creationId xmlns:p14="http://schemas.microsoft.com/office/powerpoint/2010/main" val="3800648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2532"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vi-VN" smtClean="0"/>
              <a:t>BỒI DƯỠNG KIẾN THỨC QUẢN LÝ, CHỈ ĐẠO, ĐIỀU HÀNH CHUYÊN NGÀNH CHO VIỆN TRƯỜNG, PHÓ VIỆN TRƯỞNG VKSND CẤP HUYỆN</a:t>
            </a:r>
            <a:endParaRPr lang="en-US" smtClean="0"/>
          </a:p>
        </p:txBody>
      </p:sp>
      <p:sp>
        <p:nvSpPr>
          <p:cNvPr id="22533"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Giảng viên: TS. VŨ THỊ HỒNG VÂN  </a:t>
            </a:r>
          </a:p>
        </p:txBody>
      </p:sp>
      <p:sp>
        <p:nvSpPr>
          <p:cNvPr id="22534"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398776-0DBC-40F3-BE4B-B7D9E4143F50}" type="slidenum">
              <a:rPr lang="en-US" smtClean="0"/>
              <a:pPr/>
              <a:t>29</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381000" y="685800"/>
            <a:ext cx="6096000" cy="3429000"/>
          </a:xfrm>
          <a:ln/>
        </p:spPr>
      </p:sp>
      <p:sp>
        <p:nvSpPr>
          <p:cNvPr id="48131" name="Notes Placeholder 2"/>
          <p:cNvSpPr>
            <a:spLocks noGrp="1"/>
          </p:cNvSpPr>
          <p:nvPr>
            <p:ph type="body" idx="1"/>
          </p:nvPr>
        </p:nvSpPr>
        <p:spPr>
          <a:noFill/>
          <a:ln/>
        </p:spPr>
        <p:txBody>
          <a:bodyPr/>
          <a:lstStyle/>
          <a:p>
            <a:endParaRPr lang="en-US" smtClean="0">
              <a:latin typeface="Arial" pitchFamily="34" charset="0"/>
            </a:endParaRPr>
          </a:p>
        </p:txBody>
      </p:sp>
      <p:sp>
        <p:nvSpPr>
          <p:cNvPr id="48132" name="Slide Number Placeholder 3"/>
          <p:cNvSpPr>
            <a:spLocks noGrp="1"/>
          </p:cNvSpPr>
          <p:nvPr>
            <p:ph type="sldNum" sz="quarter" idx="5"/>
          </p:nvPr>
        </p:nvSpPr>
        <p:spPr>
          <a:noFill/>
        </p:spPr>
        <p:txBody>
          <a:bodyPr/>
          <a:lstStyle/>
          <a:p>
            <a:fld id="{B3B5E5F8-CB20-4535-AB51-742C75611B44}" type="slidenum">
              <a:rPr lang="en-US" smtClean="0">
                <a:latin typeface="Arial" pitchFamily="34" charset="0"/>
              </a:rPr>
              <a:pPr/>
              <a:t>38</a:t>
            </a:fld>
            <a:endParaRPr lang="en-US" smtClean="0">
              <a:latin typeface="Arial" pitchFamily="34" charset="0"/>
            </a:endParaRPr>
          </a:p>
        </p:txBody>
      </p:sp>
    </p:spTree>
    <p:extLst>
      <p:ext uri="{BB962C8B-B14F-4D97-AF65-F5344CB8AC3E}">
        <p14:creationId xmlns:p14="http://schemas.microsoft.com/office/powerpoint/2010/main" val="2957564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endParaRPr lang="en-US" altLang="en-US" smtClean="0"/>
          </a:p>
        </p:txBody>
      </p:sp>
      <p:sp>
        <p:nvSpPr>
          <p:cNvPr id="4" name="Slide Number Placeholder 3"/>
          <p:cNvSpPr>
            <a:spLocks noGrp="1"/>
          </p:cNvSpPr>
          <p:nvPr>
            <p:ph type="sldNum" sz="quarter" idx="5"/>
          </p:nvPr>
        </p:nvSpPr>
        <p:spPr/>
        <p:txBody>
          <a:bodyPr/>
          <a:lstStyle/>
          <a:p>
            <a:pPr>
              <a:defRPr/>
            </a:pPr>
            <a:fld id="{E745829C-C462-41D0-8C66-37C96E9733A8}" type="slidenum">
              <a:rPr lang="en-US" smtClean="0"/>
              <a:pPr>
                <a:defRPr/>
              </a:pPr>
              <a:t>43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441E8D-429A-42F0-8CDB-0B19B4093BC5}" type="slidenum">
              <a:rPr lang="en-US" smtClean="0"/>
              <a:pPr/>
              <a:t>44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64D10D-71CE-4961-8A20-F375E2F4A3F8}" type="slidenum">
              <a:rPr lang="en-US" smtClean="0"/>
              <a:pPr>
                <a:defRPr/>
              </a:pPr>
              <a:t>54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64D10D-71CE-4961-8A20-F375E2F4A3F8}" type="slidenum">
              <a:rPr lang="en-US" smtClean="0"/>
              <a:pPr>
                <a:defRPr/>
              </a:pPr>
              <a:t>8</a:t>
            </a:fld>
            <a:endParaRPr lang="en-US"/>
          </a:p>
        </p:txBody>
      </p:sp>
    </p:spTree>
    <p:extLst>
      <p:ext uri="{BB962C8B-B14F-4D97-AF65-F5344CB8AC3E}">
        <p14:creationId xmlns:p14="http://schemas.microsoft.com/office/powerpoint/2010/main" val="240993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64D10D-71CE-4961-8A20-F375E2F4A3F8}" type="slidenum">
              <a:rPr lang="en-US" smtClean="0"/>
              <a:pPr>
                <a:defRPr/>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64D10D-71CE-4961-8A20-F375E2F4A3F8}" type="slidenum">
              <a:rPr lang="en-US" smtClean="0"/>
              <a:pPr>
                <a:defRPr/>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64D10D-71CE-4961-8A20-F375E2F4A3F8}" type="slidenum">
              <a:rPr lang="en-US" smtClean="0"/>
              <a:pPr>
                <a:defRPr/>
              </a:pPr>
              <a:t>19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464D10D-71CE-4961-8A20-F375E2F4A3F8}" type="slidenum">
              <a:rPr lang="en-US" smtClean="0"/>
              <a:pPr>
                <a:defRPr/>
              </a:pPr>
              <a:t>23</a:t>
            </a:fld>
            <a:endParaRPr lang="en-US"/>
          </a:p>
        </p:txBody>
      </p:sp>
    </p:spTree>
    <p:extLst>
      <p:ext uri="{BB962C8B-B14F-4D97-AF65-F5344CB8AC3E}">
        <p14:creationId xmlns:p14="http://schemas.microsoft.com/office/powerpoint/2010/main" val="273046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441E8D-429A-42F0-8CDB-0B19B4093BC5}" type="slidenum">
              <a:rPr lang="en-US" smtClean="0"/>
              <a:pPr/>
              <a:t>24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464D10D-71CE-4961-8A20-F375E2F4A3F8}" type="slidenum">
              <a:rPr lang="en-US" smtClean="0"/>
              <a:pPr>
                <a:defRPr/>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C428A-5419-4744-923E-29F46F9DF844}" type="slidenum">
              <a:rPr lang="en-US" smtClean="0"/>
              <a:pPr/>
              <a:t>26</a:t>
            </a:fld>
            <a:endParaRPr lang="en-US"/>
          </a:p>
        </p:txBody>
      </p:sp>
    </p:spTree>
    <p:extLst>
      <p:ext uri="{BB962C8B-B14F-4D97-AF65-F5344CB8AC3E}">
        <p14:creationId xmlns:p14="http://schemas.microsoft.com/office/powerpoint/2010/main" val="3291978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446B667E-4EAA-4627-B3D9-55094BA7C471}" type="slidenum">
              <a:rPr lang="en-US" altLang="en-US" smtClean="0"/>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0B08EF80-41F4-44DE-AEEC-D74B1C2464CE}" type="slidenum">
              <a:rPr lang="en-US" altLang="en-US" smtClean="0"/>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F7FE7C5-9A38-4181-B478-937E0E266E8E}" type="slidenum">
              <a:rPr lang="en-US" altLang="en-US" smtClean="0"/>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43200" y="609601"/>
            <a:ext cx="8026400" cy="4873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76400"/>
            <a:ext cx="11023600" cy="4648200"/>
          </a:xfrm>
        </p:spPr>
        <p:txBody>
          <a:bodyPr/>
          <a:lstStyle/>
          <a:p>
            <a:pPr lvl="0"/>
            <a:r>
              <a:rPr lang="en-US" noProof="0" smtClean="0"/>
              <a:t>Click icon to add table</a:t>
            </a:r>
            <a:endParaRPr lang="en-US" noProof="0"/>
          </a:p>
        </p:txBody>
      </p:sp>
      <p:sp>
        <p:nvSpPr>
          <p:cNvPr id="4" name="Footer Placeholder 3"/>
          <p:cNvSpPr>
            <a:spLocks noGrp="1"/>
          </p:cNvSpPr>
          <p:nvPr>
            <p:ph type="ftr" sz="quarter" idx="10"/>
          </p:nvPr>
        </p:nvSpPr>
        <p:spPr>
          <a:xfrm>
            <a:off x="8737600" y="6553201"/>
            <a:ext cx="2844800" cy="244475"/>
          </a:xfrm>
        </p:spPr>
        <p:txBody>
          <a:bodyPr/>
          <a:lstStyle>
            <a:lvl1pPr>
              <a:defRPr/>
            </a:lvl1pPr>
          </a:lstStyle>
          <a:p>
            <a:pPr>
              <a:defRPr/>
            </a:pPr>
            <a:endParaRPr lang="en-US"/>
          </a:p>
        </p:txBody>
      </p:sp>
      <p:sp>
        <p:nvSpPr>
          <p:cNvPr id="5" name="Slide Number Placeholder 4"/>
          <p:cNvSpPr>
            <a:spLocks noGrp="1"/>
          </p:cNvSpPr>
          <p:nvPr>
            <p:ph type="sldNum" sz="quarter" idx="11"/>
          </p:nvPr>
        </p:nvSpPr>
        <p:spPr>
          <a:xfrm>
            <a:off x="5588000" y="6534150"/>
            <a:ext cx="1117600" cy="261938"/>
          </a:xfrm>
        </p:spPr>
        <p:txBody>
          <a:bodyPr/>
          <a:lstStyle>
            <a:lvl1pPr>
              <a:defRPr/>
            </a:lvl1pPr>
          </a:lstStyle>
          <a:p>
            <a:pPr>
              <a:defRPr/>
            </a:pPr>
            <a:fld id="{4A850BF9-D5F5-455E-9955-4DB3E7F7719C}" type="slidenum">
              <a:rPr lang="en-US"/>
              <a:pPr>
                <a:defRPr/>
              </a:pPr>
              <a:t>‹#›</a:t>
            </a:fld>
            <a:endParaRPr lang="en-US"/>
          </a:p>
        </p:txBody>
      </p:sp>
      <p:sp>
        <p:nvSpPr>
          <p:cNvPr id="6" name="Date Placeholder 5"/>
          <p:cNvSpPr>
            <a:spLocks noGrp="1"/>
          </p:cNvSpPr>
          <p:nvPr>
            <p:ph type="dt" sz="half" idx="12"/>
          </p:nvPr>
        </p:nvSpPr>
        <p:spPr>
          <a:xfrm>
            <a:off x="508000" y="6534150"/>
            <a:ext cx="2540000" cy="261938"/>
          </a:xfr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46200" y="676276"/>
            <a:ext cx="9499600" cy="923925"/>
          </a:xfrm>
        </p:spPr>
        <p:txBody>
          <a:bodyPr/>
          <a:lstStyle/>
          <a:p>
            <a:r>
              <a:rPr lang="en-US"/>
              <a:t>Click to edit Master title style</a:t>
            </a:r>
          </a:p>
        </p:txBody>
      </p:sp>
      <p:sp>
        <p:nvSpPr>
          <p:cNvPr id="3" name="Date Placeholder 2"/>
          <p:cNvSpPr>
            <a:spLocks noGrp="1"/>
          </p:cNvSpPr>
          <p:nvPr>
            <p:ph type="dt" sz="half" idx="10"/>
          </p:nvPr>
        </p:nvSpPr>
        <p:spPr>
          <a:xfrm>
            <a:off x="8583084" y="5951539"/>
            <a:ext cx="2844800" cy="365125"/>
          </a:xfrm>
        </p:spPr>
        <p:txBody>
          <a:bodyPr/>
          <a:lstStyle>
            <a:lvl1pPr>
              <a:defRPr/>
            </a:lvl1pPr>
          </a:lstStyle>
          <a:p>
            <a:pPr>
              <a:defRPr/>
            </a:pPr>
            <a:fld id="{B343F762-FA47-4D81-AEB6-A0B925B5BA9B}" type="datetime1">
              <a:rPr lang="en-US" altLang="en-US"/>
              <a:pPr>
                <a:defRPr/>
              </a:pPr>
              <a:t>9/20/2017</a:t>
            </a:fld>
            <a:endParaRPr lang="en-US" sz="1800">
              <a:solidFill>
                <a:schemeClr val="tx1"/>
              </a:solidFill>
            </a:endParaRPr>
          </a:p>
        </p:txBody>
      </p:sp>
      <p:sp>
        <p:nvSpPr>
          <p:cNvPr id="4" name="Footer Placeholder 3"/>
          <p:cNvSpPr>
            <a:spLocks noGrp="1"/>
          </p:cNvSpPr>
          <p:nvPr>
            <p:ph type="ftr" sz="quarter" idx="11"/>
          </p:nvPr>
        </p:nvSpPr>
        <p:spPr>
          <a:xfrm>
            <a:off x="1574801" y="5951539"/>
            <a:ext cx="7008284" cy="365125"/>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764117" y="5951539"/>
            <a:ext cx="810683" cy="365125"/>
          </a:xfrm>
        </p:spPr>
        <p:txBody>
          <a:bodyPr/>
          <a:lstStyle>
            <a:lvl1pPr>
              <a:defRPr/>
            </a:lvl1pPr>
          </a:lstStyle>
          <a:p>
            <a:pPr>
              <a:defRPr/>
            </a:pPr>
            <a:fld id="{FCBC769C-877D-4B8C-951F-9895F0948ECE}" type="slidenum">
              <a:rPr lang="en-US" altLang="en-US"/>
              <a:pPr>
                <a:defRPr/>
              </a:pPr>
              <a:t>‹#›</a:t>
            </a:fld>
            <a:endParaRPr lang="en-US">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7865D46C-5559-4625-9B87-EA92F0F1F8AD}" type="slidenum">
              <a:rPr lang="en-US" altLang="en-US" smtClean="0"/>
              <a:pPr>
                <a:defRPr/>
              </a:pPr>
              <a:t>‹#›</a:t>
            </a:fld>
            <a:endParaRPr lang="en-US" alt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FFF5952-1AF2-4FA6-8100-5F17266FDA57}" type="slidenum">
              <a:rPr lang="en-US" altLang="en-US" smtClean="0"/>
              <a:pPr>
                <a:defRPr/>
              </a:pPr>
              <a:t>‹#›</a:t>
            </a:fld>
            <a:endParaRPr lang="en-US" alt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3D71F21-4AD3-423E-A6DA-F88037F836FF}" type="slidenum">
              <a:rPr lang="en-US" altLang="en-US" smtClean="0"/>
              <a:pPr>
                <a:defRPr/>
              </a:pPr>
              <a:t>‹#›</a:t>
            </a:fld>
            <a:endParaRPr lang="en-US" alt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7A655333-3AF7-4184-9241-8AE1123C4906}"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E293FCD0-4476-4C12-9492-CFB8DA172D00}" type="slidenum">
              <a:rPr lang="en-US" altLang="en-US" smtClean="0"/>
              <a:pPr>
                <a:defRPr/>
              </a:pPr>
              <a:t>‹#›</a:t>
            </a:fld>
            <a:endParaRPr lang="en-US" alt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1B04C36C-5B18-48C8-92C9-FEC8AE09313B}" type="slidenum">
              <a:rPr lang="en-US" altLang="en-US" smtClean="0"/>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622B8C9F-0836-456D-82B5-A2045A0347D5}"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E8DCE7AD-7896-46FE-BAA7-94BFDA99C3B6}" type="slidenum">
              <a:rPr lang="en-US" altLang="en-US" smtClean="0"/>
              <a:pPr>
                <a:defRPr/>
              </a:pPr>
              <a:t>‹#›</a:t>
            </a:fld>
            <a:endParaRPr lang="en-US" alt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lt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lt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B7D9C28-6751-48C2-BB5A-A96E98676FF2}"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 id="2147484160"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C&#193;C%20V&#258;N%20B&#7842;N%20T&#192;I%20LI&#7878;U%20CH&#200;N/&#272;i&#7873;u%2027%20LTCVKSND.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C&#193;C%20V&#258;N%20B&#7842;N%20T&#192;I%20LI&#7878;U%20CH&#200;N/M&#7850;U%2010.%20KI&#7870;N%20NGH&#7882;.docx" TargetMode="External"/><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hyperlink" Target="C&#193;C%20V&#258;N%20B&#7842;N%20T&#192;I%20LI&#7878;U%20CH&#200;N/KH&#193;NG%20NGH&#7882;%20PH&#218;C%20TH&#7848;M.%2015.docx" TargetMode="External"/><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0" y="5638800"/>
            <a:ext cx="9144000" cy="12192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362" name="Subtitle 2"/>
          <p:cNvSpPr>
            <a:spLocks noGrp="1"/>
          </p:cNvSpPr>
          <p:nvPr>
            <p:ph type="subTitle" idx="1"/>
          </p:nvPr>
        </p:nvSpPr>
        <p:spPr>
          <a:xfrm>
            <a:off x="2133600" y="5715000"/>
            <a:ext cx="7696200" cy="1143000"/>
          </a:xfrm>
        </p:spPr>
        <p:txBody>
          <a:bodyPr/>
          <a:lstStyle/>
          <a:p>
            <a:pPr lvl="3" algn="just" eaLnBrk="1" hangingPunct="1"/>
            <a:r>
              <a:rPr lang="en-US" altLang="en-US" sz="2400" b="1" i="1" dirty="0">
                <a:solidFill>
                  <a:srgbClr val="7030A0"/>
                </a:solidFill>
              </a:rPr>
              <a:t>          </a:t>
            </a:r>
            <a:r>
              <a:rPr lang="en-US" altLang="en-US" sz="2400" b="1" i="1" dirty="0">
                <a:solidFill>
                  <a:srgbClr val="FF0000"/>
                </a:solidFill>
              </a:rPr>
              <a:t>PGS.TS. </a:t>
            </a:r>
            <a:r>
              <a:rPr lang="en-US" altLang="en-US" sz="2400" b="1" i="1" dirty="0" err="1">
                <a:solidFill>
                  <a:srgbClr val="FF0000"/>
                </a:solidFill>
              </a:rPr>
              <a:t>Vũ</a:t>
            </a:r>
            <a:r>
              <a:rPr lang="en-US" altLang="en-US" sz="2400" b="1" i="1" dirty="0">
                <a:solidFill>
                  <a:srgbClr val="FF0000"/>
                </a:solidFill>
              </a:rPr>
              <a:t> </a:t>
            </a:r>
            <a:r>
              <a:rPr lang="en-US" altLang="en-US" sz="2400" b="1" i="1" dirty="0" err="1">
                <a:solidFill>
                  <a:srgbClr val="FF0000"/>
                </a:solidFill>
              </a:rPr>
              <a:t>Thị</a:t>
            </a:r>
            <a:r>
              <a:rPr lang="en-US" altLang="en-US" sz="2400" b="1" i="1" dirty="0">
                <a:solidFill>
                  <a:srgbClr val="FF0000"/>
                </a:solidFill>
              </a:rPr>
              <a:t> </a:t>
            </a:r>
            <a:r>
              <a:rPr lang="en-US" altLang="en-US" sz="2400" b="1" i="1" dirty="0" err="1">
                <a:solidFill>
                  <a:srgbClr val="FF0000"/>
                </a:solidFill>
              </a:rPr>
              <a:t>Hồng</a:t>
            </a:r>
            <a:r>
              <a:rPr lang="en-US" altLang="en-US" sz="2400" b="1" i="1" dirty="0">
                <a:solidFill>
                  <a:srgbClr val="FF0000"/>
                </a:solidFill>
              </a:rPr>
              <a:t> </a:t>
            </a:r>
            <a:r>
              <a:rPr lang="en-US" altLang="en-US" sz="2400" b="1" i="1" dirty="0" err="1">
                <a:solidFill>
                  <a:srgbClr val="FF0000"/>
                </a:solidFill>
              </a:rPr>
              <a:t>Vân</a:t>
            </a:r>
            <a:endParaRPr lang="en-US" altLang="en-US" sz="2400" b="1" i="1" dirty="0">
              <a:solidFill>
                <a:srgbClr val="FF0000"/>
              </a:solidFill>
            </a:endParaRPr>
          </a:p>
          <a:p>
            <a:pPr lvl="3" algn="just" eaLnBrk="1" hangingPunct="1"/>
            <a:r>
              <a:rPr lang="en-US" altLang="en-US" sz="2400" b="1" i="1" dirty="0" err="1">
                <a:solidFill>
                  <a:srgbClr val="FF0000"/>
                </a:solidFill>
              </a:rPr>
              <a:t>Giảng</a:t>
            </a:r>
            <a:r>
              <a:rPr lang="en-US" altLang="en-US" sz="2400" b="1" i="1" dirty="0">
                <a:solidFill>
                  <a:srgbClr val="FF0000"/>
                </a:solidFill>
              </a:rPr>
              <a:t> </a:t>
            </a:r>
            <a:r>
              <a:rPr lang="en-US" altLang="en-US" sz="2400" b="1" i="1" dirty="0" err="1">
                <a:solidFill>
                  <a:srgbClr val="FF0000"/>
                </a:solidFill>
              </a:rPr>
              <a:t>viên</a:t>
            </a:r>
            <a:r>
              <a:rPr lang="en-US" altLang="en-US" sz="2400" b="1" i="1" dirty="0">
                <a:solidFill>
                  <a:srgbClr val="FF0000"/>
                </a:solidFill>
              </a:rPr>
              <a:t> </a:t>
            </a:r>
            <a:r>
              <a:rPr lang="en-US" altLang="en-US" sz="2400" b="1" i="1" dirty="0" err="1">
                <a:solidFill>
                  <a:srgbClr val="FF0000"/>
                </a:solidFill>
              </a:rPr>
              <a:t>Trường</a:t>
            </a:r>
            <a:r>
              <a:rPr lang="en-US" altLang="en-US" sz="2400" b="1" i="1" dirty="0">
                <a:solidFill>
                  <a:srgbClr val="FF0000"/>
                </a:solidFill>
              </a:rPr>
              <a:t> ĐHKS </a:t>
            </a:r>
            <a:r>
              <a:rPr lang="en-US" altLang="en-US" sz="2400" b="1" i="1" dirty="0" err="1">
                <a:solidFill>
                  <a:srgbClr val="FF0000"/>
                </a:solidFill>
              </a:rPr>
              <a:t>Hà</a:t>
            </a:r>
            <a:r>
              <a:rPr lang="en-US" altLang="en-US" sz="2400" b="1" i="1" dirty="0">
                <a:solidFill>
                  <a:srgbClr val="FF0000"/>
                </a:solidFill>
              </a:rPr>
              <a:t> </a:t>
            </a:r>
            <a:r>
              <a:rPr lang="en-US" altLang="en-US" sz="2400" b="1" i="1" dirty="0" err="1">
                <a:solidFill>
                  <a:srgbClr val="FF0000"/>
                </a:solidFill>
              </a:rPr>
              <a:t>Nội</a:t>
            </a:r>
            <a:endParaRPr lang="en-US" altLang="en-US" sz="2400" b="1" i="1" dirty="0">
              <a:solidFill>
                <a:srgbClr val="FF0000"/>
              </a:solidFill>
            </a:endParaRPr>
          </a:p>
        </p:txBody>
      </p:sp>
      <p:sp>
        <p:nvSpPr>
          <p:cNvPr id="15363" name="TextBox 4"/>
          <p:cNvSpPr txBox="1">
            <a:spLocks noChangeArrowheads="1"/>
          </p:cNvSpPr>
          <p:nvPr/>
        </p:nvSpPr>
        <p:spPr bwMode="auto">
          <a:xfrm>
            <a:off x="1752600" y="2590801"/>
            <a:ext cx="8686800" cy="2062103"/>
          </a:xfrm>
          <a:prstGeom prst="rect">
            <a:avLst/>
          </a:prstGeom>
          <a:noFill/>
          <a:ln w="9525">
            <a:noFill/>
            <a:miter lim="800000"/>
            <a:headEnd/>
            <a:tailEnd/>
          </a:ln>
        </p:spPr>
        <p:txBody>
          <a:bodyPr wrap="square">
            <a:spAutoFit/>
          </a:bodyPr>
          <a:lstStyle/>
          <a:p>
            <a:pPr algn="ctr"/>
            <a:r>
              <a:rPr lang="en-US" sz="3200" dirty="0">
                <a:latin typeface="Arial" pitchFamily="34" charset="0"/>
                <a:ea typeface="Arial Unicode MS" pitchFamily="34" charset="-128"/>
                <a:cs typeface="Arial" pitchFamily="34" charset="0"/>
              </a:rPr>
              <a:t>MỘT SỐ VẤN ĐỀ CHUNG VỀ CÔNG TÁC KIỂM SÁT GIẢI QUYẾT CÁC VỤ, VIỆC DÂN SỰ VÀ GIẢI QUYẾT VIỆC KHÁC THEO QUY ĐỊNH CỦA PHÁP </a:t>
            </a:r>
            <a:r>
              <a:rPr lang="en-US" sz="3200" dirty="0" err="1">
                <a:latin typeface="Arial" pitchFamily="34" charset="0"/>
                <a:ea typeface="Arial Unicode MS" pitchFamily="34" charset="-128"/>
                <a:cs typeface="Arial" pitchFamily="34" charset="0"/>
              </a:rPr>
              <a:t>LuẬT</a:t>
            </a:r>
            <a:endParaRPr lang="en-US" sz="3200" dirty="0">
              <a:latin typeface="Arial" pitchFamily="34" charset="0"/>
              <a:cs typeface="Arial" pitchFamily="34" charset="0"/>
            </a:endParaRPr>
          </a:p>
        </p:txBody>
      </p:sp>
      <p:pic>
        <p:nvPicPr>
          <p:cNvPr id="5" name="Picture 4" descr="DẠ 14.jpg"/>
          <p:cNvPicPr>
            <a:picLocks noChangeAspect="1"/>
          </p:cNvPicPr>
          <p:nvPr/>
        </p:nvPicPr>
        <p:blipFill>
          <a:blip r:embed="rId3" cstate="print"/>
          <a:stretch>
            <a:fillRect/>
          </a:stretch>
        </p:blipFill>
        <p:spPr>
          <a:xfrm>
            <a:off x="4114800" y="152400"/>
            <a:ext cx="388620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750" y="-37070"/>
            <a:ext cx="4762500" cy="28575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563562"/>
          </a:xfrm>
        </p:spPr>
        <p:txBody>
          <a:bodyPr rtlCol="0">
            <a:noAutofit/>
          </a:bodyPr>
          <a:lstStyle/>
          <a:p>
            <a:pPr algn="ctr">
              <a:defRPr/>
            </a:pPr>
            <a:r>
              <a:rPr lang="en-US" sz="3600" dirty="0">
                <a:solidFill>
                  <a:schemeClr val="bg2">
                    <a:lumMod val="50000"/>
                  </a:schemeClr>
                </a:solidFill>
              </a:rPr>
              <a:t>2. </a:t>
            </a:r>
            <a:r>
              <a:rPr lang="en-US" sz="3200" dirty="0" err="1">
                <a:solidFill>
                  <a:schemeClr val="bg2">
                    <a:lumMod val="50000"/>
                  </a:schemeClr>
                </a:solidFill>
              </a:rPr>
              <a:t>Phạm</a:t>
            </a:r>
            <a:r>
              <a:rPr lang="en-US" sz="3200" dirty="0">
                <a:solidFill>
                  <a:schemeClr val="bg2">
                    <a:lumMod val="50000"/>
                  </a:schemeClr>
                </a:solidFill>
              </a:rPr>
              <a:t> vi </a:t>
            </a:r>
            <a:r>
              <a:rPr lang="en-US" sz="3600" b="0" dirty="0" err="1">
                <a:solidFill>
                  <a:schemeClr val="bg2">
                    <a:lumMod val="50000"/>
                  </a:schemeClr>
                </a:solidFill>
                <a:latin typeface="Arial" pitchFamily="34" charset="0"/>
                <a:cs typeface="Arial" pitchFamily="34" charset="0"/>
              </a:rPr>
              <a:t>kiểm</a:t>
            </a:r>
            <a:r>
              <a:rPr lang="en-US" sz="3600" b="0" dirty="0">
                <a:solidFill>
                  <a:schemeClr val="bg2">
                    <a:lumMod val="50000"/>
                  </a:schemeClr>
                </a:solidFill>
                <a:latin typeface="Arial" pitchFamily="34" charset="0"/>
                <a:cs typeface="Arial" pitchFamily="34" charset="0"/>
              </a:rPr>
              <a:t> </a:t>
            </a:r>
            <a:r>
              <a:rPr lang="en-US" sz="3600" b="0" dirty="0" err="1">
                <a:solidFill>
                  <a:schemeClr val="bg2">
                    <a:lumMod val="50000"/>
                  </a:schemeClr>
                </a:solidFill>
                <a:latin typeface="Arial" pitchFamily="34" charset="0"/>
                <a:cs typeface="Arial" pitchFamily="34" charset="0"/>
              </a:rPr>
              <a:t>sát</a:t>
            </a:r>
            <a:endParaRPr lang="en-US" sz="3600" dirty="0">
              <a:solidFill>
                <a:schemeClr val="bg2">
                  <a:lumMod val="50000"/>
                </a:schemeClr>
              </a:solidFill>
            </a:endParaRPr>
          </a:p>
        </p:txBody>
      </p:sp>
      <p:sp>
        <p:nvSpPr>
          <p:cNvPr id="19" name="Freeform 18"/>
          <p:cNvSpPr/>
          <p:nvPr/>
        </p:nvSpPr>
        <p:spPr>
          <a:xfrm>
            <a:off x="2286000" y="990600"/>
            <a:ext cx="7696200" cy="805494"/>
          </a:xfrm>
          <a:custGeom>
            <a:avLst/>
            <a:gdLst>
              <a:gd name="connsiteX0" fmla="*/ 0 w 6560843"/>
              <a:gd name="connsiteY0" fmla="*/ 37622 h 376218"/>
              <a:gd name="connsiteX1" fmla="*/ 11019 w 6560843"/>
              <a:gd name="connsiteY1" fmla="*/ 11019 h 376218"/>
              <a:gd name="connsiteX2" fmla="*/ 37622 w 6560843"/>
              <a:gd name="connsiteY2" fmla="*/ 0 h 376218"/>
              <a:gd name="connsiteX3" fmla="*/ 6523221 w 6560843"/>
              <a:gd name="connsiteY3" fmla="*/ 0 h 376218"/>
              <a:gd name="connsiteX4" fmla="*/ 6549824 w 6560843"/>
              <a:gd name="connsiteY4" fmla="*/ 11019 h 376218"/>
              <a:gd name="connsiteX5" fmla="*/ 6560843 w 6560843"/>
              <a:gd name="connsiteY5" fmla="*/ 37622 h 376218"/>
              <a:gd name="connsiteX6" fmla="*/ 6560843 w 6560843"/>
              <a:gd name="connsiteY6" fmla="*/ 338596 h 376218"/>
              <a:gd name="connsiteX7" fmla="*/ 6549824 w 6560843"/>
              <a:gd name="connsiteY7" fmla="*/ 365199 h 376218"/>
              <a:gd name="connsiteX8" fmla="*/ 6523221 w 6560843"/>
              <a:gd name="connsiteY8" fmla="*/ 376218 h 376218"/>
              <a:gd name="connsiteX9" fmla="*/ 37622 w 6560843"/>
              <a:gd name="connsiteY9" fmla="*/ 376218 h 376218"/>
              <a:gd name="connsiteX10" fmla="*/ 11019 w 6560843"/>
              <a:gd name="connsiteY10" fmla="*/ 365199 h 376218"/>
              <a:gd name="connsiteX11" fmla="*/ 0 w 6560843"/>
              <a:gd name="connsiteY11" fmla="*/ 338596 h 376218"/>
              <a:gd name="connsiteX12" fmla="*/ 0 w 6560843"/>
              <a:gd name="connsiteY12" fmla="*/ 37622 h 37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60843" h="376218">
                <a:moveTo>
                  <a:pt x="0" y="37622"/>
                </a:moveTo>
                <a:cubicBezTo>
                  <a:pt x="0" y="27644"/>
                  <a:pt x="3964" y="18075"/>
                  <a:pt x="11019" y="11019"/>
                </a:cubicBezTo>
                <a:cubicBezTo>
                  <a:pt x="18075" y="3964"/>
                  <a:pt x="27644" y="0"/>
                  <a:pt x="37622" y="0"/>
                </a:cubicBezTo>
                <a:lnTo>
                  <a:pt x="6523221" y="0"/>
                </a:lnTo>
                <a:cubicBezTo>
                  <a:pt x="6533199" y="0"/>
                  <a:pt x="6542768" y="3964"/>
                  <a:pt x="6549824" y="11019"/>
                </a:cubicBezTo>
                <a:cubicBezTo>
                  <a:pt x="6556879" y="18075"/>
                  <a:pt x="6560843" y="27644"/>
                  <a:pt x="6560843" y="37622"/>
                </a:cubicBezTo>
                <a:lnTo>
                  <a:pt x="6560843" y="338596"/>
                </a:lnTo>
                <a:cubicBezTo>
                  <a:pt x="6560843" y="348574"/>
                  <a:pt x="6556879" y="358143"/>
                  <a:pt x="6549824" y="365199"/>
                </a:cubicBezTo>
                <a:cubicBezTo>
                  <a:pt x="6542769" y="372254"/>
                  <a:pt x="6533199" y="376218"/>
                  <a:pt x="6523221" y="376218"/>
                </a:cubicBezTo>
                <a:lnTo>
                  <a:pt x="37622" y="376218"/>
                </a:lnTo>
                <a:cubicBezTo>
                  <a:pt x="27644" y="376218"/>
                  <a:pt x="18075" y="372254"/>
                  <a:pt x="11019" y="365199"/>
                </a:cubicBezTo>
                <a:cubicBezTo>
                  <a:pt x="3964" y="358143"/>
                  <a:pt x="0" y="348574"/>
                  <a:pt x="0" y="338596"/>
                </a:cubicBezTo>
                <a:lnTo>
                  <a:pt x="0" y="37622"/>
                </a:lnTo>
                <a:close/>
              </a:path>
            </a:pathLst>
          </a:custGeom>
          <a:solidFill>
            <a:schemeClr val="accent3">
              <a:lumMod val="60000"/>
              <a:lumOff val="40000"/>
              <a:alpha val="90000"/>
            </a:schemeClr>
          </a:solidFill>
          <a:ln>
            <a:solidFill>
              <a:schemeClr val="bg1"/>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214" tIns="35149" rIns="47214" bIns="35149" numCol="1" spcCol="1270" anchor="ctr" anchorCtr="0">
            <a:noAutofit/>
          </a:bodyPr>
          <a:lstStyle/>
          <a:p>
            <a:pPr algn="ctr" defTabSz="844550">
              <a:lnSpc>
                <a:spcPct val="90000"/>
              </a:lnSpc>
              <a:spcAft>
                <a:spcPct val="35000"/>
              </a:spcAft>
            </a:pPr>
            <a:r>
              <a:rPr lang="en-US" sz="2400" b="1" dirty="0"/>
              <a:t>+ </a:t>
            </a:r>
            <a:r>
              <a:rPr lang="en-US" sz="2400" b="1" dirty="0" err="1"/>
              <a:t>Là</a:t>
            </a:r>
            <a:r>
              <a:rPr lang="en-US" sz="2400" b="1" dirty="0"/>
              <a:t> </a:t>
            </a:r>
            <a:r>
              <a:rPr lang="en-US" sz="2400" b="1" dirty="0" err="1"/>
              <a:t>giới</a:t>
            </a:r>
            <a:r>
              <a:rPr lang="en-US" sz="2400" b="1" dirty="0"/>
              <a:t> </a:t>
            </a:r>
            <a:r>
              <a:rPr lang="en-US" sz="2400" b="1" dirty="0" err="1"/>
              <a:t>hạn</a:t>
            </a:r>
            <a:r>
              <a:rPr lang="en-US" sz="2400" b="1" dirty="0"/>
              <a:t> </a:t>
            </a:r>
            <a:r>
              <a:rPr lang="en-US" sz="2400" b="1" dirty="0" err="1"/>
              <a:t>từ</a:t>
            </a:r>
            <a:r>
              <a:rPr lang="en-US" sz="2400" b="1" dirty="0"/>
              <a:t> </a:t>
            </a:r>
            <a:r>
              <a:rPr lang="en-US" sz="2400" b="1" dirty="0" err="1"/>
              <a:t>khi</a:t>
            </a:r>
            <a:r>
              <a:rPr lang="en-US" sz="2400" b="1" dirty="0"/>
              <a:t> </a:t>
            </a:r>
            <a:r>
              <a:rPr lang="en-US" sz="2400" b="1" dirty="0" err="1">
                <a:solidFill>
                  <a:srgbClr val="FF0000"/>
                </a:solidFill>
              </a:rPr>
              <a:t>bắt</a:t>
            </a:r>
            <a:r>
              <a:rPr lang="en-US" sz="2400" b="1" dirty="0">
                <a:solidFill>
                  <a:srgbClr val="FF0000"/>
                </a:solidFill>
              </a:rPr>
              <a:t> </a:t>
            </a:r>
            <a:r>
              <a:rPr lang="en-US" sz="2400" b="1" dirty="0" err="1">
                <a:solidFill>
                  <a:srgbClr val="FF0000"/>
                </a:solidFill>
              </a:rPr>
              <a:t>đầu</a:t>
            </a:r>
            <a:r>
              <a:rPr lang="en-US" sz="2400" b="1" dirty="0">
                <a:solidFill>
                  <a:srgbClr val="FF0000"/>
                </a:solidFill>
              </a:rPr>
              <a:t> </a:t>
            </a:r>
            <a:r>
              <a:rPr lang="en-US" sz="2400" b="1" dirty="0" err="1"/>
              <a:t>cho</a:t>
            </a:r>
            <a:r>
              <a:rPr lang="en-US" sz="2400" b="1" dirty="0"/>
              <a:t> </a:t>
            </a:r>
            <a:r>
              <a:rPr lang="en-US" sz="2400" b="1" dirty="0" err="1"/>
              <a:t>đến</a:t>
            </a:r>
            <a:r>
              <a:rPr lang="en-US" sz="2400" b="1" dirty="0"/>
              <a:t> </a:t>
            </a:r>
            <a:r>
              <a:rPr lang="en-US" sz="2400" b="1" dirty="0" err="1"/>
              <a:t>khi</a:t>
            </a:r>
            <a:r>
              <a:rPr lang="en-US" sz="2400" b="1" dirty="0"/>
              <a:t>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thúc</a:t>
            </a:r>
            <a:endParaRPr lang="en-US" sz="2400" dirty="0">
              <a:solidFill>
                <a:srgbClr val="FF0000"/>
              </a:solidFill>
            </a:endParaRPr>
          </a:p>
        </p:txBody>
      </p:sp>
      <p:sp>
        <p:nvSpPr>
          <p:cNvPr id="16" name="Oval 15"/>
          <p:cNvSpPr/>
          <p:nvPr/>
        </p:nvSpPr>
        <p:spPr>
          <a:xfrm>
            <a:off x="2057400" y="2286000"/>
            <a:ext cx="26670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84"/>
            <a:r>
              <a:rPr lang="en-US" sz="2000" b="1" dirty="0" err="1">
                <a:latin typeface="Times New Roman" pitchFamily="18" charset="0"/>
              </a:rPr>
              <a:t>Tòa</a:t>
            </a:r>
            <a:r>
              <a:rPr lang="en-US" sz="2000" b="1" dirty="0">
                <a:latin typeface="Times New Roman" pitchFamily="18" charset="0"/>
              </a:rPr>
              <a:t> </a:t>
            </a:r>
            <a:r>
              <a:rPr lang="en-US" sz="2000" b="1" dirty="0" err="1">
                <a:latin typeface="Times New Roman" pitchFamily="18" charset="0"/>
              </a:rPr>
              <a:t>án</a:t>
            </a:r>
            <a:r>
              <a:rPr lang="en-US" sz="2000" b="1" dirty="0">
                <a:latin typeface="Times New Roman" pitchFamily="18" charset="0"/>
              </a:rPr>
              <a:t> </a:t>
            </a:r>
            <a:r>
              <a:rPr lang="en-US" sz="2000" b="1" dirty="0" err="1">
                <a:latin typeface="Times New Roman" pitchFamily="18" charset="0"/>
              </a:rPr>
              <a:t>gửi</a:t>
            </a:r>
            <a:r>
              <a:rPr lang="en-US" sz="2000" b="1" dirty="0">
                <a:latin typeface="Times New Roman" pitchFamily="18" charset="0"/>
              </a:rPr>
              <a:t> </a:t>
            </a:r>
            <a:r>
              <a:rPr lang="en-US" sz="2000" b="1" dirty="0" err="1">
                <a:latin typeface="Times New Roman" pitchFamily="18" charset="0"/>
              </a:rPr>
              <a:t>văn</a:t>
            </a:r>
            <a:r>
              <a:rPr lang="en-US" sz="2000" b="1" dirty="0">
                <a:latin typeface="Times New Roman" pitchFamily="18" charset="0"/>
              </a:rPr>
              <a:t> </a:t>
            </a:r>
            <a:r>
              <a:rPr lang="en-US" sz="2000" b="1" dirty="0" err="1">
                <a:latin typeface="Times New Roman" pitchFamily="18" charset="0"/>
              </a:rPr>
              <a:t>bản</a:t>
            </a:r>
            <a:r>
              <a:rPr lang="en-US" sz="2000" b="1" dirty="0">
                <a:latin typeface="Times New Roman" pitchFamily="18" charset="0"/>
              </a:rPr>
              <a:t>  </a:t>
            </a:r>
            <a:r>
              <a:rPr lang="en-US" sz="2000" b="1" dirty="0" err="1">
                <a:latin typeface="Times New Roman" pitchFamily="18" charset="0"/>
              </a:rPr>
              <a:t>thông</a:t>
            </a:r>
            <a:r>
              <a:rPr lang="en-US" sz="2000" b="1" dirty="0">
                <a:latin typeface="Times New Roman" pitchFamily="18" charset="0"/>
              </a:rPr>
              <a:t> </a:t>
            </a:r>
            <a:r>
              <a:rPr lang="en-US" sz="2000" b="1" dirty="0" err="1">
                <a:latin typeface="Times New Roman" pitchFamily="18" charset="0"/>
              </a:rPr>
              <a:t>báo</a:t>
            </a:r>
            <a:r>
              <a:rPr lang="en-US" sz="2000" b="1" dirty="0">
                <a:latin typeface="Times New Roman" pitchFamily="18" charset="0"/>
              </a:rPr>
              <a:t> </a:t>
            </a:r>
            <a:r>
              <a:rPr lang="en-US" sz="2000" b="1" dirty="0" err="1">
                <a:latin typeface="Times New Roman" pitchFamily="18" charset="0"/>
              </a:rPr>
              <a:t>thụ</a:t>
            </a:r>
            <a:r>
              <a:rPr lang="en-US" sz="2000" b="1" dirty="0">
                <a:latin typeface="Times New Roman" pitchFamily="18" charset="0"/>
              </a:rPr>
              <a:t> </a:t>
            </a:r>
            <a:r>
              <a:rPr lang="en-US" sz="2000" b="1" dirty="0" err="1">
                <a:latin typeface="Times New Roman" pitchFamily="18" charset="0"/>
              </a:rPr>
              <a:t>lý</a:t>
            </a:r>
            <a:r>
              <a:rPr lang="en-US" sz="2000" b="1" dirty="0">
                <a:latin typeface="Times New Roman" pitchFamily="18" charset="0"/>
              </a:rPr>
              <a:t> </a:t>
            </a:r>
            <a:r>
              <a:rPr lang="en-US" sz="2000" b="1" dirty="0" err="1">
                <a:latin typeface="Times New Roman" pitchFamily="18" charset="0"/>
              </a:rPr>
              <a:t>vụ</a:t>
            </a:r>
            <a:r>
              <a:rPr lang="en-US" sz="2000" b="1" dirty="0">
                <a:latin typeface="Times New Roman" pitchFamily="18" charset="0"/>
              </a:rPr>
              <a:t> </a:t>
            </a:r>
            <a:r>
              <a:rPr lang="en-US" sz="2000" b="1" dirty="0" err="1">
                <a:latin typeface="Times New Roman" pitchFamily="18" charset="0"/>
              </a:rPr>
              <a:t>án</a:t>
            </a:r>
            <a:r>
              <a:rPr lang="en-US" sz="2000" b="1" dirty="0">
                <a:latin typeface="Times New Roman" pitchFamily="18" charset="0"/>
              </a:rPr>
              <a:t> </a:t>
            </a:r>
            <a:r>
              <a:rPr lang="en-US" sz="2000" b="1" dirty="0" err="1">
                <a:latin typeface="Times New Roman" pitchFamily="18" charset="0"/>
              </a:rPr>
              <a:t>hoặc</a:t>
            </a:r>
            <a:r>
              <a:rPr lang="en-US" sz="2000" b="1" dirty="0">
                <a:latin typeface="Times New Roman" pitchFamily="18" charset="0"/>
              </a:rPr>
              <a:t> </a:t>
            </a:r>
            <a:r>
              <a:rPr lang="en-US" sz="2000" b="1" dirty="0" err="1">
                <a:latin typeface="Times New Roman" pitchFamily="18" charset="0"/>
              </a:rPr>
              <a:t>thụ</a:t>
            </a:r>
            <a:r>
              <a:rPr lang="en-US" sz="2000" b="1" dirty="0">
                <a:latin typeface="Times New Roman" pitchFamily="18" charset="0"/>
              </a:rPr>
              <a:t> </a:t>
            </a:r>
            <a:r>
              <a:rPr lang="en-US" sz="2000" b="1" dirty="0" err="1">
                <a:latin typeface="Times New Roman" pitchFamily="18" charset="0"/>
              </a:rPr>
              <a:t>lý</a:t>
            </a:r>
            <a:r>
              <a:rPr lang="en-US" sz="2000" b="1" dirty="0">
                <a:latin typeface="Times New Roman" pitchFamily="18" charset="0"/>
              </a:rPr>
              <a:t> </a:t>
            </a:r>
            <a:r>
              <a:rPr lang="en-US" sz="2000" b="1" dirty="0" err="1">
                <a:latin typeface="Times New Roman" pitchFamily="18" charset="0"/>
              </a:rPr>
              <a:t>đơn</a:t>
            </a:r>
            <a:r>
              <a:rPr lang="en-US" sz="2000" b="1" dirty="0">
                <a:latin typeface="Times New Roman" pitchFamily="18" charset="0"/>
              </a:rPr>
              <a:t> </a:t>
            </a:r>
            <a:r>
              <a:rPr lang="en-US" sz="2000" b="1" dirty="0" err="1">
                <a:latin typeface="Times New Roman" pitchFamily="18" charset="0"/>
              </a:rPr>
              <a:t>yêu</a:t>
            </a:r>
            <a:r>
              <a:rPr lang="en-US" sz="2000" b="1" dirty="0">
                <a:latin typeface="Times New Roman" pitchFamily="18" charset="0"/>
              </a:rPr>
              <a:t> </a:t>
            </a:r>
            <a:r>
              <a:rPr lang="en-US" sz="2000" b="1" dirty="0" err="1">
                <a:latin typeface="Times New Roman" pitchFamily="18" charset="0"/>
              </a:rPr>
              <a:t>cầu</a:t>
            </a:r>
            <a:endParaRPr lang="en-US" sz="2000" b="1" dirty="0">
              <a:latin typeface="Times New Roman" pitchFamily="18" charset="0"/>
            </a:endParaRPr>
          </a:p>
          <a:p>
            <a:pPr algn="ctr"/>
            <a:endParaRPr lang="en-US" dirty="0"/>
          </a:p>
        </p:txBody>
      </p:sp>
      <p:sp>
        <p:nvSpPr>
          <p:cNvPr id="18" name="Oval 17"/>
          <p:cNvSpPr/>
          <p:nvPr/>
        </p:nvSpPr>
        <p:spPr>
          <a:xfrm>
            <a:off x="7010400" y="2209800"/>
            <a:ext cx="3352800" cy="2667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913984"/>
            <a:r>
              <a:rPr lang="en-US" sz="2000" b="1" dirty="0" err="1">
                <a:latin typeface="Times New Roman" pitchFamily="18" charset="0"/>
              </a:rPr>
              <a:t>Bản</a:t>
            </a:r>
            <a:r>
              <a:rPr lang="en-US" sz="2000" b="1" dirty="0">
                <a:latin typeface="Times New Roman" pitchFamily="18" charset="0"/>
              </a:rPr>
              <a:t> </a:t>
            </a:r>
            <a:r>
              <a:rPr lang="en-US" sz="2000" b="1" dirty="0" err="1">
                <a:latin typeface="Times New Roman" pitchFamily="18" charset="0"/>
              </a:rPr>
              <a:t>án</a:t>
            </a:r>
            <a:r>
              <a:rPr lang="en-US" sz="2000" b="1" dirty="0">
                <a:latin typeface="Times New Roman" pitchFamily="18" charset="0"/>
              </a:rPr>
              <a:t>, QĐ </a:t>
            </a:r>
            <a:r>
              <a:rPr lang="en-US" sz="2000" b="1" dirty="0" err="1">
                <a:latin typeface="Times New Roman" pitchFamily="18" charset="0"/>
              </a:rPr>
              <a:t>c</a:t>
            </a:r>
            <a:r>
              <a:rPr lang="en-US" b="1" dirty="0" err="1" smtClean="0"/>
              <a:t>ủa</a:t>
            </a:r>
            <a:r>
              <a:rPr lang="en-US" b="1" dirty="0" smtClean="0"/>
              <a:t> </a:t>
            </a:r>
            <a:r>
              <a:rPr lang="en-US" b="1" dirty="0" err="1" smtClean="0"/>
              <a:t>Toà</a:t>
            </a:r>
            <a:r>
              <a:rPr lang="en-US" b="1" dirty="0" smtClean="0"/>
              <a:t> </a:t>
            </a:r>
            <a:r>
              <a:rPr lang="en-US" b="1" dirty="0" err="1" smtClean="0"/>
              <a:t>án</a:t>
            </a:r>
            <a:r>
              <a:rPr lang="en-US" b="1" dirty="0" smtClean="0"/>
              <a:t> </a:t>
            </a:r>
            <a:r>
              <a:rPr lang="en-US" sz="2000" b="1" dirty="0" err="1">
                <a:latin typeface="Times New Roman" pitchFamily="18" charset="0"/>
              </a:rPr>
              <a:t>có</a:t>
            </a:r>
            <a:r>
              <a:rPr lang="en-US" sz="2000" b="1" dirty="0">
                <a:latin typeface="Times New Roman" pitchFamily="18" charset="0"/>
              </a:rPr>
              <a:t> </a:t>
            </a:r>
            <a:r>
              <a:rPr lang="en-US" sz="2000" b="1" dirty="0" err="1">
                <a:latin typeface="Times New Roman" pitchFamily="18" charset="0"/>
              </a:rPr>
              <a:t>hiệu</a:t>
            </a:r>
            <a:r>
              <a:rPr lang="en-US" sz="2000" b="1" dirty="0">
                <a:latin typeface="Times New Roman" pitchFamily="18" charset="0"/>
              </a:rPr>
              <a:t> </a:t>
            </a:r>
            <a:r>
              <a:rPr lang="en-US" sz="2000" b="1" dirty="0" err="1">
                <a:latin typeface="Times New Roman" pitchFamily="18" charset="0"/>
              </a:rPr>
              <a:t>lực</a:t>
            </a:r>
            <a:r>
              <a:rPr lang="en-US" sz="2000" b="1" dirty="0">
                <a:latin typeface="Times New Roman" pitchFamily="18" charset="0"/>
              </a:rPr>
              <a:t> </a:t>
            </a:r>
            <a:r>
              <a:rPr lang="en-US" sz="2000" b="1" dirty="0" err="1">
                <a:latin typeface="Times New Roman" pitchFamily="18" charset="0"/>
              </a:rPr>
              <a:t>pháp</a:t>
            </a:r>
            <a:r>
              <a:rPr lang="en-US" sz="2000" b="1" dirty="0">
                <a:latin typeface="Times New Roman" pitchFamily="18" charset="0"/>
              </a:rPr>
              <a:t> </a:t>
            </a:r>
            <a:r>
              <a:rPr lang="en-US" sz="2000" b="1" dirty="0" err="1">
                <a:latin typeface="Times New Roman" pitchFamily="18" charset="0"/>
              </a:rPr>
              <a:t>luật</a:t>
            </a:r>
            <a:r>
              <a:rPr lang="en-US" dirty="0" smtClean="0">
                <a:latin typeface="Times New Roman" pitchFamily="18" charset="0"/>
              </a:rPr>
              <a:t>.</a:t>
            </a:r>
          </a:p>
          <a:p>
            <a:pPr algn="ctr" defTabSz="913984"/>
            <a:r>
              <a:rPr lang="en-US" dirty="0" smtClean="0">
                <a:latin typeface="Times New Roman" pitchFamily="18" charset="0"/>
              </a:rPr>
              <a:t>(</a:t>
            </a:r>
            <a:r>
              <a:rPr lang="nl-NL" i="1" dirty="0" smtClean="0">
                <a:latin typeface="Times New Roman" pitchFamily="18" charset="0"/>
                <a:cs typeface="Times New Roman" pitchFamily="18" charset="0"/>
              </a:rPr>
              <a:t>không bị kháng cáo hoặc bị đề nghị xem xét lại, kháng nghị, không có yêu cầu, đề nghị, kiến nghị theo thủ tục đặc biệt</a:t>
            </a:r>
            <a:r>
              <a:rPr lang="en-US" dirty="0" smtClean="0">
                <a:latin typeface="Times New Roman" pitchFamily="18" charset="0"/>
              </a:rPr>
              <a:t>)</a:t>
            </a:r>
            <a:endParaRPr lang="en-US" dirty="0"/>
          </a:p>
        </p:txBody>
      </p:sp>
      <p:cxnSp>
        <p:nvCxnSpPr>
          <p:cNvPr id="27" name="Straight Arrow Connector 26"/>
          <p:cNvCxnSpPr/>
          <p:nvPr/>
        </p:nvCxnSpPr>
        <p:spPr>
          <a:xfrm flipH="1">
            <a:off x="4343400" y="1371600"/>
            <a:ext cx="12192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8267700" y="19431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30" name="Picture 29" descr="DẠ 20.jpg"/>
          <p:cNvPicPr>
            <a:picLocks noChangeAspect="1"/>
          </p:cNvPicPr>
          <p:nvPr/>
        </p:nvPicPr>
        <p:blipFill>
          <a:blip r:embed="rId2" cstate="print"/>
          <a:stretch>
            <a:fillRect/>
          </a:stretch>
        </p:blipFill>
        <p:spPr>
          <a:xfrm>
            <a:off x="1524000" y="4648200"/>
            <a:ext cx="3962400" cy="2209800"/>
          </a:xfrm>
          <a:prstGeom prst="rect">
            <a:avLst/>
          </a:prstGeom>
        </p:spPr>
      </p:pic>
      <p:pic>
        <p:nvPicPr>
          <p:cNvPr id="31" name="Picture 30" descr="DẠ 29.png"/>
          <p:cNvPicPr>
            <a:picLocks noChangeAspect="1"/>
          </p:cNvPicPr>
          <p:nvPr/>
        </p:nvPicPr>
        <p:blipFill>
          <a:blip r:embed="rId3" cstate="print"/>
          <a:stretch>
            <a:fillRect/>
          </a:stretch>
        </p:blipFill>
        <p:spPr>
          <a:xfrm>
            <a:off x="4953000" y="2514601"/>
            <a:ext cx="1676400" cy="990601"/>
          </a:xfrm>
          <a:prstGeom prst="rect">
            <a:avLst/>
          </a:prstGeom>
        </p:spPr>
      </p:pic>
      <p:sp>
        <p:nvSpPr>
          <p:cNvPr id="11" name="Horizontal Scroll 10"/>
          <p:cNvSpPr/>
          <p:nvPr/>
        </p:nvSpPr>
        <p:spPr>
          <a:xfrm>
            <a:off x="2286000" y="457200"/>
            <a:ext cx="8077200" cy="396240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spcBef>
                <a:spcPts val="600"/>
              </a:spcBef>
              <a:spcAft>
                <a:spcPts val="600"/>
              </a:spcAft>
            </a:pPr>
            <a:r>
              <a:rPr lang="en-US" b="1" i="1" dirty="0" err="1" smtClean="0"/>
              <a:t>Định</a:t>
            </a:r>
            <a:r>
              <a:rPr lang="en-US" b="1" i="1" dirty="0" smtClean="0"/>
              <a:t> </a:t>
            </a:r>
            <a:r>
              <a:rPr lang="en-US" b="1" i="1" dirty="0" err="1" smtClean="0"/>
              <a:t>nghĩa</a:t>
            </a:r>
            <a:endParaRPr lang="en-US" b="1" i="1" dirty="0" smtClean="0"/>
          </a:p>
          <a:p>
            <a:pPr algn="ctr">
              <a:spcBef>
                <a:spcPts val="600"/>
              </a:spcBef>
              <a:spcAft>
                <a:spcPts val="600"/>
              </a:spcAft>
            </a:pPr>
            <a:r>
              <a:rPr lang="en-US" i="1" dirty="0" smtClean="0"/>
              <a:t>Theo </a:t>
            </a:r>
            <a:r>
              <a:rPr lang="en-US" i="1" dirty="0" err="1" smtClean="0"/>
              <a:t>nghĩa</a:t>
            </a:r>
            <a:r>
              <a:rPr lang="en-US" i="1" dirty="0" smtClean="0"/>
              <a:t> </a:t>
            </a:r>
            <a:r>
              <a:rPr lang="en-US" i="1" dirty="0" err="1" smtClean="0"/>
              <a:t>thông</a:t>
            </a:r>
            <a:r>
              <a:rPr lang="en-US" i="1" dirty="0" smtClean="0"/>
              <a:t> </a:t>
            </a:r>
            <a:r>
              <a:rPr lang="en-US" i="1" dirty="0" err="1" smtClean="0"/>
              <a:t>thường</a:t>
            </a:r>
            <a:r>
              <a:rPr lang="en-US" dirty="0" smtClean="0"/>
              <a:t>, </a:t>
            </a:r>
            <a:r>
              <a:rPr lang="en-US" dirty="0" err="1" smtClean="0"/>
              <a:t>phạm</a:t>
            </a:r>
            <a:r>
              <a:rPr lang="en-US" dirty="0" smtClean="0"/>
              <a:t> vi </a:t>
            </a:r>
            <a:r>
              <a:rPr lang="en-US" dirty="0" err="1" smtClean="0"/>
              <a:t>là</a:t>
            </a:r>
            <a:r>
              <a:rPr lang="en-US" dirty="0" smtClean="0"/>
              <a:t> </a:t>
            </a:r>
            <a:r>
              <a:rPr lang="en-US" i="1" dirty="0" err="1" smtClean="0"/>
              <a:t>khoảng</a:t>
            </a:r>
            <a:r>
              <a:rPr lang="en-US" i="1" dirty="0" smtClean="0"/>
              <a:t> </a:t>
            </a:r>
            <a:r>
              <a:rPr lang="en-US" i="1" dirty="0" err="1" smtClean="0"/>
              <a:t>được</a:t>
            </a:r>
            <a:r>
              <a:rPr lang="en-US" i="1" dirty="0" smtClean="0"/>
              <a:t> </a:t>
            </a:r>
            <a:r>
              <a:rPr lang="en-US" i="1" dirty="0" err="1" smtClean="0"/>
              <a:t>giới</a:t>
            </a:r>
            <a:r>
              <a:rPr lang="en-US" i="1" dirty="0" smtClean="0"/>
              <a:t> </a:t>
            </a:r>
            <a:r>
              <a:rPr lang="en-US" i="1" dirty="0" err="1" smtClean="0"/>
              <a:t>hạn</a:t>
            </a:r>
            <a:r>
              <a:rPr lang="en-US" i="1" dirty="0" smtClean="0"/>
              <a:t> </a:t>
            </a:r>
            <a:r>
              <a:rPr lang="en-US" i="1" dirty="0" err="1" smtClean="0"/>
              <a:t>của</a:t>
            </a:r>
            <a:r>
              <a:rPr lang="en-US" i="1" dirty="0" smtClean="0"/>
              <a:t> </a:t>
            </a:r>
            <a:r>
              <a:rPr lang="en-US" i="1" dirty="0" err="1" smtClean="0"/>
              <a:t>một</a:t>
            </a:r>
            <a:r>
              <a:rPr lang="en-US" i="1" dirty="0" smtClean="0"/>
              <a:t> </a:t>
            </a:r>
            <a:r>
              <a:rPr lang="en-US" i="1" dirty="0" err="1" smtClean="0"/>
              <a:t>hoạt</a:t>
            </a:r>
            <a:r>
              <a:rPr lang="en-US" i="1" dirty="0" smtClean="0"/>
              <a:t> </a:t>
            </a:r>
            <a:r>
              <a:rPr lang="en-US" i="1" dirty="0" err="1" smtClean="0"/>
              <a:t>động</a:t>
            </a:r>
            <a:r>
              <a:rPr lang="en-US" i="1" dirty="0" smtClean="0"/>
              <a:t>, </a:t>
            </a:r>
            <a:r>
              <a:rPr lang="en-US" i="1" dirty="0" err="1" smtClean="0"/>
              <a:t>một</a:t>
            </a:r>
            <a:r>
              <a:rPr lang="en-US" i="1" dirty="0" smtClean="0"/>
              <a:t> </a:t>
            </a:r>
            <a:r>
              <a:rPr lang="en-US" i="1" dirty="0" err="1" smtClean="0"/>
              <a:t>vấn</a:t>
            </a:r>
            <a:r>
              <a:rPr lang="en-US" i="1" dirty="0" smtClean="0"/>
              <a:t> </a:t>
            </a:r>
            <a:r>
              <a:rPr lang="en-US" i="1" dirty="0" err="1" smtClean="0"/>
              <a:t>đề</a:t>
            </a:r>
            <a:r>
              <a:rPr lang="en-US" i="1" dirty="0" smtClean="0"/>
              <a:t> hay </a:t>
            </a:r>
            <a:r>
              <a:rPr lang="en-US" i="1" dirty="0" err="1" smtClean="0"/>
              <a:t>một</a:t>
            </a:r>
            <a:r>
              <a:rPr lang="en-US" i="1" dirty="0" smtClean="0"/>
              <a:t> </a:t>
            </a:r>
            <a:r>
              <a:rPr lang="en-US" i="1" dirty="0" err="1" smtClean="0"/>
              <a:t>cái</a:t>
            </a:r>
            <a:r>
              <a:rPr lang="en-US" i="1" dirty="0" smtClean="0"/>
              <a:t> </a:t>
            </a:r>
            <a:r>
              <a:rPr lang="en-US" i="1" dirty="0" err="1" smtClean="0"/>
              <a:t>gì</a:t>
            </a:r>
            <a:r>
              <a:rPr lang="en-US" i="1" dirty="0" smtClean="0"/>
              <a:t>.</a:t>
            </a:r>
          </a:p>
          <a:p>
            <a:pPr algn="ctr">
              <a:spcBef>
                <a:spcPts val="600"/>
              </a:spcBef>
              <a:spcAft>
                <a:spcPts val="600"/>
              </a:spcAft>
            </a:pPr>
            <a:r>
              <a:rPr lang="en-US" i="1" dirty="0" err="1" smtClean="0"/>
              <a:t>Trong</a:t>
            </a:r>
            <a:r>
              <a:rPr lang="en-US" i="1" dirty="0" smtClean="0"/>
              <a:t> </a:t>
            </a:r>
            <a:r>
              <a:rPr lang="en-US" i="1" dirty="0" err="1" smtClean="0"/>
              <a:t>tố</a:t>
            </a:r>
            <a:r>
              <a:rPr lang="en-US" i="1" dirty="0" smtClean="0"/>
              <a:t> </a:t>
            </a:r>
            <a:r>
              <a:rPr lang="en-US" i="1" dirty="0" err="1" smtClean="0"/>
              <a:t>tụng</a:t>
            </a:r>
            <a:r>
              <a:rPr lang="en-US" i="1" dirty="0" smtClean="0"/>
              <a:t> </a:t>
            </a:r>
            <a:r>
              <a:rPr lang="en-US" i="1" dirty="0" err="1" smtClean="0"/>
              <a:t>dân</a:t>
            </a:r>
            <a:r>
              <a:rPr lang="en-US" i="1" dirty="0" smtClean="0"/>
              <a:t> </a:t>
            </a:r>
            <a:r>
              <a:rPr lang="en-US" i="1" dirty="0" err="1" smtClean="0"/>
              <a:t>sự</a:t>
            </a:r>
            <a:r>
              <a:rPr lang="en-US" i="1" dirty="0" smtClean="0"/>
              <a:t> </a:t>
            </a:r>
            <a:r>
              <a:rPr lang="en-US" i="1" dirty="0" err="1" smtClean="0"/>
              <a:t>và</a:t>
            </a:r>
            <a:r>
              <a:rPr lang="en-US" i="1" dirty="0" smtClean="0"/>
              <a:t> </a:t>
            </a:r>
            <a:r>
              <a:rPr lang="en-US" i="1" dirty="0" err="1" smtClean="0"/>
              <a:t>tố</a:t>
            </a:r>
            <a:r>
              <a:rPr lang="en-US" i="1" dirty="0" smtClean="0"/>
              <a:t> </a:t>
            </a:r>
            <a:r>
              <a:rPr lang="en-US" i="1" dirty="0" err="1" smtClean="0"/>
              <a:t>tụng</a:t>
            </a:r>
            <a:r>
              <a:rPr lang="en-US" i="1" dirty="0" smtClean="0"/>
              <a:t> </a:t>
            </a:r>
            <a:r>
              <a:rPr lang="en-US" i="1" dirty="0" err="1" smtClean="0"/>
              <a:t>phá</a:t>
            </a:r>
            <a:r>
              <a:rPr lang="en-US" i="1" dirty="0" smtClean="0"/>
              <a:t> </a:t>
            </a:r>
            <a:r>
              <a:rPr lang="en-US" i="1" dirty="0" err="1" smtClean="0"/>
              <a:t>sản</a:t>
            </a:r>
            <a:r>
              <a:rPr lang="en-US" i="1" dirty="0" smtClean="0"/>
              <a:t>: </a:t>
            </a:r>
            <a:r>
              <a:rPr lang="en-US" dirty="0" err="1" smtClean="0"/>
              <a:t>Phạm</a:t>
            </a:r>
            <a:r>
              <a:rPr lang="en-US" dirty="0" smtClean="0"/>
              <a:t> vi </a:t>
            </a:r>
            <a:r>
              <a:rPr lang="en-US" dirty="0" err="1" smtClean="0"/>
              <a:t>của</a:t>
            </a:r>
            <a:r>
              <a:rPr lang="en-US" dirty="0" smtClean="0"/>
              <a:t> </a:t>
            </a:r>
            <a:r>
              <a:rPr lang="en-US" dirty="0" err="1" smtClean="0"/>
              <a:t>công</a:t>
            </a:r>
            <a:r>
              <a:rPr lang="en-US" dirty="0" smtClean="0"/>
              <a:t> </a:t>
            </a:r>
            <a:r>
              <a:rPr lang="en-US" dirty="0" err="1" smtClean="0"/>
              <a:t>tác</a:t>
            </a:r>
            <a:r>
              <a:rPr lang="en-US" dirty="0" smtClean="0"/>
              <a:t> </a:t>
            </a:r>
            <a:r>
              <a:rPr lang="en-US" dirty="0" err="1" smtClean="0"/>
              <a:t>kiểm</a:t>
            </a:r>
            <a:r>
              <a:rPr lang="en-US" dirty="0" smtClean="0"/>
              <a:t> </a:t>
            </a:r>
            <a:r>
              <a:rPr lang="en-US" dirty="0" err="1" smtClean="0"/>
              <a:t>sát</a:t>
            </a:r>
            <a:r>
              <a:rPr lang="en-US" dirty="0" smtClean="0"/>
              <a:t> </a:t>
            </a:r>
            <a:r>
              <a:rPr lang="en-US" dirty="0" err="1" smtClean="0"/>
              <a:t>giải</a:t>
            </a:r>
            <a:r>
              <a:rPr lang="en-US" dirty="0" smtClean="0"/>
              <a:t> </a:t>
            </a:r>
            <a:r>
              <a:rPr lang="en-US" dirty="0" err="1" smtClean="0"/>
              <a:t>quyết</a:t>
            </a:r>
            <a:r>
              <a:rPr lang="en-US" dirty="0" smtClean="0"/>
              <a:t> </a:t>
            </a:r>
            <a:r>
              <a:rPr lang="en-US" dirty="0" err="1" smtClean="0"/>
              <a:t>các</a:t>
            </a:r>
            <a:r>
              <a:rPr lang="en-US" dirty="0" smtClean="0"/>
              <a:t> </a:t>
            </a:r>
            <a:r>
              <a:rPr lang="en-US" dirty="0" err="1" smtClean="0"/>
              <a:t>vụ</a:t>
            </a:r>
            <a:r>
              <a:rPr lang="en-US" dirty="0" smtClean="0"/>
              <a:t> </a:t>
            </a:r>
            <a:r>
              <a:rPr lang="en-US" dirty="0" err="1" smtClean="0"/>
              <a:t>việc</a:t>
            </a:r>
            <a:r>
              <a:rPr lang="en-US" dirty="0" smtClean="0"/>
              <a:t> </a:t>
            </a:r>
            <a:r>
              <a:rPr lang="en-US" dirty="0" err="1" smtClean="0"/>
              <a:t>dân</a:t>
            </a:r>
            <a:r>
              <a:rPr lang="en-US" dirty="0" smtClean="0"/>
              <a:t> </a:t>
            </a:r>
            <a:r>
              <a:rPr lang="en-US" dirty="0" err="1" smtClean="0"/>
              <a:t>sự</a:t>
            </a:r>
            <a:r>
              <a:rPr lang="en-US" dirty="0" smtClean="0"/>
              <a:t> </a:t>
            </a:r>
            <a:r>
              <a:rPr lang="en-US" dirty="0" err="1" smtClean="0"/>
              <a:t>và</a:t>
            </a:r>
            <a:r>
              <a:rPr lang="en-US" dirty="0" smtClean="0"/>
              <a:t> </a:t>
            </a:r>
            <a:r>
              <a:rPr lang="en-US" dirty="0" err="1" smtClean="0"/>
              <a:t>việc</a:t>
            </a:r>
            <a:r>
              <a:rPr lang="en-US" dirty="0" smtClean="0"/>
              <a:t> </a:t>
            </a:r>
            <a:r>
              <a:rPr lang="en-US" dirty="0" err="1" smtClean="0"/>
              <a:t>phá</a:t>
            </a:r>
            <a:r>
              <a:rPr lang="en-US" dirty="0" smtClean="0"/>
              <a:t> </a:t>
            </a:r>
            <a:r>
              <a:rPr lang="en-US" dirty="0" err="1" smtClean="0"/>
              <a:t>sản</a:t>
            </a:r>
            <a:r>
              <a:rPr lang="en-US" dirty="0" smtClean="0"/>
              <a:t> </a:t>
            </a:r>
            <a:r>
              <a:rPr lang="en-US" dirty="0" err="1" smtClean="0"/>
              <a:t>được</a:t>
            </a:r>
            <a:r>
              <a:rPr lang="en-US" dirty="0" smtClean="0"/>
              <a:t> </a:t>
            </a:r>
            <a:r>
              <a:rPr lang="en-US" dirty="0" err="1" smtClean="0"/>
              <a:t>hiểu</a:t>
            </a:r>
            <a:r>
              <a:rPr lang="en-US" dirty="0" smtClean="0"/>
              <a:t> </a:t>
            </a:r>
            <a:r>
              <a:rPr lang="en-US" dirty="0" err="1" smtClean="0"/>
              <a:t>là</a:t>
            </a:r>
            <a:r>
              <a:rPr lang="en-US" dirty="0" smtClean="0">
                <a:solidFill>
                  <a:srgbClr val="FF0000"/>
                </a:solidFill>
              </a:rPr>
              <a:t> </a:t>
            </a:r>
            <a:r>
              <a:rPr lang="en-US" b="1" i="1" dirty="0" err="1" smtClean="0">
                <a:solidFill>
                  <a:srgbClr val="FF0000"/>
                </a:solidFill>
              </a:rPr>
              <a:t>giới</a:t>
            </a:r>
            <a:r>
              <a:rPr lang="en-US" b="1" i="1" dirty="0" smtClean="0">
                <a:solidFill>
                  <a:srgbClr val="FF0000"/>
                </a:solidFill>
              </a:rPr>
              <a:t> </a:t>
            </a:r>
            <a:r>
              <a:rPr lang="en-US" b="1" i="1" dirty="0" err="1" smtClean="0">
                <a:solidFill>
                  <a:srgbClr val="FF0000"/>
                </a:solidFill>
              </a:rPr>
              <a:t>hạn</a:t>
            </a:r>
            <a:r>
              <a:rPr lang="en-US" b="1" i="1" dirty="0" smtClean="0">
                <a:solidFill>
                  <a:srgbClr val="FF0000"/>
                </a:solidFill>
              </a:rPr>
              <a:t> </a:t>
            </a:r>
            <a:r>
              <a:rPr lang="en-US" b="1" i="1" dirty="0" err="1" smtClean="0">
                <a:solidFill>
                  <a:srgbClr val="FF0000"/>
                </a:solidFill>
              </a:rPr>
              <a:t>những</a:t>
            </a:r>
            <a:r>
              <a:rPr lang="en-US" b="1" i="1" dirty="0" smtClean="0">
                <a:solidFill>
                  <a:srgbClr val="FF0000"/>
                </a:solidFill>
              </a:rPr>
              <a:t> </a:t>
            </a:r>
            <a:r>
              <a:rPr lang="en-US" b="1" i="1" dirty="0" err="1" smtClean="0">
                <a:solidFill>
                  <a:srgbClr val="FF0000"/>
                </a:solidFill>
              </a:rPr>
              <a:t>hoạt</a:t>
            </a:r>
            <a:r>
              <a:rPr lang="en-US" b="1" i="1" dirty="0" smtClean="0">
                <a:solidFill>
                  <a:srgbClr val="FF0000"/>
                </a:solidFill>
              </a:rPr>
              <a:t> </a:t>
            </a:r>
            <a:r>
              <a:rPr lang="en-US" b="1" i="1" dirty="0" err="1" smtClean="0">
                <a:solidFill>
                  <a:srgbClr val="FF0000"/>
                </a:solidFill>
              </a:rPr>
              <a:t>động</a:t>
            </a:r>
            <a:r>
              <a:rPr lang="en-US" b="1" i="1" dirty="0" smtClean="0">
                <a:solidFill>
                  <a:srgbClr val="FF0000"/>
                </a:solidFill>
              </a:rPr>
              <a:t> </a:t>
            </a:r>
            <a:r>
              <a:rPr lang="en-US" b="1" i="1" dirty="0" err="1" smtClean="0">
                <a:solidFill>
                  <a:srgbClr val="FF0000"/>
                </a:solidFill>
              </a:rPr>
              <a:t>mà</a:t>
            </a:r>
            <a:r>
              <a:rPr lang="en-US" b="1" i="1" dirty="0" smtClean="0">
                <a:solidFill>
                  <a:srgbClr val="FF0000"/>
                </a:solidFill>
              </a:rPr>
              <a:t> </a:t>
            </a:r>
            <a:r>
              <a:rPr lang="en-US" b="1" i="1" dirty="0" err="1" smtClean="0">
                <a:solidFill>
                  <a:srgbClr val="FF0000"/>
                </a:solidFill>
              </a:rPr>
              <a:t>Viện</a:t>
            </a:r>
            <a:r>
              <a:rPr lang="en-US" b="1" i="1" dirty="0" smtClean="0">
                <a:solidFill>
                  <a:srgbClr val="FF0000"/>
                </a:solidFill>
              </a:rPr>
              <a:t> </a:t>
            </a:r>
            <a:r>
              <a:rPr lang="en-US" b="1" i="1" dirty="0" err="1" smtClean="0">
                <a:solidFill>
                  <a:srgbClr val="FF0000"/>
                </a:solidFill>
              </a:rPr>
              <a:t>kiểm</a:t>
            </a:r>
            <a:r>
              <a:rPr lang="en-US" b="1" i="1" dirty="0" smtClean="0">
                <a:solidFill>
                  <a:srgbClr val="FF0000"/>
                </a:solidFill>
              </a:rPr>
              <a:t> </a:t>
            </a:r>
            <a:r>
              <a:rPr lang="en-US" b="1" i="1" dirty="0" err="1" smtClean="0">
                <a:solidFill>
                  <a:srgbClr val="FF0000"/>
                </a:solidFill>
              </a:rPr>
              <a:t>sát</a:t>
            </a:r>
            <a:r>
              <a:rPr lang="en-US" b="1" i="1" dirty="0" smtClean="0">
                <a:solidFill>
                  <a:srgbClr val="FF0000"/>
                </a:solidFill>
              </a:rPr>
              <a:t> </a:t>
            </a:r>
            <a:r>
              <a:rPr lang="en-US" b="1" i="1" dirty="0" err="1" smtClean="0">
                <a:solidFill>
                  <a:srgbClr val="FF0000"/>
                </a:solidFill>
              </a:rPr>
              <a:t>nhân</a:t>
            </a:r>
            <a:r>
              <a:rPr lang="en-US" b="1" i="1" dirty="0" smtClean="0">
                <a:solidFill>
                  <a:srgbClr val="FF0000"/>
                </a:solidFill>
              </a:rPr>
              <a:t> </a:t>
            </a:r>
            <a:r>
              <a:rPr lang="en-US" b="1" i="1" dirty="0" err="1" smtClean="0">
                <a:solidFill>
                  <a:srgbClr val="FF0000"/>
                </a:solidFill>
              </a:rPr>
              <a:t>dân</a:t>
            </a:r>
            <a:r>
              <a:rPr lang="en-US" b="1" i="1" dirty="0" smtClean="0">
                <a:solidFill>
                  <a:srgbClr val="FF0000"/>
                </a:solidFill>
              </a:rPr>
              <a:t> </a:t>
            </a:r>
            <a:r>
              <a:rPr lang="en-US" b="1" i="1" dirty="0" err="1" smtClean="0">
                <a:solidFill>
                  <a:srgbClr val="FF0000"/>
                </a:solidFill>
              </a:rPr>
              <a:t>tiến</a:t>
            </a:r>
            <a:r>
              <a:rPr lang="en-US" b="1" i="1" dirty="0" smtClean="0">
                <a:solidFill>
                  <a:srgbClr val="FF0000"/>
                </a:solidFill>
              </a:rPr>
              <a:t> </a:t>
            </a:r>
            <a:r>
              <a:rPr lang="en-US" b="1" i="1" dirty="0" err="1" smtClean="0">
                <a:solidFill>
                  <a:srgbClr val="FF0000"/>
                </a:solidFill>
              </a:rPr>
              <a:t>hành</a:t>
            </a:r>
            <a:r>
              <a:rPr lang="en-US" b="1" i="1" dirty="0" smtClean="0"/>
              <a:t> </a:t>
            </a:r>
            <a:r>
              <a:rPr lang="en-US" i="1" dirty="0" err="1" smtClean="0"/>
              <a:t>để</a:t>
            </a:r>
            <a:r>
              <a:rPr lang="en-US" i="1" dirty="0" smtClean="0"/>
              <a:t> </a:t>
            </a:r>
            <a:r>
              <a:rPr lang="en-US" i="1" dirty="0" err="1" smtClean="0"/>
              <a:t>kiểm</a:t>
            </a:r>
            <a:r>
              <a:rPr lang="en-US" i="1" dirty="0" smtClean="0"/>
              <a:t> </a:t>
            </a:r>
            <a:r>
              <a:rPr lang="en-US" i="1" dirty="0" err="1" smtClean="0"/>
              <a:t>sát</a:t>
            </a:r>
            <a:r>
              <a:rPr lang="en-US" i="1" dirty="0" smtClean="0"/>
              <a:t> </a:t>
            </a:r>
            <a:r>
              <a:rPr lang="en-US" i="1" dirty="0" err="1" smtClean="0"/>
              <a:t>việc</a:t>
            </a:r>
            <a:r>
              <a:rPr lang="en-US" i="1" dirty="0" smtClean="0"/>
              <a:t> </a:t>
            </a:r>
            <a:r>
              <a:rPr lang="en-US" i="1" dirty="0" err="1" smtClean="0"/>
              <a:t>giải</a:t>
            </a:r>
            <a:r>
              <a:rPr lang="en-US" i="1" dirty="0" smtClean="0"/>
              <a:t> </a:t>
            </a:r>
            <a:r>
              <a:rPr lang="en-US" i="1" dirty="0" err="1" smtClean="0"/>
              <a:t>quyết</a:t>
            </a:r>
            <a:r>
              <a:rPr lang="en-US" i="1" dirty="0" smtClean="0"/>
              <a:t> </a:t>
            </a:r>
            <a:r>
              <a:rPr lang="en-US" i="1" dirty="0" err="1" smtClean="0"/>
              <a:t>vụ</a:t>
            </a:r>
            <a:r>
              <a:rPr lang="en-US" i="1" dirty="0" smtClean="0"/>
              <a:t> </a:t>
            </a:r>
            <a:r>
              <a:rPr lang="en-US" i="1" dirty="0" err="1" smtClean="0"/>
              <a:t>việc</a:t>
            </a:r>
            <a:r>
              <a:rPr lang="en-US" i="1" dirty="0" smtClean="0"/>
              <a:t> </a:t>
            </a:r>
            <a:r>
              <a:rPr lang="en-US" i="1" dirty="0" err="1" smtClean="0"/>
              <a:t>dân</a:t>
            </a:r>
            <a:r>
              <a:rPr lang="en-US" i="1" dirty="0" smtClean="0"/>
              <a:t> </a:t>
            </a:r>
            <a:r>
              <a:rPr lang="en-US" i="1" dirty="0" err="1" smtClean="0"/>
              <a:t>sự</a:t>
            </a:r>
            <a:r>
              <a:rPr lang="en-US" i="1" dirty="0" smtClean="0"/>
              <a:t>                  </a:t>
            </a:r>
          </a:p>
          <a:p>
            <a:pPr algn="ctr">
              <a:spcBef>
                <a:spcPts val="600"/>
              </a:spcBef>
              <a:spcAft>
                <a:spcPts val="600"/>
              </a:spcAft>
            </a:pPr>
            <a:r>
              <a:rPr lang="en-US" i="1" dirty="0" err="1" smtClean="0"/>
              <a:t>và</a:t>
            </a:r>
            <a:r>
              <a:rPr lang="en-US" i="1" dirty="0" smtClean="0"/>
              <a:t> </a:t>
            </a:r>
            <a:r>
              <a:rPr lang="en-US" i="1" dirty="0" err="1" smtClean="0"/>
              <a:t>việc</a:t>
            </a:r>
            <a:r>
              <a:rPr lang="en-US" i="1" dirty="0" smtClean="0"/>
              <a:t> </a:t>
            </a:r>
            <a:r>
              <a:rPr lang="en-US" i="1" dirty="0" err="1" smtClean="0"/>
              <a:t>phá</a:t>
            </a:r>
            <a:r>
              <a:rPr lang="en-US" i="1" dirty="0" smtClean="0"/>
              <a:t> </a:t>
            </a:r>
            <a:r>
              <a:rPr lang="en-US" i="1" dirty="0" err="1" smtClean="0"/>
              <a:t>sản</a:t>
            </a:r>
            <a:endParaRPr lang="en-US" dirty="0"/>
          </a:p>
        </p:txBody>
      </p:sp>
      <p:sp>
        <p:nvSpPr>
          <p:cNvPr id="12" name="Cloud 11"/>
          <p:cNvSpPr/>
          <p:nvPr/>
        </p:nvSpPr>
        <p:spPr>
          <a:xfrm>
            <a:off x="5562600" y="1385141"/>
            <a:ext cx="5029200" cy="5257800"/>
          </a:xfrm>
          <a:prstGeom prst="cloud">
            <a:avLst/>
          </a:prstGeom>
          <a:ln>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nl-NL" b="1" i="1" dirty="0" smtClean="0"/>
          </a:p>
          <a:p>
            <a:pPr algn="ctr"/>
            <a:r>
              <a:rPr lang="nl-NL" b="1" i="1" dirty="0" smtClean="0"/>
              <a:t>Theo pháp luật hiện hành</a:t>
            </a:r>
          </a:p>
          <a:p>
            <a:pPr algn="ctr"/>
            <a:endParaRPr lang="nl-NL" b="1" dirty="0" smtClean="0"/>
          </a:p>
          <a:p>
            <a:pPr algn="ctr"/>
            <a:r>
              <a:rPr lang="nl-NL" sz="2200" dirty="0">
                <a:latin typeface="Arial" pitchFamily="34" charset="0"/>
                <a:cs typeface="Arial" pitchFamily="34" charset="0"/>
              </a:rPr>
              <a:t>Phạm vi của công tác kiểm sát </a:t>
            </a:r>
            <a:r>
              <a:rPr lang="en-US" sz="2200" dirty="0">
                <a:latin typeface="Arial" pitchFamily="34" charset="0"/>
                <a:cs typeface="Arial" pitchFamily="34" charset="0"/>
              </a:rPr>
              <a:t>… </a:t>
            </a:r>
            <a:r>
              <a:rPr lang="nl-NL" sz="2200" dirty="0">
                <a:latin typeface="Arial" pitchFamily="34" charset="0"/>
                <a:cs typeface="Arial" pitchFamily="34" charset="0"/>
              </a:rPr>
              <a:t>bao </a:t>
            </a:r>
            <a:r>
              <a:rPr lang="nl-NL" sz="2200" b="1" i="1" dirty="0">
                <a:solidFill>
                  <a:srgbClr val="FF0000"/>
                </a:solidFill>
                <a:latin typeface="Arial" pitchFamily="34" charset="0"/>
                <a:cs typeface="Arial" pitchFamily="34" charset="0"/>
              </a:rPr>
              <a:t>gồm việc Tòa án thông báo (hoặc ra quyết định) trả lại đơn khởi kiện (đơn yêu cầu)</a:t>
            </a:r>
            <a:r>
              <a:rPr lang="nl-NL" sz="2200" dirty="0">
                <a:latin typeface="Arial" pitchFamily="34" charset="0"/>
                <a:cs typeface="Arial" pitchFamily="34" charset="0"/>
              </a:rPr>
              <a:t> hoặc </a:t>
            </a:r>
            <a:r>
              <a:rPr lang="nl-NL" sz="2200" i="1" dirty="0">
                <a:solidFill>
                  <a:srgbClr val="FF0000"/>
                </a:solidFill>
                <a:latin typeface="Arial" pitchFamily="34" charset="0"/>
                <a:cs typeface="Arial" pitchFamily="34" charset="0"/>
              </a:rPr>
              <a:t>các </a:t>
            </a:r>
            <a:r>
              <a:rPr lang="nl-NL" sz="2200" b="1" i="1" dirty="0">
                <a:solidFill>
                  <a:srgbClr val="FF0000"/>
                </a:solidFill>
                <a:latin typeface="Arial" pitchFamily="34" charset="0"/>
                <a:cs typeface="Arial" pitchFamily="34" charset="0"/>
              </a:rPr>
              <a:t>hoạt động của Tòa án trong quá trình giải quyết vụ việc </a:t>
            </a:r>
            <a:r>
              <a:rPr lang="nl-NL" sz="2200" b="1" i="1" dirty="0" smtClean="0">
                <a:solidFill>
                  <a:srgbClr val="FF0000"/>
                </a:solidFill>
                <a:latin typeface="Arial" pitchFamily="34" charset="0"/>
                <a:cs typeface="Arial" pitchFamily="34" charset="0"/>
              </a:rPr>
              <a:t>DS, PS</a:t>
            </a:r>
            <a:endParaRPr lang="en-US" sz="2200" b="1" i="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amond(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1"/>
                                        </p:tgtEl>
                                      </p:cBhvr>
                                    </p:animEffect>
                                    <p:set>
                                      <p:cBhvr>
                                        <p:cTn id="17" dur="1" fill="hold">
                                          <p:stCondLst>
                                            <p:cond delay="19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strVal val="#ppt_w*0.70"/>
                                          </p:val>
                                        </p:tav>
                                        <p:tav tm="100000">
                                          <p:val>
                                            <p:strVal val="#ppt_w"/>
                                          </p:val>
                                        </p:tav>
                                      </p:tavLst>
                                    </p:anim>
                                    <p:anim calcmode="lin" valueType="num">
                                      <p:cBhvr>
                                        <p:cTn id="23" dur="1000" fill="hold"/>
                                        <p:tgtEl>
                                          <p:spTgt spid="12"/>
                                        </p:tgtEl>
                                        <p:attrNameLst>
                                          <p:attrName>ppt_h</p:attrName>
                                        </p:attrNameLst>
                                      </p:cBhvr>
                                      <p:tavLst>
                                        <p:tav tm="0">
                                          <p:val>
                                            <p:strVal val="#ppt_h"/>
                                          </p:val>
                                        </p:tav>
                                        <p:tav tm="100000">
                                          <p:val>
                                            <p:strVal val="#ppt_h"/>
                                          </p:val>
                                        </p:tav>
                                      </p:tavLst>
                                    </p:anim>
                                    <p:animEffect transition="in" filter="fade">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12"/>
                                        </p:tgtEl>
                                        <p:attrNameLst>
                                          <p:attrName>ppt_x</p:attrName>
                                        </p:attrNameLst>
                                      </p:cBhvr>
                                      <p:tavLst>
                                        <p:tav tm="0">
                                          <p:val>
                                            <p:strVal val="ppt_x"/>
                                          </p:val>
                                        </p:tav>
                                        <p:tav tm="100000">
                                          <p:val>
                                            <p:strVal val="ppt_x"/>
                                          </p:val>
                                        </p:tav>
                                      </p:tavLst>
                                    </p:anim>
                                    <p:anim calcmode="lin" valueType="num">
                                      <p:cBhvr additive="base">
                                        <p:cTn id="29" dur="500"/>
                                        <p:tgtEl>
                                          <p:spTgt spid="12"/>
                                        </p:tgtEl>
                                        <p:attrNameLst>
                                          <p:attrName>ppt_y</p:attrName>
                                        </p:attrNameLst>
                                      </p:cBhvr>
                                      <p:tavLst>
                                        <p:tav tm="0">
                                          <p:val>
                                            <p:strVal val="ppt_y"/>
                                          </p:val>
                                        </p:tav>
                                        <p:tav tm="100000">
                                          <p:val>
                                            <p:strVal val="1+ppt_h/2"/>
                                          </p:val>
                                        </p:tav>
                                      </p:tavLst>
                                    </p:anim>
                                    <p:set>
                                      <p:cBhvr>
                                        <p:cTn id="30" dur="1" fill="hold">
                                          <p:stCondLst>
                                            <p:cond delay="499"/>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1000" fill="hold"/>
                                        <p:tgtEl>
                                          <p:spTgt spid="19"/>
                                        </p:tgtEl>
                                        <p:attrNameLst>
                                          <p:attrName>ppt_w</p:attrName>
                                        </p:attrNameLst>
                                      </p:cBhvr>
                                      <p:tavLst>
                                        <p:tav tm="0">
                                          <p:val>
                                            <p:strVal val="#ppt_w*0.70"/>
                                          </p:val>
                                        </p:tav>
                                        <p:tav tm="100000">
                                          <p:val>
                                            <p:strVal val="#ppt_w"/>
                                          </p:val>
                                        </p:tav>
                                      </p:tavLst>
                                    </p:anim>
                                    <p:anim calcmode="lin" valueType="num">
                                      <p:cBhvr>
                                        <p:cTn id="36" dur="1000" fill="hold"/>
                                        <p:tgtEl>
                                          <p:spTgt spid="19"/>
                                        </p:tgtEl>
                                        <p:attrNameLst>
                                          <p:attrName>ppt_h</p:attrName>
                                        </p:attrNameLst>
                                      </p:cBhvr>
                                      <p:tavLst>
                                        <p:tav tm="0">
                                          <p:val>
                                            <p:strVal val="#ppt_h"/>
                                          </p:val>
                                        </p:tav>
                                        <p:tav tm="100000">
                                          <p:val>
                                            <p:strVal val="#ppt_h"/>
                                          </p:val>
                                        </p:tav>
                                      </p:tavLst>
                                    </p:anim>
                                    <p:animEffect transition="in" filter="fade">
                                      <p:cBhvr>
                                        <p:cTn id="37" dur="1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ox(i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diamond(in)">
                                      <p:cBhvr>
                                        <p:cTn id="54" dur="20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randombar(horizontal)">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16" grpId="0" animBg="1"/>
      <p:bldP spid="18" grpId="0" animBg="1"/>
      <p:bldP spid="11" grpId="0" animBg="1"/>
      <p:bldP spid="11" grpId="1"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0" y="0"/>
            <a:ext cx="9144000" cy="68580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sz="4000" dirty="0">
                <a:latin typeface="Times New Roman" pitchFamily="18" charset="0"/>
                <a:cs typeface="Times New Roman" pitchFamily="18" charset="0"/>
              </a:rPr>
              <a:t>3. </a:t>
            </a:r>
            <a:r>
              <a:rPr lang="en-US" sz="4000" dirty="0" err="1">
                <a:latin typeface="Times New Roman" pitchFamily="18" charset="0"/>
                <a:cs typeface="Times New Roman" pitchFamily="18" charset="0"/>
              </a:rPr>
              <a:t>Đối</a:t>
            </a:r>
            <a:r>
              <a:rPr lang="en-US" sz="4000" dirty="0">
                <a:latin typeface="Times New Roman" pitchFamily="18" charset="0"/>
                <a:cs typeface="Times New Roman" pitchFamily="18" charset="0"/>
              </a:rPr>
              <a:t> t</a:t>
            </a:r>
            <a:r>
              <a:rPr lang="vi-VN" sz="4000" dirty="0">
                <a:latin typeface="Times New Roman" pitchFamily="18" charset="0"/>
                <a:cs typeface="Times New Roman" pitchFamily="18" charset="0"/>
              </a:rPr>
              <a:t>ượng </a:t>
            </a:r>
            <a:r>
              <a:rPr lang="en-US" sz="4000" dirty="0" err="1">
                <a:latin typeface="Times New Roman" pitchFamily="18" charset="0"/>
                <a:cs typeface="Times New Roman" pitchFamily="18" charset="0"/>
              </a:rPr>
              <a:t>kiểm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sát</a:t>
            </a:r>
            <a:r>
              <a:rPr lang="en-US" sz="4000" dirty="0">
                <a:latin typeface="Times New Roman" pitchFamily="18" charset="0"/>
                <a:cs typeface="Times New Roman" pitchFamily="18" charset="0"/>
              </a:rPr>
              <a:t> </a:t>
            </a:r>
          </a:p>
          <a:p>
            <a:pPr algn="ctr"/>
            <a:endParaRPr lang="en-US" sz="3600" b="1" dirty="0">
              <a:solidFill>
                <a:schemeClr val="bg1"/>
              </a:solidFill>
            </a:endParaRPr>
          </a:p>
        </p:txBody>
      </p:sp>
      <p:sp>
        <p:nvSpPr>
          <p:cNvPr id="20" name="Oval 19"/>
          <p:cNvSpPr/>
          <p:nvPr/>
        </p:nvSpPr>
        <p:spPr>
          <a:xfrm>
            <a:off x="2057401" y="1676400"/>
            <a:ext cx="4846327" cy="2279900"/>
          </a:xfrm>
          <a:prstGeom prst="ellipse">
            <a:avLst/>
          </a:prstGeom>
        </p:spPr>
        <p:style>
          <a:lnRef idx="0">
            <a:schemeClr val="dk2">
              <a:hueOff val="0"/>
              <a:satOff val="0"/>
              <a:lumOff val="0"/>
              <a:alphaOff val="0"/>
            </a:schemeClr>
          </a:lnRef>
          <a:fillRef idx="1">
            <a:schemeClr val="dk2">
              <a:tint val="50000"/>
              <a:alpha val="40000"/>
              <a:hueOff val="0"/>
              <a:satOff val="0"/>
              <a:lumOff val="0"/>
              <a:alphaOff val="0"/>
            </a:schemeClr>
          </a:fillRef>
          <a:effectRef idx="0">
            <a:schemeClr val="dk2">
              <a:tint val="50000"/>
              <a:alpha val="40000"/>
              <a:hueOff val="0"/>
              <a:satOff val="0"/>
              <a:lumOff val="0"/>
              <a:alphaOff val="0"/>
            </a:schemeClr>
          </a:effectRef>
          <a:fontRef idx="minor">
            <a:schemeClr val="lt1">
              <a:hueOff val="0"/>
              <a:satOff val="0"/>
              <a:lumOff val="0"/>
              <a:alphaOff val="0"/>
            </a:schemeClr>
          </a:fontRef>
        </p:style>
      </p:sp>
      <p:sp>
        <p:nvSpPr>
          <p:cNvPr id="22" name="Freeform 21"/>
          <p:cNvSpPr/>
          <p:nvPr/>
        </p:nvSpPr>
        <p:spPr>
          <a:xfrm>
            <a:off x="2186940" y="5126357"/>
            <a:ext cx="3931920" cy="2301243"/>
          </a:xfrm>
          <a:custGeom>
            <a:avLst/>
            <a:gdLst>
              <a:gd name="connsiteX0" fmla="*/ 0 w 3931920"/>
              <a:gd name="connsiteY0" fmla="*/ 0 h 2301243"/>
              <a:gd name="connsiteX1" fmla="*/ 3931920 w 3931920"/>
              <a:gd name="connsiteY1" fmla="*/ 0 h 2301243"/>
              <a:gd name="connsiteX2" fmla="*/ 3931920 w 3931920"/>
              <a:gd name="connsiteY2" fmla="*/ 2301243 h 2301243"/>
              <a:gd name="connsiteX3" fmla="*/ 0 w 3931920"/>
              <a:gd name="connsiteY3" fmla="*/ 2301243 h 2301243"/>
              <a:gd name="connsiteX4" fmla="*/ 0 w 3931920"/>
              <a:gd name="connsiteY4" fmla="*/ 0 h 2301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0" h="2301243">
                <a:moveTo>
                  <a:pt x="0" y="0"/>
                </a:moveTo>
                <a:lnTo>
                  <a:pt x="3931920" y="0"/>
                </a:lnTo>
                <a:lnTo>
                  <a:pt x="3931920" y="2301243"/>
                </a:lnTo>
                <a:lnTo>
                  <a:pt x="0" y="230124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48056" tIns="448056" rIns="448056" bIns="448056" numCol="1" spcCol="1270" anchor="ctr" anchorCtr="0">
            <a:noAutofit/>
          </a:bodyPr>
          <a:lstStyle/>
          <a:p>
            <a:pPr algn="ctr" defTabSz="2800350">
              <a:lnSpc>
                <a:spcPct val="90000"/>
              </a:lnSpc>
              <a:spcAft>
                <a:spcPct val="35000"/>
              </a:spcAft>
            </a:pPr>
            <a:endParaRPr lang="en-US" sz="6300" dirty="0"/>
          </a:p>
        </p:txBody>
      </p:sp>
      <p:sp>
        <p:nvSpPr>
          <p:cNvPr id="23" name="Freeform 22"/>
          <p:cNvSpPr/>
          <p:nvPr/>
        </p:nvSpPr>
        <p:spPr>
          <a:xfrm>
            <a:off x="3375662" y="3808083"/>
            <a:ext cx="2206739" cy="1737378"/>
          </a:xfrm>
          <a:custGeom>
            <a:avLst/>
            <a:gdLst>
              <a:gd name="connsiteX0" fmla="*/ 0 w 2206739"/>
              <a:gd name="connsiteY0" fmla="*/ 868689 h 1737378"/>
              <a:gd name="connsiteX1" fmla="*/ 420833 w 2206739"/>
              <a:gd name="connsiteY1" fmla="*/ 186151 h 1737378"/>
              <a:gd name="connsiteX2" fmla="*/ 1103372 w 2206739"/>
              <a:gd name="connsiteY2" fmla="*/ 1 h 1737378"/>
              <a:gd name="connsiteX3" fmla="*/ 1785910 w 2206739"/>
              <a:gd name="connsiteY3" fmla="*/ 186153 h 1737378"/>
              <a:gd name="connsiteX4" fmla="*/ 2206741 w 2206739"/>
              <a:gd name="connsiteY4" fmla="*/ 868692 h 1737378"/>
              <a:gd name="connsiteX5" fmla="*/ 1785909 w 2206739"/>
              <a:gd name="connsiteY5" fmla="*/ 1551230 h 1737378"/>
              <a:gd name="connsiteX6" fmla="*/ 1103371 w 2206739"/>
              <a:gd name="connsiteY6" fmla="*/ 1737381 h 1737378"/>
              <a:gd name="connsiteX7" fmla="*/ 420833 w 2206739"/>
              <a:gd name="connsiteY7" fmla="*/ 1551230 h 1737378"/>
              <a:gd name="connsiteX8" fmla="*/ 2 w 2206739"/>
              <a:gd name="connsiteY8" fmla="*/ 868691 h 1737378"/>
              <a:gd name="connsiteX9" fmla="*/ 0 w 2206739"/>
              <a:gd name="connsiteY9" fmla="*/ 868689 h 173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6739" h="1737378">
                <a:moveTo>
                  <a:pt x="0" y="868689"/>
                </a:moveTo>
                <a:cubicBezTo>
                  <a:pt x="0" y="602422"/>
                  <a:pt x="155105" y="350862"/>
                  <a:pt x="420833" y="186151"/>
                </a:cubicBezTo>
                <a:cubicBezTo>
                  <a:pt x="615373" y="65566"/>
                  <a:pt x="855774" y="1"/>
                  <a:pt x="1103372" y="1"/>
                </a:cubicBezTo>
                <a:cubicBezTo>
                  <a:pt x="1350969" y="1"/>
                  <a:pt x="1591371" y="65567"/>
                  <a:pt x="1785910" y="186153"/>
                </a:cubicBezTo>
                <a:cubicBezTo>
                  <a:pt x="2051638" y="350865"/>
                  <a:pt x="2206741" y="602425"/>
                  <a:pt x="2206741" y="868692"/>
                </a:cubicBezTo>
                <a:cubicBezTo>
                  <a:pt x="2206741" y="1134959"/>
                  <a:pt x="2051637" y="1386519"/>
                  <a:pt x="1785909" y="1551230"/>
                </a:cubicBezTo>
                <a:cubicBezTo>
                  <a:pt x="1591369" y="1671815"/>
                  <a:pt x="1350968" y="1737381"/>
                  <a:pt x="1103371" y="1737381"/>
                </a:cubicBezTo>
                <a:cubicBezTo>
                  <a:pt x="855774" y="1737381"/>
                  <a:pt x="615372" y="1671815"/>
                  <a:pt x="420833" y="1551230"/>
                </a:cubicBezTo>
                <a:cubicBezTo>
                  <a:pt x="155105" y="1386518"/>
                  <a:pt x="1" y="1134958"/>
                  <a:pt x="2" y="868691"/>
                </a:cubicBezTo>
                <a:lnTo>
                  <a:pt x="0" y="868689"/>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346030" tIns="277293" rIns="346030" bIns="277293" numCol="1" spcCol="1270" anchor="ctr" anchorCtr="0">
            <a:noAutofit/>
          </a:bodyPr>
          <a:lstStyle/>
          <a:p>
            <a:pPr algn="ctr" defTabSz="800100">
              <a:lnSpc>
                <a:spcPct val="90000"/>
              </a:lnSpc>
              <a:spcAft>
                <a:spcPct val="35000"/>
              </a:spcAft>
            </a:pPr>
            <a:r>
              <a:rPr lang="en-US" sz="2000" dirty="0" err="1">
                <a:latin typeface="Arial" pitchFamily="34" charset="0"/>
                <a:cs typeface="Arial" pitchFamily="34" charset="0"/>
              </a:rPr>
              <a:t>Người</a:t>
            </a:r>
            <a:r>
              <a:rPr lang="en-US" sz="2000" dirty="0">
                <a:latin typeface="Arial" pitchFamily="34" charset="0"/>
                <a:cs typeface="Arial" pitchFamily="34" charset="0"/>
              </a:rPr>
              <a:t> </a:t>
            </a:r>
            <a:r>
              <a:rPr lang="en-US" sz="2000" dirty="0" err="1">
                <a:latin typeface="Arial" pitchFamily="34" charset="0"/>
                <a:cs typeface="Arial" pitchFamily="34" charset="0"/>
              </a:rPr>
              <a:t>tham</a:t>
            </a:r>
            <a:r>
              <a:rPr lang="en-US" sz="2000" dirty="0">
                <a:latin typeface="Arial" pitchFamily="34" charset="0"/>
                <a:cs typeface="Arial" pitchFamily="34" charset="0"/>
              </a:rPr>
              <a:t> </a:t>
            </a:r>
            <a:r>
              <a:rPr lang="en-US" sz="2000" dirty="0" err="1">
                <a:latin typeface="Arial" pitchFamily="34" charset="0"/>
                <a:cs typeface="Arial" pitchFamily="34" charset="0"/>
              </a:rPr>
              <a:t>gia</a:t>
            </a:r>
            <a:r>
              <a:rPr lang="en-US" sz="2000" dirty="0">
                <a:latin typeface="Arial" pitchFamily="34" charset="0"/>
                <a:cs typeface="Arial" pitchFamily="34" charset="0"/>
              </a:rPr>
              <a:t> </a:t>
            </a:r>
            <a:r>
              <a:rPr lang="en-US" sz="2000" dirty="0" err="1">
                <a:latin typeface="Arial" pitchFamily="34" charset="0"/>
                <a:cs typeface="Arial" pitchFamily="34" charset="0"/>
              </a:rPr>
              <a:t>tố</a:t>
            </a:r>
            <a:r>
              <a:rPr lang="en-US" sz="2000" dirty="0">
                <a:latin typeface="Arial" pitchFamily="34" charset="0"/>
                <a:cs typeface="Arial" pitchFamily="34" charset="0"/>
              </a:rPr>
              <a:t> </a:t>
            </a:r>
            <a:r>
              <a:rPr lang="en-US" sz="2000" dirty="0" err="1">
                <a:latin typeface="Arial" pitchFamily="34" charset="0"/>
                <a:cs typeface="Arial" pitchFamily="34" charset="0"/>
              </a:rPr>
              <a:t>tụng</a:t>
            </a:r>
            <a:endParaRPr lang="en-US" dirty="0">
              <a:latin typeface="Arial" pitchFamily="34" charset="0"/>
              <a:cs typeface="Arial" pitchFamily="34" charset="0"/>
            </a:endParaRPr>
          </a:p>
        </p:txBody>
      </p:sp>
      <p:sp>
        <p:nvSpPr>
          <p:cNvPr id="24" name="Freeform 23"/>
          <p:cNvSpPr/>
          <p:nvPr/>
        </p:nvSpPr>
        <p:spPr>
          <a:xfrm>
            <a:off x="2272283" y="1828800"/>
            <a:ext cx="2084832" cy="1920240"/>
          </a:xfrm>
          <a:custGeom>
            <a:avLst/>
            <a:gdLst>
              <a:gd name="connsiteX0" fmla="*/ 0 w 2084832"/>
              <a:gd name="connsiteY0" fmla="*/ 960120 h 1920240"/>
              <a:gd name="connsiteX1" fmla="*/ 336206 w 2084832"/>
              <a:gd name="connsiteY1" fmla="*/ 253909 h 1920240"/>
              <a:gd name="connsiteX2" fmla="*/ 1042418 w 2084832"/>
              <a:gd name="connsiteY2" fmla="*/ 2 h 1920240"/>
              <a:gd name="connsiteX3" fmla="*/ 1748630 w 2084832"/>
              <a:gd name="connsiteY3" fmla="*/ 253911 h 1920240"/>
              <a:gd name="connsiteX4" fmla="*/ 2084833 w 2084832"/>
              <a:gd name="connsiteY4" fmla="*/ 960123 h 1920240"/>
              <a:gd name="connsiteX5" fmla="*/ 1748628 w 2084832"/>
              <a:gd name="connsiteY5" fmla="*/ 1666335 h 1920240"/>
              <a:gd name="connsiteX6" fmla="*/ 1042416 w 2084832"/>
              <a:gd name="connsiteY6" fmla="*/ 1920243 h 1920240"/>
              <a:gd name="connsiteX7" fmla="*/ 336204 w 2084832"/>
              <a:gd name="connsiteY7" fmla="*/ 1666334 h 1920240"/>
              <a:gd name="connsiteX8" fmla="*/ 0 w 2084832"/>
              <a:gd name="connsiteY8" fmla="*/ 960122 h 1920240"/>
              <a:gd name="connsiteX9" fmla="*/ 0 w 2084832"/>
              <a:gd name="connsiteY9" fmla="*/ 960120 h 192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4832" h="1920240">
                <a:moveTo>
                  <a:pt x="0" y="960120"/>
                </a:moveTo>
                <a:cubicBezTo>
                  <a:pt x="0" y="691787"/>
                  <a:pt x="121917" y="435698"/>
                  <a:pt x="336206" y="253909"/>
                </a:cubicBezTo>
                <a:cubicBezTo>
                  <a:pt x="528669" y="90636"/>
                  <a:pt x="780759" y="1"/>
                  <a:pt x="1042418" y="2"/>
                </a:cubicBezTo>
                <a:cubicBezTo>
                  <a:pt x="1304077" y="2"/>
                  <a:pt x="1556167" y="90638"/>
                  <a:pt x="1748630" y="253911"/>
                </a:cubicBezTo>
                <a:cubicBezTo>
                  <a:pt x="1962918" y="435701"/>
                  <a:pt x="2084834" y="691790"/>
                  <a:pt x="2084833" y="960123"/>
                </a:cubicBezTo>
                <a:cubicBezTo>
                  <a:pt x="2084833" y="1228456"/>
                  <a:pt x="1962917" y="1484546"/>
                  <a:pt x="1748628" y="1666335"/>
                </a:cubicBezTo>
                <a:cubicBezTo>
                  <a:pt x="1556166" y="1829608"/>
                  <a:pt x="1304076" y="1920243"/>
                  <a:pt x="1042416" y="1920243"/>
                </a:cubicBezTo>
                <a:cubicBezTo>
                  <a:pt x="780757" y="1920243"/>
                  <a:pt x="528666" y="1829607"/>
                  <a:pt x="336204" y="1666334"/>
                </a:cubicBezTo>
                <a:cubicBezTo>
                  <a:pt x="121915" y="1484545"/>
                  <a:pt x="0" y="1228455"/>
                  <a:pt x="0" y="960122"/>
                </a:cubicBezTo>
                <a:lnTo>
                  <a:pt x="0" y="96012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339607" tIns="315502" rIns="339607" bIns="315502" numCol="1" spcCol="1270" anchor="ctr" anchorCtr="0">
            <a:noAutofit/>
          </a:bodyPr>
          <a:lstStyle/>
          <a:p>
            <a:pPr lvl="0" algn="ctr"/>
            <a:r>
              <a:rPr lang="en-US" sz="2400" dirty="0" err="1"/>
              <a:t>Cơ</a:t>
            </a:r>
            <a:r>
              <a:rPr lang="en-US" sz="2400" dirty="0"/>
              <a:t> </a:t>
            </a:r>
            <a:r>
              <a:rPr lang="en-US" sz="2400" dirty="0" err="1"/>
              <a:t>quan</a:t>
            </a:r>
            <a:r>
              <a:rPr lang="en-US" sz="2400" dirty="0"/>
              <a:t> </a:t>
            </a:r>
            <a:r>
              <a:rPr lang="en-US" sz="2400" dirty="0" err="1"/>
              <a:t>tiến</a:t>
            </a:r>
            <a:r>
              <a:rPr lang="en-US" sz="2400" dirty="0"/>
              <a:t> </a:t>
            </a:r>
            <a:r>
              <a:rPr lang="en-US" sz="2400" dirty="0" err="1"/>
              <a:t>hành</a:t>
            </a:r>
            <a:r>
              <a:rPr lang="en-US" sz="2400" dirty="0"/>
              <a:t> </a:t>
            </a:r>
            <a:r>
              <a:rPr lang="en-US" sz="2400" dirty="0" err="1"/>
              <a:t>tố</a:t>
            </a:r>
            <a:r>
              <a:rPr lang="en-US" sz="2400" dirty="0"/>
              <a:t> </a:t>
            </a:r>
            <a:r>
              <a:rPr lang="en-US" sz="2400" dirty="0" err="1"/>
              <a:t>tụng</a:t>
            </a:r>
            <a:endParaRPr lang="en-US" sz="2400" dirty="0"/>
          </a:p>
        </p:txBody>
      </p:sp>
      <p:sp>
        <p:nvSpPr>
          <p:cNvPr id="25" name="Freeform 24"/>
          <p:cNvSpPr/>
          <p:nvPr/>
        </p:nvSpPr>
        <p:spPr>
          <a:xfrm>
            <a:off x="4466840" y="2124080"/>
            <a:ext cx="1737364" cy="1737364"/>
          </a:xfrm>
          <a:custGeom>
            <a:avLst/>
            <a:gdLst>
              <a:gd name="connsiteX0" fmla="*/ 0 w 1737364"/>
              <a:gd name="connsiteY0" fmla="*/ 868682 h 1737364"/>
              <a:gd name="connsiteX1" fmla="*/ 254432 w 1737364"/>
              <a:gd name="connsiteY1" fmla="*/ 254431 h 1737364"/>
              <a:gd name="connsiteX2" fmla="*/ 868684 w 1737364"/>
              <a:gd name="connsiteY2" fmla="*/ 1 h 1737364"/>
              <a:gd name="connsiteX3" fmla="*/ 1482935 w 1737364"/>
              <a:gd name="connsiteY3" fmla="*/ 254433 h 1737364"/>
              <a:gd name="connsiteX4" fmla="*/ 1737365 w 1737364"/>
              <a:gd name="connsiteY4" fmla="*/ 868685 h 1737364"/>
              <a:gd name="connsiteX5" fmla="*/ 1482934 w 1737364"/>
              <a:gd name="connsiteY5" fmla="*/ 1482936 h 1737364"/>
              <a:gd name="connsiteX6" fmla="*/ 868683 w 1737364"/>
              <a:gd name="connsiteY6" fmla="*/ 1737367 h 1737364"/>
              <a:gd name="connsiteX7" fmla="*/ 254432 w 1737364"/>
              <a:gd name="connsiteY7" fmla="*/ 1482935 h 1737364"/>
              <a:gd name="connsiteX8" fmla="*/ 1 w 1737364"/>
              <a:gd name="connsiteY8" fmla="*/ 868684 h 1737364"/>
              <a:gd name="connsiteX9" fmla="*/ 0 w 1737364"/>
              <a:gd name="connsiteY9" fmla="*/ 868682 h 173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64" h="1737364">
                <a:moveTo>
                  <a:pt x="0" y="868682"/>
                </a:moveTo>
                <a:cubicBezTo>
                  <a:pt x="0" y="638293"/>
                  <a:pt x="91522" y="417340"/>
                  <a:pt x="254432" y="254431"/>
                </a:cubicBezTo>
                <a:cubicBezTo>
                  <a:pt x="417342" y="91522"/>
                  <a:pt x="638295" y="0"/>
                  <a:pt x="868684" y="1"/>
                </a:cubicBezTo>
                <a:cubicBezTo>
                  <a:pt x="1099073" y="1"/>
                  <a:pt x="1320026" y="91523"/>
                  <a:pt x="1482935" y="254433"/>
                </a:cubicBezTo>
                <a:cubicBezTo>
                  <a:pt x="1645844" y="417343"/>
                  <a:pt x="1737366" y="638296"/>
                  <a:pt x="1737365" y="868685"/>
                </a:cubicBezTo>
                <a:cubicBezTo>
                  <a:pt x="1737365" y="1099074"/>
                  <a:pt x="1645843" y="1320027"/>
                  <a:pt x="1482934" y="1482936"/>
                </a:cubicBezTo>
                <a:cubicBezTo>
                  <a:pt x="1320024" y="1645845"/>
                  <a:pt x="1099072" y="1737367"/>
                  <a:pt x="868683" y="1737367"/>
                </a:cubicBezTo>
                <a:cubicBezTo>
                  <a:pt x="638294" y="1737367"/>
                  <a:pt x="417341" y="1645845"/>
                  <a:pt x="254432" y="1482935"/>
                </a:cubicBezTo>
                <a:cubicBezTo>
                  <a:pt x="91523" y="1320025"/>
                  <a:pt x="1" y="1099072"/>
                  <a:pt x="1" y="868684"/>
                </a:cubicBezTo>
                <a:cubicBezTo>
                  <a:pt x="1" y="868683"/>
                  <a:pt x="0" y="868683"/>
                  <a:pt x="0" y="868682"/>
                </a:cubicBezTo>
                <a:close/>
              </a:path>
            </a:pathLst>
          </a:custGeom>
          <a:solidFill>
            <a:srgbClr val="92D050"/>
          </a:soli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288721" tIns="288721" rIns="288721" bIns="288721" numCol="1" spcCol="1270" anchor="ctr" anchorCtr="0">
            <a:noAutofit/>
          </a:bodyPr>
          <a:lstStyle/>
          <a:p>
            <a:pPr algn="ctr" defTabSz="1200150">
              <a:lnSpc>
                <a:spcPct val="90000"/>
              </a:lnSpc>
              <a:spcAft>
                <a:spcPct val="35000"/>
              </a:spcAft>
            </a:pPr>
            <a:r>
              <a:rPr lang="en-US" sz="2400" dirty="0" err="1">
                <a:solidFill>
                  <a:srgbClr val="3E4D1F"/>
                </a:solidFill>
                <a:latin typeface="Times New Roman" pitchFamily="18" charset="0"/>
                <a:cs typeface="Times New Roman" pitchFamily="18" charset="0"/>
              </a:rPr>
              <a:t>Người</a:t>
            </a:r>
            <a:r>
              <a:rPr lang="en-US" sz="2400" dirty="0">
                <a:solidFill>
                  <a:srgbClr val="3E4D1F"/>
                </a:solidFill>
                <a:latin typeface="Times New Roman" pitchFamily="18" charset="0"/>
                <a:cs typeface="Times New Roman" pitchFamily="18" charset="0"/>
              </a:rPr>
              <a:t> </a:t>
            </a:r>
            <a:r>
              <a:rPr lang="en-US" sz="2400" dirty="0" err="1">
                <a:solidFill>
                  <a:srgbClr val="3E4D1F"/>
                </a:solidFill>
              </a:rPr>
              <a:t>tiến</a:t>
            </a:r>
            <a:r>
              <a:rPr lang="en-US" sz="2400" dirty="0">
                <a:solidFill>
                  <a:srgbClr val="3E4D1F"/>
                </a:solidFill>
              </a:rPr>
              <a:t> </a:t>
            </a:r>
            <a:r>
              <a:rPr lang="en-US" sz="2400" dirty="0" err="1">
                <a:solidFill>
                  <a:srgbClr val="3E4D1F"/>
                </a:solidFill>
              </a:rPr>
              <a:t>hành</a:t>
            </a:r>
            <a:r>
              <a:rPr lang="en-US" sz="2400" dirty="0">
                <a:solidFill>
                  <a:srgbClr val="3E4D1F"/>
                </a:solidFill>
              </a:rPr>
              <a:t> </a:t>
            </a:r>
            <a:r>
              <a:rPr lang="en-US" sz="2400" dirty="0" err="1">
                <a:solidFill>
                  <a:srgbClr val="3E4D1F"/>
                </a:solidFill>
              </a:rPr>
              <a:t>tố</a:t>
            </a:r>
            <a:r>
              <a:rPr lang="en-US" sz="2400" dirty="0">
                <a:solidFill>
                  <a:srgbClr val="3E4D1F"/>
                </a:solidFill>
              </a:rPr>
              <a:t> </a:t>
            </a:r>
            <a:r>
              <a:rPr lang="en-US" sz="2400" dirty="0" err="1">
                <a:solidFill>
                  <a:srgbClr val="3E4D1F"/>
                </a:solidFill>
              </a:rPr>
              <a:t>tụng</a:t>
            </a:r>
            <a:endParaRPr lang="en-US" sz="2400" dirty="0">
              <a:solidFill>
                <a:srgbClr val="3E4D1F"/>
              </a:solidFill>
              <a:latin typeface="Times New Roman" pitchFamily="18" charset="0"/>
              <a:cs typeface="Times New Roman" pitchFamily="18" charset="0"/>
            </a:endParaRPr>
          </a:p>
        </p:txBody>
      </p:sp>
      <p:sp>
        <p:nvSpPr>
          <p:cNvPr id="26" name="Shape 25"/>
          <p:cNvSpPr/>
          <p:nvPr/>
        </p:nvSpPr>
        <p:spPr>
          <a:xfrm>
            <a:off x="1752600" y="1524001"/>
            <a:ext cx="5425446" cy="4427237"/>
          </a:xfrm>
          <a:prstGeom prst="funnel">
            <a:avLst/>
          </a:prstGeom>
        </p:spPr>
        <p:style>
          <a:lnRef idx="1">
            <a:schemeClr val="dk2">
              <a:hueOff val="0"/>
              <a:satOff val="0"/>
              <a:lumOff val="0"/>
              <a:alphaOff val="0"/>
            </a:schemeClr>
          </a:lnRef>
          <a:fillRef idx="1">
            <a:schemeClr val="lt2">
              <a:alpha val="40000"/>
              <a:hueOff val="0"/>
              <a:satOff val="0"/>
              <a:lumOff val="0"/>
              <a:alphaOff val="0"/>
            </a:schemeClr>
          </a:fillRef>
          <a:effectRef idx="0">
            <a:schemeClr val="lt2">
              <a:alpha val="40000"/>
              <a:hueOff val="0"/>
              <a:satOff val="0"/>
              <a:lumOff val="0"/>
              <a:alphaOff val="0"/>
            </a:schemeClr>
          </a:effectRef>
          <a:fontRef idx="minor">
            <a:schemeClr val="dk1">
              <a:hueOff val="0"/>
              <a:satOff val="0"/>
              <a:lumOff val="0"/>
              <a:alphaOff val="0"/>
            </a:schemeClr>
          </a:fontRef>
        </p:style>
      </p:sp>
      <p:cxnSp>
        <p:nvCxnSpPr>
          <p:cNvPr id="8" name="Straight Arrow Connector 7"/>
          <p:cNvCxnSpPr/>
          <p:nvPr/>
        </p:nvCxnSpPr>
        <p:spPr bwMode="auto">
          <a:xfrm rot="10800000" flipV="1">
            <a:off x="6248400" y="2133600"/>
            <a:ext cx="1600200" cy="68580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9" name="TextBox 8"/>
          <p:cNvSpPr txBox="1"/>
          <p:nvPr/>
        </p:nvSpPr>
        <p:spPr>
          <a:xfrm>
            <a:off x="7772400" y="1219200"/>
            <a:ext cx="1905000" cy="1569660"/>
          </a:xfrm>
          <a:prstGeom prst="rect">
            <a:avLst/>
          </a:prstGeom>
          <a:noFill/>
        </p:spPr>
        <p:txBody>
          <a:bodyPr wrap="square" rtlCol="0">
            <a:spAutoFit/>
          </a:bodyPr>
          <a:lstStyle/>
          <a:p>
            <a:pPr lvl="0" algn="ctr"/>
            <a:r>
              <a:rPr lang="en-US" sz="3200" b="1" dirty="0" err="1">
                <a:solidFill>
                  <a:srgbClr val="FF0000"/>
                </a:solidFill>
              </a:rPr>
              <a:t>Là</a:t>
            </a:r>
            <a:r>
              <a:rPr lang="en-US" sz="3200" b="1" dirty="0">
                <a:solidFill>
                  <a:srgbClr val="FF0000"/>
                </a:solidFill>
              </a:rPr>
              <a:t> </a:t>
            </a:r>
            <a:r>
              <a:rPr lang="en-US" sz="3200" b="1" dirty="0" err="1">
                <a:solidFill>
                  <a:srgbClr val="FF0000"/>
                </a:solidFill>
              </a:rPr>
              <a:t>sự</a:t>
            </a:r>
            <a:r>
              <a:rPr lang="en-US" sz="3200" b="1" dirty="0">
                <a:solidFill>
                  <a:srgbClr val="FF0000"/>
                </a:solidFill>
              </a:rPr>
              <a:t> </a:t>
            </a:r>
            <a:r>
              <a:rPr lang="en-US" sz="3200" b="1" dirty="0" err="1">
                <a:solidFill>
                  <a:srgbClr val="FF0000"/>
                </a:solidFill>
              </a:rPr>
              <a:t>tuân</a:t>
            </a:r>
            <a:r>
              <a:rPr lang="en-US" sz="3200" b="1" dirty="0">
                <a:solidFill>
                  <a:srgbClr val="FF0000"/>
                </a:solidFill>
              </a:rPr>
              <a:t> </a:t>
            </a:r>
            <a:r>
              <a:rPr lang="en-US" sz="3200" b="1" dirty="0" err="1">
                <a:solidFill>
                  <a:srgbClr val="FF0000"/>
                </a:solidFill>
              </a:rPr>
              <a:t>theo</a:t>
            </a:r>
            <a:r>
              <a:rPr lang="en-US" sz="3200" b="1" dirty="0">
                <a:solidFill>
                  <a:srgbClr val="FF0000"/>
                </a:solidFill>
              </a:rPr>
              <a:t> </a:t>
            </a:r>
            <a:r>
              <a:rPr lang="en-US" sz="3200" b="1" dirty="0" err="1">
                <a:solidFill>
                  <a:srgbClr val="FF0000"/>
                </a:solidFill>
              </a:rPr>
              <a:t>pháp</a:t>
            </a:r>
            <a:r>
              <a:rPr lang="en-US" sz="3200" b="1" dirty="0">
                <a:solidFill>
                  <a:srgbClr val="FF0000"/>
                </a:solidFill>
              </a:rPr>
              <a:t> </a:t>
            </a:r>
            <a:r>
              <a:rPr lang="en-US" sz="3200" b="1" dirty="0" err="1">
                <a:solidFill>
                  <a:srgbClr val="FF0000"/>
                </a:solidFill>
              </a:rPr>
              <a:t>luật</a:t>
            </a:r>
            <a:endParaRPr lang="en-US" sz="2800" b="1" dirty="0">
              <a:solidFill>
                <a:srgbClr val="FF0000"/>
              </a:solidFill>
            </a:endParaRPr>
          </a:p>
        </p:txBody>
      </p:sp>
      <p:cxnSp>
        <p:nvCxnSpPr>
          <p:cNvPr id="11" name="Straight Arrow Connector 10"/>
          <p:cNvCxnSpPr/>
          <p:nvPr/>
        </p:nvCxnSpPr>
        <p:spPr bwMode="auto">
          <a:xfrm rot="10800000" flipV="1">
            <a:off x="4343400" y="1524000"/>
            <a:ext cx="3505200" cy="685800"/>
          </a:xfrm>
          <a:prstGeom prst="straightConnector1">
            <a:avLst/>
          </a:prstGeom>
          <a:solidFill>
            <a:schemeClr val="accent1"/>
          </a:solidFill>
          <a:ln w="9525" cap="flat" cmpd="sng" algn="ctr">
            <a:solidFill>
              <a:schemeClr val="bg1"/>
            </a:solidFill>
            <a:prstDash val="solid"/>
            <a:round/>
            <a:headEnd type="none" w="med" len="med"/>
            <a:tailEnd type="arrow"/>
          </a:ln>
          <a:effectLst/>
        </p:spPr>
      </p:cxnSp>
      <p:sp>
        <p:nvSpPr>
          <p:cNvPr id="12" name="TextBox 11"/>
          <p:cNvSpPr txBox="1"/>
          <p:nvPr/>
        </p:nvSpPr>
        <p:spPr>
          <a:xfrm rot="21019552">
            <a:off x="5098381" y="1577881"/>
            <a:ext cx="2029856" cy="400110"/>
          </a:xfrm>
          <a:prstGeom prst="rect">
            <a:avLst/>
          </a:prstGeom>
          <a:noFill/>
        </p:spPr>
        <p:txBody>
          <a:bodyPr wrap="square" rtlCol="0">
            <a:spAutoFit/>
          </a:bodyPr>
          <a:lstStyle/>
          <a:p>
            <a:pPr algn="ctr"/>
            <a:r>
              <a:rPr lang="en-US" sz="2000" dirty="0" err="1">
                <a:solidFill>
                  <a:srgbClr val="00B050"/>
                </a:solidFill>
              </a:rPr>
              <a:t>Tòa</a:t>
            </a:r>
            <a:r>
              <a:rPr lang="en-US" sz="2000" dirty="0">
                <a:solidFill>
                  <a:srgbClr val="00B050"/>
                </a:solidFill>
              </a:rPr>
              <a:t> </a:t>
            </a:r>
            <a:r>
              <a:rPr lang="en-US" sz="2000" dirty="0" err="1">
                <a:solidFill>
                  <a:srgbClr val="00B050"/>
                </a:solidFill>
              </a:rPr>
              <a:t>án</a:t>
            </a:r>
            <a:endParaRPr lang="en-US" sz="2000" dirty="0">
              <a:solidFill>
                <a:srgbClr val="00B050"/>
              </a:solidFill>
            </a:endParaRPr>
          </a:p>
        </p:txBody>
      </p:sp>
      <p:sp>
        <p:nvSpPr>
          <p:cNvPr id="13" name="TextBox 12"/>
          <p:cNvSpPr txBox="1"/>
          <p:nvPr/>
        </p:nvSpPr>
        <p:spPr>
          <a:xfrm rot="20184110">
            <a:off x="5675130" y="3440029"/>
            <a:ext cx="2212080" cy="400110"/>
          </a:xfrm>
          <a:prstGeom prst="rect">
            <a:avLst/>
          </a:prstGeom>
          <a:noFill/>
        </p:spPr>
        <p:txBody>
          <a:bodyPr wrap="square" rtlCol="0">
            <a:spAutoFit/>
          </a:bodyPr>
          <a:lstStyle/>
          <a:p>
            <a:pPr algn="ctr"/>
            <a:r>
              <a:rPr lang="en-US" sz="2000" b="1" dirty="0" err="1">
                <a:solidFill>
                  <a:srgbClr val="FF0000"/>
                </a:solidFill>
              </a:rPr>
              <a:t>Đương</a:t>
            </a:r>
            <a:r>
              <a:rPr lang="en-US" sz="2000" b="1" dirty="0">
                <a:solidFill>
                  <a:srgbClr val="FF0000"/>
                </a:solidFill>
              </a:rPr>
              <a:t> </a:t>
            </a:r>
            <a:r>
              <a:rPr lang="en-US" sz="2000" b="1" dirty="0" err="1">
                <a:solidFill>
                  <a:srgbClr val="FF0000"/>
                </a:solidFill>
              </a:rPr>
              <a:t>sự</a:t>
            </a:r>
            <a:endParaRPr lang="en-US" sz="2000" b="1" dirty="0">
              <a:solidFill>
                <a:srgbClr val="FF0000"/>
              </a:solidFill>
            </a:endParaRPr>
          </a:p>
        </p:txBody>
      </p:sp>
      <p:sp>
        <p:nvSpPr>
          <p:cNvPr id="14" name="Bent-Up Arrow 13"/>
          <p:cNvSpPr/>
          <p:nvPr/>
        </p:nvSpPr>
        <p:spPr bwMode="auto">
          <a:xfrm>
            <a:off x="4572000" y="4953000"/>
            <a:ext cx="4343400" cy="762000"/>
          </a:xfrm>
          <a:prstGeom prst="bentUpArrow">
            <a:avLst/>
          </a:prstGeom>
          <a:solidFill>
            <a:schemeClr val="bg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latin typeface="Times New Roman" pitchFamily="18" charset="0"/>
            </a:endParaRPr>
          </a:p>
        </p:txBody>
      </p:sp>
      <p:sp>
        <p:nvSpPr>
          <p:cNvPr id="15" name="TextBox 14"/>
          <p:cNvSpPr txBox="1"/>
          <p:nvPr/>
        </p:nvSpPr>
        <p:spPr>
          <a:xfrm>
            <a:off x="7620000" y="3352802"/>
            <a:ext cx="2667000" cy="2031325"/>
          </a:xfrm>
          <a:prstGeom prst="rect">
            <a:avLst/>
          </a:prstGeom>
          <a:noFill/>
        </p:spPr>
        <p:txBody>
          <a:bodyPr wrap="square" rtlCol="0">
            <a:spAutoFit/>
          </a:bodyPr>
          <a:lstStyle/>
          <a:p>
            <a:pPr lvl="0">
              <a:buFontTx/>
              <a:buChar char="-"/>
            </a:pPr>
            <a:r>
              <a:rPr lang="en-US" sz="2000" dirty="0">
                <a:solidFill>
                  <a:srgbClr val="002060"/>
                </a:solidFill>
              </a:rPr>
              <a:t> Ng</a:t>
            </a:r>
            <a:r>
              <a:rPr lang="vi-VN" sz="2000" dirty="0">
                <a:solidFill>
                  <a:srgbClr val="002060"/>
                </a:solidFill>
              </a:rPr>
              <a:t>ư</a:t>
            </a:r>
            <a:r>
              <a:rPr lang="en-US" sz="2000" dirty="0" err="1">
                <a:solidFill>
                  <a:srgbClr val="002060"/>
                </a:solidFill>
              </a:rPr>
              <a:t>ời</a:t>
            </a:r>
            <a:r>
              <a:rPr lang="en-US" sz="2000" dirty="0">
                <a:solidFill>
                  <a:srgbClr val="002060"/>
                </a:solidFill>
              </a:rPr>
              <a:t> </a:t>
            </a:r>
            <a:r>
              <a:rPr lang="en-US" sz="2000" dirty="0" err="1">
                <a:solidFill>
                  <a:srgbClr val="002060"/>
                </a:solidFill>
              </a:rPr>
              <a:t>bảo</a:t>
            </a:r>
            <a:r>
              <a:rPr lang="en-US" sz="2000" dirty="0">
                <a:solidFill>
                  <a:srgbClr val="002060"/>
                </a:solidFill>
              </a:rPr>
              <a:t> </a:t>
            </a:r>
            <a:r>
              <a:rPr lang="en-US" sz="2000" dirty="0" err="1">
                <a:solidFill>
                  <a:srgbClr val="002060"/>
                </a:solidFill>
              </a:rPr>
              <a:t>vệ</a:t>
            </a:r>
            <a:r>
              <a:rPr lang="en-US" sz="2000" dirty="0">
                <a:solidFill>
                  <a:srgbClr val="002060"/>
                </a:solidFill>
              </a:rPr>
              <a:t> ĐS; </a:t>
            </a:r>
          </a:p>
          <a:p>
            <a:pPr lvl="0">
              <a:buFontTx/>
              <a:buChar char="-"/>
            </a:pPr>
            <a:r>
              <a:rPr lang="en-US" sz="2000" dirty="0">
                <a:solidFill>
                  <a:srgbClr val="002060"/>
                </a:solidFill>
              </a:rPr>
              <a:t> Ng</a:t>
            </a:r>
            <a:r>
              <a:rPr lang="vi-VN" sz="2000" dirty="0">
                <a:solidFill>
                  <a:srgbClr val="002060"/>
                </a:solidFill>
              </a:rPr>
              <a:t>ư</a:t>
            </a:r>
            <a:r>
              <a:rPr lang="en-US" sz="2000" dirty="0" err="1">
                <a:solidFill>
                  <a:srgbClr val="002060"/>
                </a:solidFill>
              </a:rPr>
              <a:t>ời</a:t>
            </a:r>
            <a:r>
              <a:rPr lang="en-US" sz="2000" dirty="0">
                <a:solidFill>
                  <a:srgbClr val="002060"/>
                </a:solidFill>
              </a:rPr>
              <a:t> </a:t>
            </a:r>
            <a:r>
              <a:rPr lang="en-US" sz="2000" dirty="0" err="1">
                <a:solidFill>
                  <a:srgbClr val="002060"/>
                </a:solidFill>
              </a:rPr>
              <a:t>làm</a:t>
            </a:r>
            <a:r>
              <a:rPr lang="en-US" sz="2000" dirty="0">
                <a:solidFill>
                  <a:srgbClr val="002060"/>
                </a:solidFill>
              </a:rPr>
              <a:t> </a:t>
            </a:r>
            <a:r>
              <a:rPr lang="en-US" sz="2000" dirty="0" err="1">
                <a:solidFill>
                  <a:srgbClr val="002060"/>
                </a:solidFill>
              </a:rPr>
              <a:t>chứng</a:t>
            </a:r>
            <a:r>
              <a:rPr lang="en-US" sz="2000" dirty="0">
                <a:solidFill>
                  <a:srgbClr val="002060"/>
                </a:solidFill>
              </a:rPr>
              <a:t>; </a:t>
            </a:r>
          </a:p>
          <a:p>
            <a:pPr lvl="0">
              <a:buFontTx/>
              <a:buChar char="-"/>
            </a:pPr>
            <a:r>
              <a:rPr lang="en-US" sz="2000" dirty="0">
                <a:solidFill>
                  <a:srgbClr val="002060"/>
                </a:solidFill>
              </a:rPr>
              <a:t> Ng</a:t>
            </a:r>
            <a:r>
              <a:rPr lang="vi-VN" sz="2000" dirty="0">
                <a:solidFill>
                  <a:srgbClr val="002060"/>
                </a:solidFill>
              </a:rPr>
              <a:t>ư</a:t>
            </a:r>
            <a:r>
              <a:rPr lang="en-US" sz="2000" dirty="0" err="1">
                <a:solidFill>
                  <a:srgbClr val="002060"/>
                </a:solidFill>
              </a:rPr>
              <a:t>ời</a:t>
            </a:r>
            <a:r>
              <a:rPr lang="en-US" sz="2000" dirty="0">
                <a:solidFill>
                  <a:srgbClr val="002060"/>
                </a:solidFill>
              </a:rPr>
              <a:t> </a:t>
            </a:r>
            <a:r>
              <a:rPr lang="en-US" sz="2000" dirty="0" err="1">
                <a:solidFill>
                  <a:srgbClr val="002060"/>
                </a:solidFill>
              </a:rPr>
              <a:t>giám</a:t>
            </a:r>
            <a:r>
              <a:rPr lang="en-US" sz="2000" dirty="0">
                <a:solidFill>
                  <a:srgbClr val="002060"/>
                </a:solidFill>
              </a:rPr>
              <a:t> </a:t>
            </a:r>
            <a:r>
              <a:rPr lang="vi-VN" sz="2000" dirty="0">
                <a:solidFill>
                  <a:srgbClr val="002060"/>
                </a:solidFill>
              </a:rPr>
              <a:t>đ</a:t>
            </a:r>
            <a:r>
              <a:rPr lang="en-US" sz="2000" dirty="0" err="1">
                <a:solidFill>
                  <a:srgbClr val="002060"/>
                </a:solidFill>
              </a:rPr>
              <a:t>ịnh</a:t>
            </a:r>
            <a:r>
              <a:rPr lang="en-US" sz="2000" dirty="0">
                <a:solidFill>
                  <a:srgbClr val="002060"/>
                </a:solidFill>
              </a:rPr>
              <a:t>;</a:t>
            </a:r>
          </a:p>
          <a:p>
            <a:pPr lvl="0">
              <a:buFontTx/>
              <a:buChar char="-"/>
            </a:pPr>
            <a:r>
              <a:rPr lang="en-US" sz="2000" dirty="0">
                <a:solidFill>
                  <a:srgbClr val="002060"/>
                </a:solidFill>
              </a:rPr>
              <a:t> Ng</a:t>
            </a:r>
            <a:r>
              <a:rPr lang="vi-VN" sz="2000" dirty="0">
                <a:solidFill>
                  <a:srgbClr val="002060"/>
                </a:solidFill>
              </a:rPr>
              <a:t>ư</a:t>
            </a:r>
            <a:r>
              <a:rPr lang="en-US" sz="2000" dirty="0" err="1">
                <a:solidFill>
                  <a:srgbClr val="002060"/>
                </a:solidFill>
              </a:rPr>
              <a:t>ời</a:t>
            </a:r>
            <a:r>
              <a:rPr lang="en-US" sz="2000" dirty="0">
                <a:solidFill>
                  <a:srgbClr val="002060"/>
                </a:solidFill>
              </a:rPr>
              <a:t> </a:t>
            </a:r>
            <a:r>
              <a:rPr lang="en-US" sz="2000" dirty="0" err="1">
                <a:solidFill>
                  <a:srgbClr val="002060"/>
                </a:solidFill>
              </a:rPr>
              <a:t>phiên</a:t>
            </a:r>
            <a:r>
              <a:rPr lang="en-US" sz="2000" dirty="0">
                <a:solidFill>
                  <a:srgbClr val="002060"/>
                </a:solidFill>
              </a:rPr>
              <a:t> </a:t>
            </a:r>
            <a:r>
              <a:rPr lang="en-US" sz="2000" dirty="0" err="1">
                <a:solidFill>
                  <a:srgbClr val="002060"/>
                </a:solidFill>
              </a:rPr>
              <a:t>dịch</a:t>
            </a:r>
            <a:r>
              <a:rPr lang="en-US" sz="2000" dirty="0">
                <a:solidFill>
                  <a:srgbClr val="002060"/>
                </a:solidFill>
              </a:rPr>
              <a:t>, </a:t>
            </a:r>
          </a:p>
          <a:p>
            <a:pPr lvl="0">
              <a:buFontTx/>
              <a:buChar char="-"/>
            </a:pPr>
            <a:r>
              <a:rPr lang="en-US" sz="2000" dirty="0">
                <a:solidFill>
                  <a:srgbClr val="002060"/>
                </a:solidFill>
              </a:rPr>
              <a:t> Ng</a:t>
            </a:r>
            <a:r>
              <a:rPr lang="vi-VN" sz="2000" dirty="0">
                <a:solidFill>
                  <a:srgbClr val="002060"/>
                </a:solidFill>
              </a:rPr>
              <a:t>ư</a:t>
            </a:r>
            <a:r>
              <a:rPr lang="en-US" sz="2000" dirty="0" err="1">
                <a:solidFill>
                  <a:srgbClr val="002060"/>
                </a:solidFill>
              </a:rPr>
              <a:t>ời</a:t>
            </a:r>
            <a:r>
              <a:rPr lang="en-US" sz="2000" dirty="0">
                <a:solidFill>
                  <a:srgbClr val="002060"/>
                </a:solidFill>
              </a:rPr>
              <a:t> </a:t>
            </a:r>
            <a:r>
              <a:rPr lang="vi-VN" sz="2000" dirty="0">
                <a:solidFill>
                  <a:srgbClr val="002060"/>
                </a:solidFill>
              </a:rPr>
              <a:t>đ</a:t>
            </a:r>
            <a:r>
              <a:rPr lang="en-US" sz="2000" dirty="0" err="1">
                <a:solidFill>
                  <a:srgbClr val="002060"/>
                </a:solidFill>
              </a:rPr>
              <a:t>ại</a:t>
            </a:r>
            <a:r>
              <a:rPr lang="en-US" sz="2000" dirty="0">
                <a:solidFill>
                  <a:srgbClr val="002060"/>
                </a:solidFill>
              </a:rPr>
              <a:t> </a:t>
            </a:r>
            <a:r>
              <a:rPr lang="en-US" sz="2000" dirty="0" err="1">
                <a:solidFill>
                  <a:srgbClr val="002060"/>
                </a:solidFill>
              </a:rPr>
              <a:t>diên</a:t>
            </a:r>
            <a:r>
              <a:rPr lang="en-US" sz="2000" dirty="0">
                <a:solidFill>
                  <a:srgbClr val="002060"/>
                </a:solidFill>
              </a:rPr>
              <a:t>.</a:t>
            </a:r>
            <a:endParaRPr lang="en-US" sz="2000" dirty="0"/>
          </a:p>
          <a:p>
            <a:pPr algn="just">
              <a:buFontTx/>
              <a:buChar char="-"/>
            </a:pPr>
            <a:endParaRPr lang="en-US" sz="2600" dirty="0">
              <a:solidFill>
                <a:srgbClr val="FF0000"/>
              </a:solidFill>
            </a:endParaRPr>
          </a:p>
        </p:txBody>
      </p:sp>
      <p:sp>
        <p:nvSpPr>
          <p:cNvPr id="16" name="TextBox 15"/>
          <p:cNvSpPr txBox="1"/>
          <p:nvPr/>
        </p:nvSpPr>
        <p:spPr>
          <a:xfrm>
            <a:off x="6019800" y="5029200"/>
            <a:ext cx="2362200" cy="369332"/>
          </a:xfrm>
          <a:prstGeom prst="rect">
            <a:avLst/>
          </a:prstGeom>
          <a:noFill/>
        </p:spPr>
        <p:txBody>
          <a:bodyPr wrap="square" rtlCol="0">
            <a:spAutoFit/>
          </a:bodyPr>
          <a:lstStyle/>
          <a:p>
            <a:pPr algn="ctr"/>
            <a:r>
              <a:rPr lang="en-US" dirty="0" err="1" smtClean="0">
                <a:solidFill>
                  <a:schemeClr val="bg1">
                    <a:lumMod val="60000"/>
                    <a:lumOff val="40000"/>
                  </a:schemeClr>
                </a:solidFill>
              </a:rPr>
              <a:t>Và</a:t>
            </a:r>
            <a:r>
              <a:rPr lang="en-US" dirty="0" smtClean="0">
                <a:solidFill>
                  <a:schemeClr val="bg1">
                    <a:lumMod val="60000"/>
                    <a:lumOff val="40000"/>
                  </a:schemeClr>
                </a:solidFill>
              </a:rPr>
              <a:t> </a:t>
            </a:r>
            <a:r>
              <a:rPr lang="en-US" dirty="0" err="1" smtClean="0">
                <a:solidFill>
                  <a:schemeClr val="bg1">
                    <a:lumMod val="60000"/>
                    <a:lumOff val="40000"/>
                  </a:schemeClr>
                </a:solidFill>
              </a:rPr>
              <a:t>các</a:t>
            </a:r>
            <a:r>
              <a:rPr lang="en-US" dirty="0" smtClean="0">
                <a:solidFill>
                  <a:schemeClr val="bg1">
                    <a:lumMod val="60000"/>
                    <a:lumOff val="40000"/>
                  </a:schemeClr>
                </a:solidFill>
              </a:rPr>
              <a:t> </a:t>
            </a:r>
            <a:r>
              <a:rPr lang="en-US" dirty="0" err="1" smtClean="0">
                <a:solidFill>
                  <a:schemeClr val="bg1">
                    <a:lumMod val="60000"/>
                    <a:lumOff val="40000"/>
                  </a:schemeClr>
                </a:solidFill>
              </a:rPr>
              <a:t>chủ</a:t>
            </a:r>
            <a:r>
              <a:rPr lang="en-US" dirty="0" smtClean="0">
                <a:solidFill>
                  <a:schemeClr val="bg1">
                    <a:lumMod val="60000"/>
                    <a:lumOff val="40000"/>
                  </a:schemeClr>
                </a:solidFill>
              </a:rPr>
              <a:t> </a:t>
            </a:r>
            <a:r>
              <a:rPr lang="en-US" dirty="0" err="1" smtClean="0">
                <a:solidFill>
                  <a:schemeClr val="bg1">
                    <a:lumMod val="60000"/>
                    <a:lumOff val="40000"/>
                  </a:schemeClr>
                </a:solidFill>
              </a:rPr>
              <a:t>thể</a:t>
            </a:r>
            <a:r>
              <a:rPr lang="en-US" dirty="0" smtClean="0">
                <a:solidFill>
                  <a:schemeClr val="bg1">
                    <a:lumMod val="60000"/>
                    <a:lumOff val="40000"/>
                  </a:schemeClr>
                </a:solidFill>
              </a:rPr>
              <a:t>:</a:t>
            </a:r>
            <a:endParaRPr lang="en-US" dirty="0">
              <a:solidFill>
                <a:schemeClr val="bg1">
                  <a:lumMod val="60000"/>
                  <a:lumOff val="40000"/>
                </a:schemeClr>
              </a:solidFill>
            </a:endParaRPr>
          </a:p>
        </p:txBody>
      </p:sp>
      <p:cxnSp>
        <p:nvCxnSpPr>
          <p:cNvPr id="28" name="Straight Arrow Connector 27"/>
          <p:cNvCxnSpPr/>
          <p:nvPr/>
        </p:nvCxnSpPr>
        <p:spPr>
          <a:xfrm flipH="1">
            <a:off x="5562600" y="2667000"/>
            <a:ext cx="25146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rot="20184110">
            <a:off x="6096434" y="1885600"/>
            <a:ext cx="1905000" cy="1015663"/>
          </a:xfrm>
          <a:prstGeom prst="rect">
            <a:avLst/>
          </a:prstGeom>
          <a:noFill/>
        </p:spPr>
        <p:txBody>
          <a:bodyPr wrap="square" rtlCol="0">
            <a:spAutoFit/>
          </a:bodyPr>
          <a:lstStyle/>
          <a:p>
            <a:pPr algn="ctr"/>
            <a:r>
              <a:rPr lang="en-US" sz="2000" dirty="0" err="1">
                <a:solidFill>
                  <a:srgbClr val="00B050"/>
                </a:solidFill>
              </a:rPr>
              <a:t>T.Phán</a:t>
            </a:r>
            <a:r>
              <a:rPr lang="en-US" sz="2000" dirty="0">
                <a:solidFill>
                  <a:srgbClr val="00B050"/>
                </a:solidFill>
              </a:rPr>
              <a:t>. TTV </a:t>
            </a:r>
            <a:r>
              <a:rPr lang="en-US" sz="2000" dirty="0" err="1">
                <a:solidFill>
                  <a:srgbClr val="00B050"/>
                </a:solidFill>
              </a:rPr>
              <a:t>Chánh</a:t>
            </a:r>
            <a:r>
              <a:rPr lang="en-US" sz="2000" dirty="0">
                <a:solidFill>
                  <a:srgbClr val="00B050"/>
                </a:solidFill>
              </a:rPr>
              <a:t> </a:t>
            </a:r>
            <a:r>
              <a:rPr lang="en-US" sz="2000" dirty="0" err="1">
                <a:solidFill>
                  <a:srgbClr val="00B050"/>
                </a:solidFill>
              </a:rPr>
              <a:t>án</a:t>
            </a:r>
            <a:r>
              <a:rPr lang="en-US" sz="2000" dirty="0">
                <a:solidFill>
                  <a:srgbClr val="00B050"/>
                </a:solidFill>
              </a:rPr>
              <a:t>, HTND, TKTA</a:t>
            </a:r>
          </a:p>
        </p:txBody>
      </p:sp>
      <p:pic>
        <p:nvPicPr>
          <p:cNvPr id="27" name="Picture 26" descr="DẠ 11.jpg"/>
          <p:cNvPicPr>
            <a:picLocks noChangeAspect="1"/>
          </p:cNvPicPr>
          <p:nvPr/>
        </p:nvPicPr>
        <p:blipFill>
          <a:blip r:embed="rId3" cstate="print"/>
          <a:stretch>
            <a:fillRect/>
          </a:stretch>
        </p:blipFill>
        <p:spPr>
          <a:xfrm>
            <a:off x="9067800" y="0"/>
            <a:ext cx="1600200" cy="1066800"/>
          </a:xfrm>
          <a:prstGeom prst="rect">
            <a:avLst/>
          </a:prstGeom>
        </p:spPr>
      </p:pic>
      <p:pic>
        <p:nvPicPr>
          <p:cNvPr id="29" name="Picture 28" descr="DẠ 18.jpg"/>
          <p:cNvPicPr>
            <a:picLocks noChangeAspect="1"/>
          </p:cNvPicPr>
          <p:nvPr/>
        </p:nvPicPr>
        <p:blipFill>
          <a:blip r:embed="rId4" cstate="print"/>
          <a:stretch>
            <a:fillRect/>
          </a:stretch>
        </p:blipFill>
        <p:spPr>
          <a:xfrm>
            <a:off x="1524000" y="4648200"/>
            <a:ext cx="1600200" cy="2209800"/>
          </a:xfrm>
          <a:prstGeom prst="rect">
            <a:avLst/>
          </a:prstGeom>
        </p:spPr>
      </p:pic>
      <p:sp>
        <p:nvSpPr>
          <p:cNvPr id="21" name="Oval 20"/>
          <p:cNvSpPr/>
          <p:nvPr/>
        </p:nvSpPr>
        <p:spPr>
          <a:xfrm>
            <a:off x="1524000" y="609600"/>
            <a:ext cx="2667000" cy="9144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chemeClr val="tx1"/>
                </a:solidFill>
                <a:latin typeface="Times New Roman" pitchFamily="18" charset="0"/>
                <a:cs typeface="Times New Roman" pitchFamily="18" charset="0"/>
              </a:rPr>
              <a:t>Giải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quyết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vụ</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việc</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dân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sự</a:t>
            </a:r>
            <a:endParaRPr lang="en-US" dirty="0">
              <a:solidFill>
                <a:schemeClr val="tx1"/>
              </a:solidFill>
            </a:endParaRPr>
          </a:p>
        </p:txBody>
      </p:sp>
      <p:sp>
        <p:nvSpPr>
          <p:cNvPr id="30" name="Cloud Callout 29"/>
          <p:cNvSpPr/>
          <p:nvPr/>
        </p:nvSpPr>
        <p:spPr>
          <a:xfrm>
            <a:off x="1981200" y="1143000"/>
            <a:ext cx="8153400" cy="4800600"/>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1" dirty="0" err="1" smtClean="0"/>
              <a:t>Đinh</a:t>
            </a:r>
            <a:r>
              <a:rPr lang="en-US" b="1" i="1" dirty="0" smtClean="0"/>
              <a:t> </a:t>
            </a:r>
            <a:r>
              <a:rPr lang="en-US" b="1" i="1" dirty="0" err="1" smtClean="0"/>
              <a:t>nghĩa</a:t>
            </a:r>
            <a:endParaRPr lang="en-US" b="1" i="1" dirty="0" smtClean="0"/>
          </a:p>
          <a:p>
            <a:pPr algn="ctr"/>
            <a:r>
              <a:rPr lang="en-US" sz="1600" i="1" dirty="0"/>
              <a:t>Theo </a:t>
            </a:r>
            <a:r>
              <a:rPr lang="en-US" sz="1600" i="1" dirty="0" err="1"/>
              <a:t>cách</a:t>
            </a:r>
            <a:r>
              <a:rPr lang="en-US" sz="1600" i="1" dirty="0"/>
              <a:t> </a:t>
            </a:r>
            <a:r>
              <a:rPr lang="en-US" sz="1600" i="1" dirty="0" err="1"/>
              <a:t>hiểu</a:t>
            </a:r>
            <a:r>
              <a:rPr lang="en-US" sz="1600" i="1" dirty="0"/>
              <a:t> </a:t>
            </a:r>
            <a:r>
              <a:rPr lang="en-US" sz="1600" i="1" dirty="0" err="1"/>
              <a:t>chung</a:t>
            </a:r>
            <a:r>
              <a:rPr lang="en-US" sz="1600" i="1" dirty="0"/>
              <a:t> </a:t>
            </a:r>
            <a:r>
              <a:rPr lang="en-US" sz="1600" i="1" dirty="0" err="1"/>
              <a:t>nhất</a:t>
            </a:r>
            <a:r>
              <a:rPr lang="en-US" sz="1600" dirty="0"/>
              <a:t>, </a:t>
            </a:r>
            <a:r>
              <a:rPr lang="en-US" sz="1600" dirty="0" err="1"/>
              <a:t>đối</a:t>
            </a:r>
            <a:r>
              <a:rPr lang="en-US" sz="1600" dirty="0"/>
              <a:t> </a:t>
            </a:r>
            <a:r>
              <a:rPr lang="en-US" sz="1600" dirty="0" err="1"/>
              <a:t>tượng</a:t>
            </a:r>
            <a:r>
              <a:rPr lang="en-US" sz="1600" dirty="0"/>
              <a:t> </a:t>
            </a:r>
            <a:r>
              <a:rPr lang="en-US" sz="1600" dirty="0" err="1"/>
              <a:t>của</a:t>
            </a:r>
            <a:r>
              <a:rPr lang="en-US" sz="1600" dirty="0"/>
              <a:t> </a:t>
            </a:r>
            <a:r>
              <a:rPr lang="en-US" sz="1600" dirty="0" err="1"/>
              <a:t>bất</a:t>
            </a:r>
            <a:r>
              <a:rPr lang="en-US" sz="1600" dirty="0"/>
              <a:t> </a:t>
            </a:r>
            <a:r>
              <a:rPr lang="en-US" sz="1600" dirty="0" err="1"/>
              <a:t>kỳ</a:t>
            </a:r>
            <a:r>
              <a:rPr lang="en-US" sz="1600" dirty="0"/>
              <a:t> </a:t>
            </a:r>
            <a:r>
              <a:rPr lang="en-US" sz="1600" dirty="0" err="1"/>
              <a:t>hoạt</a:t>
            </a:r>
            <a:r>
              <a:rPr lang="en-US" sz="1600" dirty="0"/>
              <a:t> </a:t>
            </a:r>
            <a:r>
              <a:rPr lang="en-US" sz="1600" dirty="0" err="1"/>
              <a:t>động</a:t>
            </a:r>
            <a:r>
              <a:rPr lang="en-US" sz="1600" dirty="0"/>
              <a:t> </a:t>
            </a:r>
            <a:r>
              <a:rPr lang="en-US" sz="1600" dirty="0" err="1"/>
              <a:t>của</a:t>
            </a:r>
            <a:r>
              <a:rPr lang="en-US" sz="1600" dirty="0"/>
              <a:t> </a:t>
            </a:r>
            <a:r>
              <a:rPr lang="en-US" sz="1600" dirty="0" err="1"/>
              <a:t>một</a:t>
            </a:r>
            <a:r>
              <a:rPr lang="en-US" sz="1600" dirty="0"/>
              <a:t> </a:t>
            </a:r>
            <a:r>
              <a:rPr lang="en-US" sz="1600" dirty="0" err="1"/>
              <a:t>chủ</a:t>
            </a:r>
            <a:r>
              <a:rPr lang="en-US" sz="1600" dirty="0"/>
              <a:t> </a:t>
            </a:r>
            <a:r>
              <a:rPr lang="en-US" sz="1600" dirty="0" err="1"/>
              <a:t>thể</a:t>
            </a:r>
            <a:r>
              <a:rPr lang="en-US" sz="1600" dirty="0"/>
              <a:t> </a:t>
            </a:r>
            <a:r>
              <a:rPr lang="en-US" sz="1600" dirty="0" err="1"/>
              <a:t>nào</a:t>
            </a:r>
            <a:r>
              <a:rPr lang="en-US" sz="1600" dirty="0"/>
              <a:t> </a:t>
            </a:r>
            <a:r>
              <a:rPr lang="en-US" sz="1600" dirty="0" err="1"/>
              <a:t>cũng</a:t>
            </a:r>
            <a:r>
              <a:rPr lang="en-US" sz="1600" dirty="0"/>
              <a:t> </a:t>
            </a:r>
            <a:r>
              <a:rPr lang="en-US" sz="1600" dirty="0" err="1"/>
              <a:t>đều</a:t>
            </a:r>
            <a:r>
              <a:rPr lang="en-US" sz="1600" dirty="0"/>
              <a:t> </a:t>
            </a:r>
            <a:r>
              <a:rPr lang="en-US" sz="1600" dirty="0" err="1"/>
              <a:t>là</a:t>
            </a:r>
            <a:r>
              <a:rPr lang="en-US" sz="1600" dirty="0"/>
              <a:t> </a:t>
            </a:r>
            <a:r>
              <a:rPr lang="en-US" sz="1600" dirty="0" err="1"/>
              <a:t>những</a:t>
            </a:r>
            <a:r>
              <a:rPr lang="en-US" sz="1600" dirty="0"/>
              <a:t> </a:t>
            </a:r>
            <a:r>
              <a:rPr lang="en-US" sz="1600" dirty="0" err="1"/>
              <a:t>cái</a:t>
            </a:r>
            <a:r>
              <a:rPr lang="en-US" sz="1600" dirty="0"/>
              <a:t> (</a:t>
            </a:r>
            <a:r>
              <a:rPr lang="en-US" sz="1600" dirty="0" err="1"/>
              <a:t>gì</a:t>
            </a:r>
            <a:r>
              <a:rPr lang="en-US" sz="1600" dirty="0"/>
              <a:t>) </a:t>
            </a:r>
            <a:r>
              <a:rPr lang="en-US" sz="1600" dirty="0" err="1"/>
              <a:t>mà</a:t>
            </a:r>
            <a:r>
              <a:rPr lang="en-US" sz="1600" dirty="0"/>
              <a:t> </a:t>
            </a:r>
            <a:r>
              <a:rPr lang="en-US" sz="1600" dirty="0" err="1"/>
              <a:t>hoạt</a:t>
            </a:r>
            <a:r>
              <a:rPr lang="en-US" sz="1600" dirty="0"/>
              <a:t> </a:t>
            </a:r>
            <a:r>
              <a:rPr lang="en-US" sz="1600" dirty="0" err="1"/>
              <a:t>động</a:t>
            </a:r>
            <a:r>
              <a:rPr lang="en-US" sz="1600" dirty="0"/>
              <a:t> </a:t>
            </a:r>
            <a:r>
              <a:rPr lang="en-US" sz="1600" dirty="0" err="1"/>
              <a:t>đó</a:t>
            </a:r>
            <a:r>
              <a:rPr lang="en-US" sz="1600" dirty="0"/>
              <a:t> </a:t>
            </a:r>
            <a:r>
              <a:rPr lang="en-US" sz="1600" dirty="0" err="1"/>
              <a:t>tác</a:t>
            </a:r>
            <a:r>
              <a:rPr lang="en-US" sz="1600" dirty="0"/>
              <a:t> </a:t>
            </a:r>
            <a:r>
              <a:rPr lang="en-US" sz="1600" dirty="0" err="1"/>
              <a:t>động</a:t>
            </a:r>
            <a:r>
              <a:rPr lang="en-US" sz="1600" dirty="0"/>
              <a:t> </a:t>
            </a:r>
            <a:r>
              <a:rPr lang="en-US" sz="1600" dirty="0" err="1"/>
              <a:t>đến</a:t>
            </a:r>
            <a:r>
              <a:rPr lang="en-US" sz="1600" dirty="0"/>
              <a:t> </a:t>
            </a:r>
            <a:r>
              <a:rPr lang="en-US" sz="1600" dirty="0" err="1"/>
              <a:t>nhằm</a:t>
            </a:r>
            <a:r>
              <a:rPr lang="en-US" sz="1600" dirty="0"/>
              <a:t> </a:t>
            </a:r>
            <a:r>
              <a:rPr lang="en-US" sz="1600" dirty="0" err="1"/>
              <a:t>đạt</a:t>
            </a:r>
            <a:r>
              <a:rPr lang="en-US" sz="1600" dirty="0"/>
              <a:t> </a:t>
            </a:r>
            <a:r>
              <a:rPr lang="en-US" sz="1600" dirty="0" err="1"/>
              <a:t>được</a:t>
            </a:r>
            <a:r>
              <a:rPr lang="en-US" sz="1600" dirty="0"/>
              <a:t> </a:t>
            </a:r>
            <a:r>
              <a:rPr lang="en-US" sz="1600" b="1" dirty="0" err="1"/>
              <a:t>mục</a:t>
            </a:r>
            <a:r>
              <a:rPr lang="en-US" sz="1600" b="1" dirty="0"/>
              <a:t> </a:t>
            </a:r>
            <a:r>
              <a:rPr lang="en-US" sz="1600" b="1" dirty="0" err="1"/>
              <a:t>đích</a:t>
            </a:r>
            <a:r>
              <a:rPr lang="en-US" sz="1600" dirty="0"/>
              <a:t>, </a:t>
            </a:r>
            <a:r>
              <a:rPr lang="en-US" sz="1600" dirty="0" err="1"/>
              <a:t>yêu</a:t>
            </a:r>
            <a:r>
              <a:rPr lang="en-US" sz="1600" dirty="0"/>
              <a:t> </a:t>
            </a:r>
            <a:r>
              <a:rPr lang="en-US" sz="1600" dirty="0" err="1"/>
              <a:t>cầu</a:t>
            </a:r>
            <a:r>
              <a:rPr lang="en-US" sz="1600" dirty="0"/>
              <a:t> </a:t>
            </a:r>
            <a:r>
              <a:rPr lang="en-US" sz="1600" dirty="0" err="1"/>
              <a:t>cụ</a:t>
            </a:r>
            <a:r>
              <a:rPr lang="en-US" sz="1600" dirty="0"/>
              <a:t> </a:t>
            </a:r>
            <a:r>
              <a:rPr lang="en-US" sz="1600" dirty="0" err="1"/>
              <a:t>thể</a:t>
            </a:r>
            <a:r>
              <a:rPr lang="en-US" sz="1600" dirty="0"/>
              <a:t> </a:t>
            </a:r>
            <a:r>
              <a:rPr lang="en-US" sz="1600" dirty="0" err="1"/>
              <a:t>đặt</a:t>
            </a:r>
            <a:r>
              <a:rPr lang="en-US" sz="1600" dirty="0"/>
              <a:t> </a:t>
            </a:r>
            <a:r>
              <a:rPr lang="en-US" sz="1600" dirty="0" err="1"/>
              <a:t>ra</a:t>
            </a:r>
            <a:r>
              <a:rPr lang="en-US" sz="1600" dirty="0"/>
              <a:t> </a:t>
            </a:r>
            <a:r>
              <a:rPr lang="en-US" sz="1600" dirty="0" err="1"/>
              <a:t>trước</a:t>
            </a:r>
            <a:r>
              <a:rPr lang="en-US" sz="1600" dirty="0"/>
              <a:t> </a:t>
            </a:r>
            <a:r>
              <a:rPr lang="en-US" sz="1600" dirty="0" err="1"/>
              <a:t>chủ</a:t>
            </a:r>
            <a:r>
              <a:rPr lang="en-US" sz="1600" dirty="0"/>
              <a:t> </a:t>
            </a:r>
            <a:r>
              <a:rPr lang="en-US" sz="1600" dirty="0" err="1"/>
              <a:t>thể</a:t>
            </a:r>
            <a:r>
              <a:rPr lang="en-US" sz="1600" dirty="0"/>
              <a:t> </a:t>
            </a:r>
            <a:r>
              <a:rPr lang="en-US" sz="1600" dirty="0" err="1"/>
              <a:t>đó</a:t>
            </a:r>
            <a:r>
              <a:rPr lang="en-US" sz="1600" dirty="0"/>
              <a:t>;</a:t>
            </a:r>
          </a:p>
          <a:p>
            <a:pPr algn="ctr"/>
            <a:r>
              <a:rPr lang="en-US" sz="1600" i="1" dirty="0" err="1"/>
              <a:t>Trong</a:t>
            </a:r>
            <a:r>
              <a:rPr lang="en-US" sz="1600" i="1" dirty="0"/>
              <a:t> </a:t>
            </a:r>
            <a:r>
              <a:rPr lang="en-US" sz="1600" i="1" dirty="0" err="1"/>
              <a:t>tố</a:t>
            </a:r>
            <a:r>
              <a:rPr lang="en-US" sz="1600" i="1" dirty="0"/>
              <a:t> </a:t>
            </a:r>
            <a:r>
              <a:rPr lang="en-US" sz="1600" i="1" dirty="0" err="1"/>
              <a:t>tụng</a:t>
            </a:r>
            <a:r>
              <a:rPr lang="en-US" sz="1600" i="1" dirty="0"/>
              <a:t> </a:t>
            </a:r>
            <a:r>
              <a:rPr lang="en-US" sz="1600" i="1" dirty="0" err="1"/>
              <a:t>dân</a:t>
            </a:r>
            <a:r>
              <a:rPr lang="en-US" sz="1600" i="1" dirty="0"/>
              <a:t> </a:t>
            </a:r>
            <a:r>
              <a:rPr lang="en-US" sz="1600" i="1" dirty="0" err="1"/>
              <a:t>sự</a:t>
            </a:r>
            <a:r>
              <a:rPr lang="en-US" sz="1600" i="1" dirty="0"/>
              <a:t> </a:t>
            </a:r>
            <a:r>
              <a:rPr lang="en-US" sz="1600" i="1" dirty="0" err="1"/>
              <a:t>và</a:t>
            </a:r>
            <a:r>
              <a:rPr lang="en-US" sz="1600" i="1" dirty="0"/>
              <a:t> </a:t>
            </a:r>
            <a:r>
              <a:rPr lang="en-US" sz="1600" i="1" dirty="0" err="1"/>
              <a:t>tố</a:t>
            </a:r>
            <a:r>
              <a:rPr lang="en-US" sz="1600" i="1" dirty="0"/>
              <a:t> </a:t>
            </a:r>
            <a:r>
              <a:rPr lang="en-US" sz="1600" i="1" dirty="0" err="1"/>
              <a:t>tụng</a:t>
            </a:r>
            <a:r>
              <a:rPr lang="en-US" sz="1600" i="1" dirty="0"/>
              <a:t> </a:t>
            </a:r>
            <a:r>
              <a:rPr lang="en-US" sz="1600" i="1" dirty="0" err="1"/>
              <a:t>phá</a:t>
            </a:r>
            <a:r>
              <a:rPr lang="en-US" sz="1600" i="1" dirty="0"/>
              <a:t> </a:t>
            </a:r>
            <a:r>
              <a:rPr lang="en-US" sz="1600" i="1" dirty="0" err="1"/>
              <a:t>sản</a:t>
            </a:r>
            <a:r>
              <a:rPr lang="en-US" sz="1600" dirty="0"/>
              <a:t>, </a:t>
            </a:r>
            <a:r>
              <a:rPr lang="en-US" sz="1600" dirty="0" err="1"/>
              <a:t>mục</a:t>
            </a:r>
            <a:r>
              <a:rPr lang="en-US" sz="1600" dirty="0"/>
              <a:t> </a:t>
            </a:r>
            <a:r>
              <a:rPr lang="en-US" sz="1600" dirty="0" err="1"/>
              <a:t>đích</a:t>
            </a:r>
            <a:r>
              <a:rPr lang="en-US" sz="1600" dirty="0"/>
              <a:t> </a:t>
            </a:r>
            <a:r>
              <a:rPr lang="en-US" sz="1600" dirty="0" err="1"/>
              <a:t>của</a:t>
            </a:r>
            <a:r>
              <a:rPr lang="en-US" sz="1600" dirty="0"/>
              <a:t> </a:t>
            </a:r>
            <a:r>
              <a:rPr lang="en-US" sz="1600" dirty="0" err="1"/>
              <a:t>hoạt</a:t>
            </a:r>
            <a:r>
              <a:rPr lang="en-US" sz="1600" dirty="0"/>
              <a:t> </a:t>
            </a:r>
            <a:r>
              <a:rPr lang="en-US" sz="1600" dirty="0" err="1"/>
              <a:t>động</a:t>
            </a:r>
            <a:r>
              <a:rPr lang="en-US" sz="1600" dirty="0"/>
              <a:t> </a:t>
            </a:r>
            <a:r>
              <a:rPr lang="en-US" sz="1600" dirty="0" err="1"/>
              <a:t>kiểm</a:t>
            </a:r>
            <a:r>
              <a:rPr lang="en-US" sz="1600" dirty="0"/>
              <a:t> </a:t>
            </a:r>
            <a:r>
              <a:rPr lang="en-US" sz="1600" dirty="0" err="1"/>
              <a:t>sát</a:t>
            </a:r>
            <a:r>
              <a:rPr lang="en-US" sz="1600" dirty="0"/>
              <a:t> </a:t>
            </a:r>
            <a:r>
              <a:rPr lang="en-US" sz="1600" dirty="0" err="1"/>
              <a:t>việc</a:t>
            </a:r>
            <a:r>
              <a:rPr lang="en-US" sz="1600" dirty="0"/>
              <a:t> </a:t>
            </a:r>
            <a:r>
              <a:rPr lang="en-US" sz="1600" dirty="0" err="1"/>
              <a:t>tuân</a:t>
            </a:r>
            <a:r>
              <a:rPr lang="en-US" sz="1600" dirty="0"/>
              <a:t> </a:t>
            </a:r>
            <a:r>
              <a:rPr lang="en-US" sz="1600" dirty="0" err="1"/>
              <a:t>theo</a:t>
            </a:r>
            <a:r>
              <a:rPr lang="en-US" sz="1600" dirty="0"/>
              <a:t> </a:t>
            </a:r>
            <a:r>
              <a:rPr lang="en-US" sz="1600" dirty="0" err="1"/>
              <a:t>pháp</a:t>
            </a:r>
            <a:r>
              <a:rPr lang="en-US" sz="1600" dirty="0"/>
              <a:t> </a:t>
            </a:r>
            <a:r>
              <a:rPr lang="en-US" sz="1600" dirty="0" err="1"/>
              <a:t>luật</a:t>
            </a:r>
            <a:r>
              <a:rPr lang="en-US" sz="1600" dirty="0"/>
              <a:t> </a:t>
            </a:r>
            <a:r>
              <a:rPr lang="en-US" sz="1600" dirty="0" err="1"/>
              <a:t>là</a:t>
            </a:r>
            <a:r>
              <a:rPr lang="en-US" sz="1600" dirty="0"/>
              <a:t> </a:t>
            </a:r>
            <a:r>
              <a:rPr lang="en-US" sz="1600" dirty="0" err="1"/>
              <a:t>nhằm</a:t>
            </a:r>
            <a:r>
              <a:rPr lang="en-US" sz="1600" dirty="0"/>
              <a:t> </a:t>
            </a:r>
            <a:r>
              <a:rPr lang="en-US" sz="1600" dirty="0" err="1"/>
              <a:t>giải</a:t>
            </a:r>
            <a:r>
              <a:rPr lang="en-US" sz="1600" dirty="0"/>
              <a:t> </a:t>
            </a:r>
            <a:r>
              <a:rPr lang="en-US" sz="1600" dirty="0" err="1"/>
              <a:t>quyết</a:t>
            </a:r>
            <a:r>
              <a:rPr lang="en-US" sz="1600" dirty="0"/>
              <a:t> </a:t>
            </a:r>
            <a:r>
              <a:rPr lang="en-US" sz="1600" dirty="0" err="1"/>
              <a:t>vụ</a:t>
            </a:r>
            <a:r>
              <a:rPr lang="en-US" sz="1600" dirty="0"/>
              <a:t> </a:t>
            </a:r>
            <a:r>
              <a:rPr lang="en-US" sz="1600" dirty="0" err="1"/>
              <a:t>việc</a:t>
            </a:r>
            <a:r>
              <a:rPr lang="en-US" sz="1600" dirty="0"/>
              <a:t> </a:t>
            </a:r>
            <a:r>
              <a:rPr lang="en-US" sz="1600" dirty="0" err="1"/>
              <a:t>dân</a:t>
            </a:r>
            <a:r>
              <a:rPr lang="en-US" sz="1600" dirty="0"/>
              <a:t> </a:t>
            </a:r>
            <a:r>
              <a:rPr lang="en-US" sz="1600" dirty="0" err="1"/>
              <a:t>sự</a:t>
            </a:r>
            <a:r>
              <a:rPr lang="en-US" sz="1600" dirty="0"/>
              <a:t> </a:t>
            </a:r>
            <a:r>
              <a:rPr lang="en-US" sz="1600" dirty="0" err="1"/>
              <a:t>và</a:t>
            </a:r>
            <a:r>
              <a:rPr lang="en-US" sz="1600" dirty="0"/>
              <a:t> </a:t>
            </a:r>
            <a:r>
              <a:rPr lang="en-US" sz="1600" dirty="0" err="1"/>
              <a:t>giải</a:t>
            </a:r>
            <a:r>
              <a:rPr lang="en-US" sz="1600" dirty="0"/>
              <a:t> </a:t>
            </a:r>
            <a:r>
              <a:rPr lang="en-US" sz="1600" dirty="0" err="1"/>
              <a:t>quyết</a:t>
            </a:r>
            <a:r>
              <a:rPr lang="en-US" sz="1600" dirty="0"/>
              <a:t> </a:t>
            </a:r>
            <a:r>
              <a:rPr lang="en-US" sz="1600" dirty="0" err="1"/>
              <a:t>phá</a:t>
            </a:r>
            <a:r>
              <a:rPr lang="en-US" sz="1600" dirty="0"/>
              <a:t> </a:t>
            </a:r>
            <a:r>
              <a:rPr lang="en-US" sz="1600" dirty="0" err="1"/>
              <a:t>có</a:t>
            </a:r>
            <a:r>
              <a:rPr lang="en-US" sz="1600" dirty="0"/>
              <a:t> </a:t>
            </a:r>
            <a:r>
              <a:rPr lang="en-US" sz="1600" dirty="0" err="1"/>
              <a:t>căn</a:t>
            </a:r>
            <a:r>
              <a:rPr lang="en-US" sz="1600" dirty="0"/>
              <a:t> </a:t>
            </a:r>
            <a:r>
              <a:rPr lang="en-US" sz="1600" dirty="0" err="1"/>
              <a:t>cứ</a:t>
            </a:r>
            <a:r>
              <a:rPr lang="en-US" sz="1600" dirty="0"/>
              <a:t>, </a:t>
            </a:r>
            <a:r>
              <a:rPr lang="en-US" sz="1600" dirty="0" err="1"/>
              <a:t>đúng</a:t>
            </a:r>
            <a:r>
              <a:rPr lang="en-US" sz="1600" dirty="0"/>
              <a:t> </a:t>
            </a:r>
            <a:r>
              <a:rPr lang="en-US" sz="1600" dirty="0" err="1"/>
              <a:t>pháp</a:t>
            </a:r>
            <a:r>
              <a:rPr lang="en-US" sz="1600" dirty="0"/>
              <a:t> </a:t>
            </a:r>
            <a:r>
              <a:rPr lang="en-US" sz="1600" dirty="0" err="1"/>
              <a:t>luật</a:t>
            </a:r>
            <a:r>
              <a:rPr lang="en-US" sz="1600" dirty="0"/>
              <a:t>…</a:t>
            </a:r>
          </a:p>
          <a:p>
            <a:pPr algn="ctr"/>
            <a:endParaRPr lang="en-US" sz="1600" dirty="0"/>
          </a:p>
          <a:p>
            <a:pPr algn="ctr"/>
            <a:r>
              <a:rPr lang="en-US" sz="1600" dirty="0">
                <a:solidFill>
                  <a:srgbClr val="FF0000"/>
                </a:solidFill>
              </a:rPr>
              <a:t>Theo </a:t>
            </a:r>
            <a:r>
              <a:rPr lang="en-US" sz="1600" dirty="0" err="1">
                <a:solidFill>
                  <a:srgbClr val="FF0000"/>
                </a:solidFill>
              </a:rPr>
              <a:t>pháp</a:t>
            </a:r>
            <a:r>
              <a:rPr lang="en-US" sz="1600" dirty="0">
                <a:solidFill>
                  <a:srgbClr val="FF0000"/>
                </a:solidFill>
              </a:rPr>
              <a:t> </a:t>
            </a:r>
            <a:r>
              <a:rPr lang="en-US" sz="1600" dirty="0" err="1">
                <a:solidFill>
                  <a:srgbClr val="FF0000"/>
                </a:solidFill>
              </a:rPr>
              <a:t>luật</a:t>
            </a:r>
            <a:r>
              <a:rPr lang="en-US" sz="1600" dirty="0">
                <a:solidFill>
                  <a:srgbClr val="FF0000"/>
                </a:solidFill>
              </a:rPr>
              <a:t> </a:t>
            </a:r>
            <a:r>
              <a:rPr lang="en-US" sz="1600" dirty="0" err="1">
                <a:solidFill>
                  <a:srgbClr val="FF0000"/>
                </a:solidFill>
              </a:rPr>
              <a:t>hiện</a:t>
            </a:r>
            <a:r>
              <a:rPr lang="en-US" sz="1600" dirty="0">
                <a:solidFill>
                  <a:srgbClr val="FF0000"/>
                </a:solidFill>
              </a:rPr>
              <a:t> </a:t>
            </a:r>
            <a:r>
              <a:rPr lang="en-US" sz="1600" dirty="0" err="1">
                <a:solidFill>
                  <a:srgbClr val="FF0000"/>
                </a:solidFill>
              </a:rPr>
              <a:t>hành</a:t>
            </a:r>
            <a:r>
              <a:rPr lang="en-US" sz="1600" dirty="0">
                <a:solidFill>
                  <a:srgbClr val="FF0000"/>
                </a:solidFill>
              </a:rPr>
              <a:t> --</a:t>
            </a:r>
            <a:r>
              <a:rPr lang="en-US" sz="1600" dirty="0">
                <a:solidFill>
                  <a:srgbClr val="FF0000"/>
                </a:solidFill>
                <a:sym typeface="Wingdings" pitchFamily="2" charset="2"/>
              </a:rPr>
              <a:t></a:t>
            </a:r>
            <a:endParaRPr lang="en-US"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grpId="1" nodeType="clickEffect">
                                  <p:stCondLst>
                                    <p:cond delay="0"/>
                                  </p:stCondLst>
                                  <p:childTnLst>
                                    <p:animEffect transition="out" filter="checkerboard(across)">
                                      <p:cBhvr>
                                        <p:cTn id="23" dur="500"/>
                                        <p:tgtEl>
                                          <p:spTgt spid="30"/>
                                        </p:tgtEl>
                                      </p:cBhvr>
                                    </p:animEffect>
                                    <p:set>
                                      <p:cBhvr>
                                        <p:cTn id="24" dur="1" fill="hold">
                                          <p:stCondLst>
                                            <p:cond delay="499"/>
                                          </p:stCondLst>
                                        </p:cTn>
                                        <p:tgtEl>
                                          <p:spTgt spid="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3" presetClass="entr" presetSubtype="16"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plus(in)">
                                      <p:cBhvr>
                                        <p:cTn id="29" dur="2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37" dur="1000" fill="hold"/>
                                        <p:tgtEl>
                                          <p:spTgt spid="26"/>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9" dur="1000" fill="hold"/>
                                        <p:tgtEl>
                                          <p:spTgt spid="20"/>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strVal val="#ppt_w*0.70"/>
                                          </p:val>
                                        </p:tav>
                                        <p:tav tm="100000">
                                          <p:val>
                                            <p:strVal val="#ppt_w"/>
                                          </p:val>
                                        </p:tav>
                                      </p:tavLst>
                                    </p:anim>
                                    <p:anim calcmode="lin" valueType="num">
                                      <p:cBhvr>
                                        <p:cTn id="66" dur="1000" fill="hold"/>
                                        <p:tgtEl>
                                          <p:spTgt spid="25"/>
                                        </p:tgtEl>
                                        <p:attrNameLst>
                                          <p:attrName>ppt_h</p:attrName>
                                        </p:attrNameLst>
                                      </p:cBhvr>
                                      <p:tavLst>
                                        <p:tav tm="0">
                                          <p:val>
                                            <p:strVal val="#ppt_h"/>
                                          </p:val>
                                        </p:tav>
                                        <p:tav tm="100000">
                                          <p:val>
                                            <p:strVal val="#ppt_h"/>
                                          </p:val>
                                        </p:tav>
                                      </p:tavLst>
                                    </p:anim>
                                    <p:animEffect transition="in" filter="fade">
                                      <p:cBhvr>
                                        <p:cTn id="67" dur="10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30" presetClass="entr" presetSubtype="0"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800" decel="100000"/>
                                        <p:tgtEl>
                                          <p:spTgt spid="24"/>
                                        </p:tgtEl>
                                      </p:cBhvr>
                                    </p:animEffect>
                                    <p:anim calcmode="lin" valueType="num">
                                      <p:cBhvr>
                                        <p:cTn id="87" dur="800" decel="100000" fill="hold"/>
                                        <p:tgtEl>
                                          <p:spTgt spid="24"/>
                                        </p:tgtEl>
                                        <p:attrNameLst>
                                          <p:attrName>style.rotation</p:attrName>
                                        </p:attrNameLst>
                                      </p:cBhvr>
                                      <p:tavLst>
                                        <p:tav tm="0">
                                          <p:val>
                                            <p:fltVal val="-90"/>
                                          </p:val>
                                        </p:tav>
                                        <p:tav tm="100000">
                                          <p:val>
                                            <p:fltVal val="0"/>
                                          </p:val>
                                        </p:tav>
                                      </p:tavLst>
                                    </p:anim>
                                    <p:anim calcmode="lin" valueType="num">
                                      <p:cBhvr>
                                        <p:cTn id="88" dur="800" decel="100000" fill="hold"/>
                                        <p:tgtEl>
                                          <p:spTgt spid="24"/>
                                        </p:tgtEl>
                                        <p:attrNameLst>
                                          <p:attrName>ppt_x</p:attrName>
                                        </p:attrNameLst>
                                      </p:cBhvr>
                                      <p:tavLst>
                                        <p:tav tm="0">
                                          <p:val>
                                            <p:strVal val="#ppt_x+0.4"/>
                                          </p:val>
                                        </p:tav>
                                        <p:tav tm="100000">
                                          <p:val>
                                            <p:strVal val="#ppt_x-0.05"/>
                                          </p:val>
                                        </p:tav>
                                      </p:tavLst>
                                    </p:anim>
                                    <p:anim calcmode="lin" valueType="num">
                                      <p:cBhvr>
                                        <p:cTn id="89" dur="800" decel="100000" fill="hold"/>
                                        <p:tgtEl>
                                          <p:spTgt spid="24"/>
                                        </p:tgtEl>
                                        <p:attrNameLst>
                                          <p:attrName>ppt_y</p:attrName>
                                        </p:attrNameLst>
                                      </p:cBhvr>
                                      <p:tavLst>
                                        <p:tav tm="0">
                                          <p:val>
                                            <p:strVal val="#ppt_y-0.4"/>
                                          </p:val>
                                        </p:tav>
                                        <p:tav tm="100000">
                                          <p:val>
                                            <p:strVal val="#ppt_y+0.1"/>
                                          </p:val>
                                        </p:tav>
                                      </p:tavLst>
                                    </p:anim>
                                    <p:anim calcmode="lin" valueType="num">
                                      <p:cBhvr>
                                        <p:cTn id="90"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91"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1000"/>
                                        <p:tgtEl>
                                          <p:spTgt spid="11"/>
                                        </p:tgtEl>
                                      </p:cBhvr>
                                    </p:animEffect>
                                    <p:anim calcmode="lin" valueType="num">
                                      <p:cBhvr>
                                        <p:cTn id="97" dur="1000" fill="hold"/>
                                        <p:tgtEl>
                                          <p:spTgt spid="11"/>
                                        </p:tgtEl>
                                        <p:attrNameLst>
                                          <p:attrName>ppt_x</p:attrName>
                                        </p:attrNameLst>
                                      </p:cBhvr>
                                      <p:tavLst>
                                        <p:tav tm="0">
                                          <p:val>
                                            <p:strVal val="#ppt_x"/>
                                          </p:val>
                                        </p:tav>
                                        <p:tav tm="100000">
                                          <p:val>
                                            <p:strVal val="#ppt_x"/>
                                          </p:val>
                                        </p:tav>
                                      </p:tavLst>
                                    </p:anim>
                                    <p:anim calcmode="lin" valueType="num">
                                      <p:cBhvr>
                                        <p:cTn id="9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1000"/>
                                        <p:tgtEl>
                                          <p:spTgt spid="12"/>
                                        </p:tgtEl>
                                      </p:cBhvr>
                                    </p:animEffect>
                                    <p:anim calcmode="lin" valueType="num">
                                      <p:cBhvr>
                                        <p:cTn id="104" dur="1000" fill="hold"/>
                                        <p:tgtEl>
                                          <p:spTgt spid="12"/>
                                        </p:tgtEl>
                                        <p:attrNameLst>
                                          <p:attrName>ppt_x</p:attrName>
                                        </p:attrNameLst>
                                      </p:cBhvr>
                                      <p:tavLst>
                                        <p:tav tm="0">
                                          <p:val>
                                            <p:strVal val="#ppt_x"/>
                                          </p:val>
                                        </p:tav>
                                        <p:tav tm="100000">
                                          <p:val>
                                            <p:strVal val="#ppt_x"/>
                                          </p:val>
                                        </p:tav>
                                      </p:tavLst>
                                    </p:anim>
                                    <p:anim calcmode="lin" valueType="num">
                                      <p:cBhvr>
                                        <p:cTn id="10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6" presetClass="entr" presetSubtype="26"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barn(inHorizontal)">
                                      <p:cBhvr>
                                        <p:cTn id="110" dur="500"/>
                                        <p:tgtEl>
                                          <p:spTgt spid="23"/>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13">
                                            <p:txEl>
                                              <p:pRg st="0" end="0"/>
                                            </p:txEl>
                                          </p:spTgt>
                                        </p:tgtEl>
                                        <p:attrNameLst>
                                          <p:attrName>style.visibility</p:attrName>
                                        </p:attrNameLst>
                                      </p:cBhvr>
                                      <p:to>
                                        <p:strVal val="visible"/>
                                      </p:to>
                                    </p:set>
                                    <p:animEffect transition="in" filter="fade">
                                      <p:cBhvr>
                                        <p:cTn id="115" dur="1000"/>
                                        <p:tgtEl>
                                          <p:spTgt spid="13">
                                            <p:txEl>
                                              <p:pRg st="0" end="0"/>
                                            </p:txEl>
                                          </p:spTgt>
                                        </p:tgtEl>
                                      </p:cBhvr>
                                    </p:animEffect>
                                    <p:anim calcmode="lin" valueType="num">
                                      <p:cBhvr>
                                        <p:cTn id="11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wipe(down)">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29" presetClass="entr" presetSubtype="0" fill="hold" grpId="0" nodeType="clickEffect">
                                  <p:stCondLst>
                                    <p:cond delay="0"/>
                                  </p:stCondLst>
                                  <p:childTnLst>
                                    <p:set>
                                      <p:cBhvr>
                                        <p:cTn id="126" dur="1" fill="hold">
                                          <p:stCondLst>
                                            <p:cond delay="0"/>
                                          </p:stCondLst>
                                        </p:cTn>
                                        <p:tgtEl>
                                          <p:spTgt spid="15">
                                            <p:txEl>
                                              <p:pRg st="0" end="0"/>
                                            </p:txEl>
                                          </p:spTgt>
                                        </p:tgtEl>
                                        <p:attrNameLst>
                                          <p:attrName>style.visibility</p:attrName>
                                        </p:attrNameLst>
                                      </p:cBhvr>
                                      <p:to>
                                        <p:strVal val="visible"/>
                                      </p:to>
                                    </p:set>
                                    <p:anim calcmode="lin" valueType="num">
                                      <p:cBhvr>
                                        <p:cTn id="127" dur="1000" fill="hold"/>
                                        <p:tgtEl>
                                          <p:spTgt spid="15">
                                            <p:txEl>
                                              <p:pRg st="0" end="0"/>
                                            </p:txEl>
                                          </p:spTgt>
                                        </p:tgtEl>
                                        <p:attrNameLst>
                                          <p:attrName>ppt_x</p:attrName>
                                        </p:attrNameLst>
                                      </p:cBhvr>
                                      <p:tavLst>
                                        <p:tav tm="0">
                                          <p:val>
                                            <p:strVal val="#ppt_x-.2"/>
                                          </p:val>
                                        </p:tav>
                                        <p:tav tm="100000">
                                          <p:val>
                                            <p:strVal val="#ppt_x"/>
                                          </p:val>
                                        </p:tav>
                                      </p:tavLst>
                                    </p:anim>
                                    <p:anim calcmode="lin" valueType="num">
                                      <p:cBhvr>
                                        <p:cTn id="128" dur="1000" fill="hold"/>
                                        <p:tgtEl>
                                          <p:spTgt spid="1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15">
                                            <p:txEl>
                                              <p:pRg st="0" end="0"/>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29" presetClass="entr" presetSubtype="0" fill="hold" grpId="0" nodeType="clickEffect">
                                  <p:stCondLst>
                                    <p:cond delay="0"/>
                                  </p:stCondLst>
                                  <p:childTnLst>
                                    <p:set>
                                      <p:cBhvr>
                                        <p:cTn id="133" dur="1" fill="hold">
                                          <p:stCondLst>
                                            <p:cond delay="0"/>
                                          </p:stCondLst>
                                        </p:cTn>
                                        <p:tgtEl>
                                          <p:spTgt spid="15">
                                            <p:txEl>
                                              <p:pRg st="1" end="1"/>
                                            </p:txEl>
                                          </p:spTgt>
                                        </p:tgtEl>
                                        <p:attrNameLst>
                                          <p:attrName>style.visibility</p:attrName>
                                        </p:attrNameLst>
                                      </p:cBhvr>
                                      <p:to>
                                        <p:strVal val="visible"/>
                                      </p:to>
                                    </p:set>
                                    <p:anim calcmode="lin" valueType="num">
                                      <p:cBhvr>
                                        <p:cTn id="134" dur="1000" fill="hold"/>
                                        <p:tgtEl>
                                          <p:spTgt spid="15">
                                            <p:txEl>
                                              <p:pRg st="1" end="1"/>
                                            </p:txEl>
                                          </p:spTgt>
                                        </p:tgtEl>
                                        <p:attrNameLst>
                                          <p:attrName>ppt_x</p:attrName>
                                        </p:attrNameLst>
                                      </p:cBhvr>
                                      <p:tavLst>
                                        <p:tav tm="0">
                                          <p:val>
                                            <p:strVal val="#ppt_x-.2"/>
                                          </p:val>
                                        </p:tav>
                                        <p:tav tm="100000">
                                          <p:val>
                                            <p:strVal val="#ppt_x"/>
                                          </p:val>
                                        </p:tav>
                                      </p:tavLst>
                                    </p:anim>
                                    <p:anim calcmode="lin" valueType="num">
                                      <p:cBhvr>
                                        <p:cTn id="135" dur="1000" fill="hold"/>
                                        <p:tgtEl>
                                          <p:spTgt spid="1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36" dur="1000"/>
                                        <p:tgtEl>
                                          <p:spTgt spid="15">
                                            <p:txEl>
                                              <p:pRg st="1" end="1"/>
                                            </p:txEl>
                                          </p:spTgt>
                                        </p:tgtEl>
                                      </p:cBhvr>
                                    </p:animEffect>
                                  </p:childTnLst>
                                </p:cTn>
                              </p:par>
                            </p:childTnLst>
                          </p:cTn>
                        </p:par>
                      </p:childTnLst>
                    </p:cTn>
                  </p:par>
                  <p:par>
                    <p:cTn id="137" fill="hold">
                      <p:stCondLst>
                        <p:cond delay="indefinite"/>
                      </p:stCondLst>
                      <p:childTnLst>
                        <p:par>
                          <p:cTn id="138" fill="hold">
                            <p:stCondLst>
                              <p:cond delay="0"/>
                            </p:stCondLst>
                            <p:childTnLst>
                              <p:par>
                                <p:cTn id="139" presetID="29" presetClass="entr" presetSubtype="0" fill="hold" grpId="0" nodeType="clickEffect">
                                  <p:stCondLst>
                                    <p:cond delay="0"/>
                                  </p:stCondLst>
                                  <p:childTnLst>
                                    <p:set>
                                      <p:cBhvr>
                                        <p:cTn id="140" dur="1" fill="hold">
                                          <p:stCondLst>
                                            <p:cond delay="0"/>
                                          </p:stCondLst>
                                        </p:cTn>
                                        <p:tgtEl>
                                          <p:spTgt spid="15">
                                            <p:txEl>
                                              <p:pRg st="2" end="2"/>
                                            </p:txEl>
                                          </p:spTgt>
                                        </p:tgtEl>
                                        <p:attrNameLst>
                                          <p:attrName>style.visibility</p:attrName>
                                        </p:attrNameLst>
                                      </p:cBhvr>
                                      <p:to>
                                        <p:strVal val="visible"/>
                                      </p:to>
                                    </p:set>
                                    <p:anim calcmode="lin" valueType="num">
                                      <p:cBhvr>
                                        <p:cTn id="141" dur="1000" fill="hold"/>
                                        <p:tgtEl>
                                          <p:spTgt spid="15">
                                            <p:txEl>
                                              <p:pRg st="2" end="2"/>
                                            </p:txEl>
                                          </p:spTgt>
                                        </p:tgtEl>
                                        <p:attrNameLst>
                                          <p:attrName>ppt_x</p:attrName>
                                        </p:attrNameLst>
                                      </p:cBhvr>
                                      <p:tavLst>
                                        <p:tav tm="0">
                                          <p:val>
                                            <p:strVal val="#ppt_x-.2"/>
                                          </p:val>
                                        </p:tav>
                                        <p:tav tm="100000">
                                          <p:val>
                                            <p:strVal val="#ppt_x"/>
                                          </p:val>
                                        </p:tav>
                                      </p:tavLst>
                                    </p:anim>
                                    <p:anim calcmode="lin" valueType="num">
                                      <p:cBhvr>
                                        <p:cTn id="142" dur="1000" fill="hold"/>
                                        <p:tgtEl>
                                          <p:spTgt spid="1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43" dur="1000"/>
                                        <p:tgtEl>
                                          <p:spTgt spid="15">
                                            <p:txEl>
                                              <p:pRg st="2" end="2"/>
                                            </p:txEl>
                                          </p:spTgt>
                                        </p:tgtEl>
                                      </p:cBhvr>
                                    </p:animEffect>
                                  </p:childTnLst>
                                </p:cTn>
                              </p:par>
                            </p:childTnLst>
                          </p:cTn>
                        </p:par>
                      </p:childTnLst>
                    </p:cTn>
                  </p:par>
                  <p:par>
                    <p:cTn id="144" fill="hold">
                      <p:stCondLst>
                        <p:cond delay="indefinite"/>
                      </p:stCondLst>
                      <p:childTnLst>
                        <p:par>
                          <p:cTn id="145" fill="hold">
                            <p:stCondLst>
                              <p:cond delay="0"/>
                            </p:stCondLst>
                            <p:childTnLst>
                              <p:par>
                                <p:cTn id="146" presetID="29" presetClass="entr" presetSubtype="0" fill="hold" grpId="0" nodeType="clickEffect">
                                  <p:stCondLst>
                                    <p:cond delay="0"/>
                                  </p:stCondLst>
                                  <p:childTnLst>
                                    <p:set>
                                      <p:cBhvr>
                                        <p:cTn id="147" dur="1" fill="hold">
                                          <p:stCondLst>
                                            <p:cond delay="0"/>
                                          </p:stCondLst>
                                        </p:cTn>
                                        <p:tgtEl>
                                          <p:spTgt spid="15">
                                            <p:txEl>
                                              <p:pRg st="3" end="3"/>
                                            </p:txEl>
                                          </p:spTgt>
                                        </p:tgtEl>
                                        <p:attrNameLst>
                                          <p:attrName>style.visibility</p:attrName>
                                        </p:attrNameLst>
                                      </p:cBhvr>
                                      <p:to>
                                        <p:strVal val="visible"/>
                                      </p:to>
                                    </p:set>
                                    <p:anim calcmode="lin" valueType="num">
                                      <p:cBhvr>
                                        <p:cTn id="148" dur="1000" fill="hold"/>
                                        <p:tgtEl>
                                          <p:spTgt spid="15">
                                            <p:txEl>
                                              <p:pRg st="3" end="3"/>
                                            </p:txEl>
                                          </p:spTgt>
                                        </p:tgtEl>
                                        <p:attrNameLst>
                                          <p:attrName>ppt_x</p:attrName>
                                        </p:attrNameLst>
                                      </p:cBhvr>
                                      <p:tavLst>
                                        <p:tav tm="0">
                                          <p:val>
                                            <p:strVal val="#ppt_x-.2"/>
                                          </p:val>
                                        </p:tav>
                                        <p:tav tm="100000">
                                          <p:val>
                                            <p:strVal val="#ppt_x"/>
                                          </p:val>
                                        </p:tav>
                                      </p:tavLst>
                                    </p:anim>
                                    <p:anim calcmode="lin" valueType="num">
                                      <p:cBhvr>
                                        <p:cTn id="149" dur="1000" fill="hold"/>
                                        <p:tgtEl>
                                          <p:spTgt spid="1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50" dur="1000"/>
                                        <p:tgtEl>
                                          <p:spTgt spid="15">
                                            <p:txEl>
                                              <p:pRg st="3" end="3"/>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29" presetClass="entr" presetSubtype="0" fill="hold" grpId="0" nodeType="clickEffect">
                                  <p:stCondLst>
                                    <p:cond delay="0"/>
                                  </p:stCondLst>
                                  <p:childTnLst>
                                    <p:set>
                                      <p:cBhvr>
                                        <p:cTn id="154" dur="1" fill="hold">
                                          <p:stCondLst>
                                            <p:cond delay="0"/>
                                          </p:stCondLst>
                                        </p:cTn>
                                        <p:tgtEl>
                                          <p:spTgt spid="15">
                                            <p:txEl>
                                              <p:pRg st="4" end="4"/>
                                            </p:txEl>
                                          </p:spTgt>
                                        </p:tgtEl>
                                        <p:attrNameLst>
                                          <p:attrName>style.visibility</p:attrName>
                                        </p:attrNameLst>
                                      </p:cBhvr>
                                      <p:to>
                                        <p:strVal val="visible"/>
                                      </p:to>
                                    </p:set>
                                    <p:anim calcmode="lin" valueType="num">
                                      <p:cBhvr>
                                        <p:cTn id="155" dur="1000" fill="hold"/>
                                        <p:tgtEl>
                                          <p:spTgt spid="15">
                                            <p:txEl>
                                              <p:pRg st="4" end="4"/>
                                            </p:txEl>
                                          </p:spTgt>
                                        </p:tgtEl>
                                        <p:attrNameLst>
                                          <p:attrName>ppt_x</p:attrName>
                                        </p:attrNameLst>
                                      </p:cBhvr>
                                      <p:tavLst>
                                        <p:tav tm="0">
                                          <p:val>
                                            <p:strVal val="#ppt_x-.2"/>
                                          </p:val>
                                        </p:tav>
                                        <p:tav tm="100000">
                                          <p:val>
                                            <p:strVal val="#ppt_x"/>
                                          </p:val>
                                        </p:tav>
                                      </p:tavLst>
                                    </p:anim>
                                    <p:anim calcmode="lin" valueType="num">
                                      <p:cBhvr>
                                        <p:cTn id="156" dur="1000" fill="hold"/>
                                        <p:tgtEl>
                                          <p:spTgt spid="1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57" dur="1000"/>
                                        <p:tgtEl>
                                          <p:spTgt spid="15">
                                            <p:txEl>
                                              <p:pRg st="4" end="4"/>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47" presetClass="entr" presetSubtype="0" fill="hold" grpId="0" nodeType="clickEffect">
                                  <p:stCondLst>
                                    <p:cond delay="0"/>
                                  </p:stCondLst>
                                  <p:childTnLst>
                                    <p:set>
                                      <p:cBhvr>
                                        <p:cTn id="161" dur="1" fill="hold">
                                          <p:stCondLst>
                                            <p:cond delay="0"/>
                                          </p:stCondLst>
                                        </p:cTn>
                                        <p:tgtEl>
                                          <p:spTgt spid="14"/>
                                        </p:tgtEl>
                                        <p:attrNameLst>
                                          <p:attrName>style.visibility</p:attrName>
                                        </p:attrNameLst>
                                      </p:cBhvr>
                                      <p:to>
                                        <p:strVal val="visible"/>
                                      </p:to>
                                    </p:set>
                                    <p:animEffect transition="in" filter="fade">
                                      <p:cBhvr>
                                        <p:cTn id="162" dur="1000"/>
                                        <p:tgtEl>
                                          <p:spTgt spid="14"/>
                                        </p:tgtEl>
                                      </p:cBhvr>
                                    </p:animEffect>
                                    <p:anim calcmode="lin" valueType="num">
                                      <p:cBhvr>
                                        <p:cTn id="163" dur="1000" fill="hold"/>
                                        <p:tgtEl>
                                          <p:spTgt spid="14"/>
                                        </p:tgtEl>
                                        <p:attrNameLst>
                                          <p:attrName>ppt_x</p:attrName>
                                        </p:attrNameLst>
                                      </p:cBhvr>
                                      <p:tavLst>
                                        <p:tav tm="0">
                                          <p:val>
                                            <p:strVal val="#ppt_x"/>
                                          </p:val>
                                        </p:tav>
                                        <p:tav tm="100000">
                                          <p:val>
                                            <p:strVal val="#ppt_x"/>
                                          </p:val>
                                        </p:tav>
                                      </p:tavLst>
                                    </p:anim>
                                    <p:anim calcmode="lin" valueType="num">
                                      <p:cBhvr>
                                        <p:cTn id="16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8" presetClass="entr" presetSubtype="16" fill="hold" grpId="0" nodeType="clickEffect">
                                  <p:stCondLst>
                                    <p:cond delay="0"/>
                                  </p:stCondLst>
                                  <p:childTnLst>
                                    <p:set>
                                      <p:cBhvr>
                                        <p:cTn id="168" dur="1" fill="hold">
                                          <p:stCondLst>
                                            <p:cond delay="0"/>
                                          </p:stCondLst>
                                        </p:cTn>
                                        <p:tgtEl>
                                          <p:spTgt spid="16"/>
                                        </p:tgtEl>
                                        <p:attrNameLst>
                                          <p:attrName>style.visibility</p:attrName>
                                        </p:attrNameLst>
                                      </p:cBhvr>
                                      <p:to>
                                        <p:strVal val="visible"/>
                                      </p:to>
                                    </p:set>
                                    <p:animEffect transition="in" filter="diamond(in)">
                                      <p:cBhvr>
                                        <p:cTn id="169" dur="2000"/>
                                        <p:tgtEl>
                                          <p:spTgt spid="16"/>
                                        </p:tgtEl>
                                      </p:cBhvr>
                                    </p:animEffect>
                                  </p:childTnLst>
                                </p:cTn>
                              </p:par>
                            </p:childTnLst>
                          </p:cTn>
                        </p:par>
                      </p:childTnLst>
                    </p:cTn>
                  </p:par>
                  <p:par>
                    <p:cTn id="170" fill="hold">
                      <p:stCondLst>
                        <p:cond delay="indefinite"/>
                      </p:stCondLst>
                      <p:childTnLst>
                        <p:par>
                          <p:cTn id="171" fill="hold">
                            <p:stCondLst>
                              <p:cond delay="0"/>
                            </p:stCondLst>
                            <p:childTnLst>
                              <p:par>
                                <p:cTn id="172" presetID="8" presetClass="emph" presetSubtype="0" fill="hold" nodeType="clickEffect">
                                  <p:stCondLst>
                                    <p:cond delay="0"/>
                                  </p:stCondLst>
                                  <p:childTnLst>
                                    <p:animRot by="21600000">
                                      <p:cBhvr>
                                        <p:cTn id="173" dur="2000" fill="hold"/>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4" grpId="0" animBg="1"/>
      <p:bldP spid="25" grpId="0" animBg="1"/>
      <p:bldP spid="9" grpId="0"/>
      <p:bldP spid="12" grpId="0"/>
      <p:bldP spid="13" grpId="0" build="allAtOnce"/>
      <p:bldP spid="14" grpId="0" animBg="1"/>
      <p:bldP spid="15" grpId="0" uiExpand="1" build="allAtOnce"/>
      <p:bldP spid="16" grpId="0"/>
      <p:bldP spid="31" grpId="0"/>
      <p:bldP spid="21" grpId="0" animBg="1"/>
      <p:bldP spid="30" grpId="0" animBg="1"/>
      <p:bldP spid="3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2186940" y="5126357"/>
            <a:ext cx="3931920" cy="2301243"/>
          </a:xfrm>
          <a:custGeom>
            <a:avLst/>
            <a:gdLst>
              <a:gd name="connsiteX0" fmla="*/ 0 w 3931920"/>
              <a:gd name="connsiteY0" fmla="*/ 0 h 2301243"/>
              <a:gd name="connsiteX1" fmla="*/ 3931920 w 3931920"/>
              <a:gd name="connsiteY1" fmla="*/ 0 h 2301243"/>
              <a:gd name="connsiteX2" fmla="*/ 3931920 w 3931920"/>
              <a:gd name="connsiteY2" fmla="*/ 2301243 h 2301243"/>
              <a:gd name="connsiteX3" fmla="*/ 0 w 3931920"/>
              <a:gd name="connsiteY3" fmla="*/ 2301243 h 2301243"/>
              <a:gd name="connsiteX4" fmla="*/ 0 w 3931920"/>
              <a:gd name="connsiteY4" fmla="*/ 0 h 2301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1920" h="2301243">
                <a:moveTo>
                  <a:pt x="0" y="0"/>
                </a:moveTo>
                <a:lnTo>
                  <a:pt x="3931920" y="0"/>
                </a:lnTo>
                <a:lnTo>
                  <a:pt x="3931920" y="2301243"/>
                </a:lnTo>
                <a:lnTo>
                  <a:pt x="0" y="2301243"/>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448056" tIns="448056" rIns="448056" bIns="448056" numCol="1" spcCol="1270" anchor="ctr" anchorCtr="0">
            <a:noAutofit/>
          </a:bodyPr>
          <a:lstStyle/>
          <a:p>
            <a:pPr algn="ctr" defTabSz="2800350">
              <a:lnSpc>
                <a:spcPct val="90000"/>
              </a:lnSpc>
              <a:spcAft>
                <a:spcPct val="35000"/>
              </a:spcAft>
            </a:pPr>
            <a:endParaRPr lang="en-US" sz="6300" dirty="0"/>
          </a:p>
        </p:txBody>
      </p:sp>
      <p:sp>
        <p:nvSpPr>
          <p:cNvPr id="23" name="Freeform 22"/>
          <p:cNvSpPr/>
          <p:nvPr/>
        </p:nvSpPr>
        <p:spPr>
          <a:xfrm>
            <a:off x="4419601" y="4648200"/>
            <a:ext cx="2720339" cy="1371600"/>
          </a:xfrm>
          <a:custGeom>
            <a:avLst/>
            <a:gdLst>
              <a:gd name="connsiteX0" fmla="*/ 0 w 2206739"/>
              <a:gd name="connsiteY0" fmla="*/ 868689 h 1737378"/>
              <a:gd name="connsiteX1" fmla="*/ 420833 w 2206739"/>
              <a:gd name="connsiteY1" fmla="*/ 186151 h 1737378"/>
              <a:gd name="connsiteX2" fmla="*/ 1103372 w 2206739"/>
              <a:gd name="connsiteY2" fmla="*/ 1 h 1737378"/>
              <a:gd name="connsiteX3" fmla="*/ 1785910 w 2206739"/>
              <a:gd name="connsiteY3" fmla="*/ 186153 h 1737378"/>
              <a:gd name="connsiteX4" fmla="*/ 2206741 w 2206739"/>
              <a:gd name="connsiteY4" fmla="*/ 868692 h 1737378"/>
              <a:gd name="connsiteX5" fmla="*/ 1785909 w 2206739"/>
              <a:gd name="connsiteY5" fmla="*/ 1551230 h 1737378"/>
              <a:gd name="connsiteX6" fmla="*/ 1103371 w 2206739"/>
              <a:gd name="connsiteY6" fmla="*/ 1737381 h 1737378"/>
              <a:gd name="connsiteX7" fmla="*/ 420833 w 2206739"/>
              <a:gd name="connsiteY7" fmla="*/ 1551230 h 1737378"/>
              <a:gd name="connsiteX8" fmla="*/ 2 w 2206739"/>
              <a:gd name="connsiteY8" fmla="*/ 868691 h 1737378"/>
              <a:gd name="connsiteX9" fmla="*/ 0 w 2206739"/>
              <a:gd name="connsiteY9" fmla="*/ 868689 h 173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6739" h="1737378">
                <a:moveTo>
                  <a:pt x="0" y="868689"/>
                </a:moveTo>
                <a:cubicBezTo>
                  <a:pt x="0" y="602422"/>
                  <a:pt x="155105" y="350862"/>
                  <a:pt x="420833" y="186151"/>
                </a:cubicBezTo>
                <a:cubicBezTo>
                  <a:pt x="615373" y="65566"/>
                  <a:pt x="855774" y="1"/>
                  <a:pt x="1103372" y="1"/>
                </a:cubicBezTo>
                <a:cubicBezTo>
                  <a:pt x="1350969" y="1"/>
                  <a:pt x="1591371" y="65567"/>
                  <a:pt x="1785910" y="186153"/>
                </a:cubicBezTo>
                <a:cubicBezTo>
                  <a:pt x="2051638" y="350865"/>
                  <a:pt x="2206741" y="602425"/>
                  <a:pt x="2206741" y="868692"/>
                </a:cubicBezTo>
                <a:cubicBezTo>
                  <a:pt x="2206741" y="1134959"/>
                  <a:pt x="2051637" y="1386519"/>
                  <a:pt x="1785909" y="1551230"/>
                </a:cubicBezTo>
                <a:cubicBezTo>
                  <a:pt x="1591369" y="1671815"/>
                  <a:pt x="1350968" y="1737381"/>
                  <a:pt x="1103371" y="1737381"/>
                </a:cubicBezTo>
                <a:cubicBezTo>
                  <a:pt x="855774" y="1737381"/>
                  <a:pt x="615372" y="1671815"/>
                  <a:pt x="420833" y="1551230"/>
                </a:cubicBezTo>
                <a:cubicBezTo>
                  <a:pt x="155105" y="1386518"/>
                  <a:pt x="1" y="1134958"/>
                  <a:pt x="2" y="868691"/>
                </a:cubicBezTo>
                <a:lnTo>
                  <a:pt x="0" y="868689"/>
                </a:lnTo>
                <a:close/>
              </a:path>
            </a:pathLst>
          </a:custGeom>
        </p:spPr>
        <p:style>
          <a:lnRef idx="1">
            <a:schemeClr val="accent6"/>
          </a:lnRef>
          <a:fillRef idx="2">
            <a:schemeClr val="accent6"/>
          </a:fillRef>
          <a:effectRef idx="1">
            <a:schemeClr val="accent6"/>
          </a:effectRef>
          <a:fontRef idx="minor">
            <a:schemeClr val="dk1"/>
          </a:fontRef>
        </p:style>
        <p:txBody>
          <a:bodyPr spcFirstLastPara="0" vert="horz" wrap="square" lIns="346030" tIns="277293" rIns="346030" bIns="277293" numCol="1" spcCol="1270" anchor="ctr" anchorCtr="0">
            <a:noAutofit/>
          </a:bodyPr>
          <a:lstStyle/>
          <a:p>
            <a:pPr algn="ctr" defTabSz="800100">
              <a:lnSpc>
                <a:spcPct val="90000"/>
              </a:lnSpc>
              <a:spcAft>
                <a:spcPct val="35000"/>
              </a:spcAft>
            </a:pPr>
            <a:r>
              <a:rPr lang="en-US" sz="2000" dirty="0" err="1">
                <a:latin typeface="Arial" pitchFamily="34" charset="0"/>
                <a:cs typeface="Arial" pitchFamily="34" charset="0"/>
              </a:rPr>
              <a:t>Người</a:t>
            </a:r>
            <a:r>
              <a:rPr lang="en-US" sz="2000" dirty="0">
                <a:latin typeface="Arial" pitchFamily="34" charset="0"/>
                <a:cs typeface="Arial" pitchFamily="34" charset="0"/>
              </a:rPr>
              <a:t> </a:t>
            </a:r>
            <a:r>
              <a:rPr lang="en-US" sz="2000" dirty="0" err="1">
                <a:latin typeface="Arial" pitchFamily="34" charset="0"/>
                <a:cs typeface="Arial" pitchFamily="34" charset="0"/>
              </a:rPr>
              <a:t>tham</a:t>
            </a:r>
            <a:r>
              <a:rPr lang="en-US" sz="2000" dirty="0">
                <a:latin typeface="Arial" pitchFamily="34" charset="0"/>
                <a:cs typeface="Arial" pitchFamily="34" charset="0"/>
              </a:rPr>
              <a:t> </a:t>
            </a:r>
            <a:r>
              <a:rPr lang="en-US" sz="2000" dirty="0" err="1">
                <a:latin typeface="Arial" pitchFamily="34" charset="0"/>
                <a:cs typeface="Arial" pitchFamily="34" charset="0"/>
              </a:rPr>
              <a:t>gia</a:t>
            </a:r>
            <a:r>
              <a:rPr lang="en-US" sz="2000" dirty="0">
                <a:latin typeface="Arial" pitchFamily="34" charset="0"/>
                <a:cs typeface="Arial" pitchFamily="34" charset="0"/>
              </a:rPr>
              <a:t> </a:t>
            </a:r>
            <a:r>
              <a:rPr lang="en-US" sz="2000" dirty="0" err="1">
                <a:latin typeface="Arial" pitchFamily="34" charset="0"/>
                <a:cs typeface="Arial" pitchFamily="34" charset="0"/>
              </a:rPr>
              <a:t>thủ</a:t>
            </a:r>
            <a:r>
              <a:rPr lang="en-US" sz="2000" dirty="0">
                <a:latin typeface="Arial" pitchFamily="34" charset="0"/>
                <a:cs typeface="Arial" pitchFamily="34" charset="0"/>
              </a:rPr>
              <a:t> </a:t>
            </a:r>
            <a:r>
              <a:rPr lang="en-US" sz="2000" dirty="0" err="1">
                <a:latin typeface="Arial" pitchFamily="34" charset="0"/>
                <a:cs typeface="Arial" pitchFamily="34" charset="0"/>
              </a:rPr>
              <a:t>tục</a:t>
            </a:r>
            <a:r>
              <a:rPr lang="en-US" sz="2000" dirty="0">
                <a:latin typeface="Arial" pitchFamily="34" charset="0"/>
                <a:cs typeface="Arial" pitchFamily="34" charset="0"/>
              </a:rPr>
              <a:t> PS</a:t>
            </a:r>
            <a:endParaRPr lang="en-US" dirty="0">
              <a:latin typeface="Arial" pitchFamily="34" charset="0"/>
              <a:cs typeface="Arial" pitchFamily="34" charset="0"/>
            </a:endParaRPr>
          </a:p>
        </p:txBody>
      </p:sp>
      <p:sp>
        <p:nvSpPr>
          <p:cNvPr id="15" name="TextBox 14"/>
          <p:cNvSpPr txBox="1"/>
          <p:nvPr/>
        </p:nvSpPr>
        <p:spPr>
          <a:xfrm>
            <a:off x="7086600" y="4038600"/>
            <a:ext cx="3276600" cy="2646878"/>
          </a:xfrm>
          <a:prstGeom prst="rect">
            <a:avLst/>
          </a:prstGeom>
          <a:noFill/>
        </p:spPr>
        <p:txBody>
          <a:bodyPr wrap="square" rtlCol="0">
            <a:spAutoFit/>
          </a:bodyPr>
          <a:lstStyle/>
          <a:p>
            <a:pPr lvl="0">
              <a:buFontTx/>
              <a:buChar char="-"/>
            </a:pPr>
            <a:r>
              <a:rPr lang="en-US" sz="2000" dirty="0">
                <a:solidFill>
                  <a:srgbClr val="7030A0"/>
                </a:solidFill>
              </a:rPr>
              <a:t> </a:t>
            </a:r>
            <a:r>
              <a:rPr lang="en-US" sz="2000" dirty="0" err="1">
                <a:solidFill>
                  <a:srgbClr val="7030A0"/>
                </a:solidFill>
              </a:rPr>
              <a:t>Chủ</a:t>
            </a:r>
            <a:r>
              <a:rPr lang="en-US" sz="2000" dirty="0">
                <a:solidFill>
                  <a:srgbClr val="7030A0"/>
                </a:solidFill>
              </a:rPr>
              <a:t> </a:t>
            </a:r>
            <a:r>
              <a:rPr lang="en-US" sz="2000" dirty="0" err="1">
                <a:solidFill>
                  <a:srgbClr val="7030A0"/>
                </a:solidFill>
              </a:rPr>
              <a:t>nợ</a:t>
            </a:r>
            <a:r>
              <a:rPr lang="en-US" sz="2000" dirty="0">
                <a:solidFill>
                  <a:srgbClr val="7030A0"/>
                </a:solidFill>
              </a:rPr>
              <a:t> </a:t>
            </a:r>
            <a:r>
              <a:rPr lang="en-US" sz="2000" dirty="0" err="1">
                <a:solidFill>
                  <a:srgbClr val="7030A0"/>
                </a:solidFill>
              </a:rPr>
              <a:t>và</a:t>
            </a:r>
            <a:r>
              <a:rPr lang="en-US" sz="2000" dirty="0">
                <a:solidFill>
                  <a:srgbClr val="7030A0"/>
                </a:solidFill>
              </a:rPr>
              <a:t> DN </a:t>
            </a:r>
            <a:r>
              <a:rPr lang="en-US" sz="2000" dirty="0" err="1">
                <a:solidFill>
                  <a:srgbClr val="7030A0"/>
                </a:solidFill>
              </a:rPr>
              <a:t>mắc</a:t>
            </a:r>
            <a:r>
              <a:rPr lang="en-US" sz="2000" dirty="0">
                <a:solidFill>
                  <a:srgbClr val="7030A0"/>
                </a:solidFill>
              </a:rPr>
              <a:t> </a:t>
            </a:r>
            <a:r>
              <a:rPr lang="en-US" sz="2000" dirty="0" err="1">
                <a:solidFill>
                  <a:srgbClr val="7030A0"/>
                </a:solidFill>
              </a:rPr>
              <a:t>nợ</a:t>
            </a:r>
            <a:r>
              <a:rPr lang="en-US" sz="2000" dirty="0">
                <a:solidFill>
                  <a:srgbClr val="7030A0"/>
                </a:solidFill>
              </a:rPr>
              <a:t>; </a:t>
            </a:r>
          </a:p>
          <a:p>
            <a:pPr lvl="0">
              <a:buFontTx/>
              <a:buChar char="-"/>
            </a:pPr>
            <a:r>
              <a:rPr lang="en-US" sz="2000" dirty="0">
                <a:solidFill>
                  <a:srgbClr val="7030A0"/>
                </a:solidFill>
              </a:rPr>
              <a:t> </a:t>
            </a:r>
            <a:r>
              <a:rPr lang="en-US" sz="2000" dirty="0" err="1">
                <a:solidFill>
                  <a:srgbClr val="7030A0"/>
                </a:solidFill>
              </a:rPr>
              <a:t>Cổ</a:t>
            </a:r>
            <a:r>
              <a:rPr lang="en-US" sz="2000" dirty="0">
                <a:solidFill>
                  <a:srgbClr val="7030A0"/>
                </a:solidFill>
              </a:rPr>
              <a:t> </a:t>
            </a:r>
            <a:r>
              <a:rPr lang="en-US" sz="2000" dirty="0" err="1">
                <a:solidFill>
                  <a:srgbClr val="7030A0"/>
                </a:solidFill>
              </a:rPr>
              <a:t>đông</a:t>
            </a:r>
            <a:r>
              <a:rPr lang="en-US" sz="2000" dirty="0">
                <a:solidFill>
                  <a:srgbClr val="7030A0"/>
                </a:solidFill>
              </a:rPr>
              <a:t>, </a:t>
            </a:r>
            <a:r>
              <a:rPr lang="en-US" sz="2000" dirty="0" err="1">
                <a:solidFill>
                  <a:srgbClr val="7030A0"/>
                </a:solidFill>
              </a:rPr>
              <a:t>nhóm</a:t>
            </a:r>
            <a:r>
              <a:rPr lang="en-US" sz="2000" dirty="0">
                <a:solidFill>
                  <a:srgbClr val="7030A0"/>
                </a:solidFill>
              </a:rPr>
              <a:t> CĐ; </a:t>
            </a:r>
          </a:p>
          <a:p>
            <a:pPr lvl="0">
              <a:buFontTx/>
              <a:buChar char="-"/>
            </a:pPr>
            <a:r>
              <a:rPr lang="en-US" sz="2000" dirty="0">
                <a:solidFill>
                  <a:srgbClr val="7030A0"/>
                </a:solidFill>
              </a:rPr>
              <a:t> TV </a:t>
            </a:r>
            <a:r>
              <a:rPr lang="en-US" sz="2000" dirty="0" err="1">
                <a:solidFill>
                  <a:srgbClr val="7030A0"/>
                </a:solidFill>
              </a:rPr>
              <a:t>của</a:t>
            </a:r>
            <a:r>
              <a:rPr lang="en-US" sz="2000" dirty="0">
                <a:solidFill>
                  <a:srgbClr val="7030A0"/>
                </a:solidFill>
              </a:rPr>
              <a:t> HTX;</a:t>
            </a:r>
          </a:p>
          <a:p>
            <a:pPr lvl="0">
              <a:buFontTx/>
              <a:buChar char="-"/>
            </a:pPr>
            <a:r>
              <a:rPr lang="en-US" sz="2000" dirty="0">
                <a:solidFill>
                  <a:srgbClr val="7030A0"/>
                </a:solidFill>
              </a:rPr>
              <a:t> HTX </a:t>
            </a:r>
            <a:r>
              <a:rPr lang="en-US" sz="2000" dirty="0" err="1">
                <a:solidFill>
                  <a:srgbClr val="7030A0"/>
                </a:solidFill>
              </a:rPr>
              <a:t>thành</a:t>
            </a:r>
            <a:r>
              <a:rPr lang="en-US" sz="2000" dirty="0">
                <a:solidFill>
                  <a:srgbClr val="7030A0"/>
                </a:solidFill>
              </a:rPr>
              <a:t> </a:t>
            </a:r>
            <a:r>
              <a:rPr lang="en-US" sz="2000" dirty="0" err="1">
                <a:solidFill>
                  <a:srgbClr val="7030A0"/>
                </a:solidFill>
              </a:rPr>
              <a:t>viên</a:t>
            </a:r>
            <a:r>
              <a:rPr lang="en-US" sz="2000" dirty="0">
                <a:solidFill>
                  <a:srgbClr val="7030A0"/>
                </a:solidFill>
              </a:rPr>
              <a:t> </a:t>
            </a:r>
            <a:r>
              <a:rPr lang="en-US" sz="2000" dirty="0" err="1">
                <a:solidFill>
                  <a:srgbClr val="7030A0"/>
                </a:solidFill>
              </a:rPr>
              <a:t>của</a:t>
            </a:r>
            <a:r>
              <a:rPr lang="en-US" sz="2000" dirty="0">
                <a:solidFill>
                  <a:srgbClr val="7030A0"/>
                </a:solidFill>
              </a:rPr>
              <a:t> LHHTX, </a:t>
            </a:r>
          </a:p>
          <a:p>
            <a:pPr lvl="0">
              <a:buFontTx/>
              <a:buChar char="-"/>
            </a:pPr>
            <a:r>
              <a:rPr lang="en-US" sz="2000" dirty="0">
                <a:solidFill>
                  <a:srgbClr val="7030A0"/>
                </a:solidFill>
              </a:rPr>
              <a:t> Ng</a:t>
            </a:r>
            <a:r>
              <a:rPr lang="vi-VN" sz="2000" dirty="0">
                <a:solidFill>
                  <a:srgbClr val="7030A0"/>
                </a:solidFill>
              </a:rPr>
              <a:t>ư</a:t>
            </a:r>
            <a:r>
              <a:rPr lang="en-US" sz="2000" dirty="0" err="1">
                <a:solidFill>
                  <a:srgbClr val="7030A0"/>
                </a:solidFill>
              </a:rPr>
              <a:t>ời</a:t>
            </a:r>
            <a:r>
              <a:rPr lang="en-US" sz="2000" dirty="0">
                <a:solidFill>
                  <a:srgbClr val="7030A0"/>
                </a:solidFill>
              </a:rPr>
              <a:t> </a:t>
            </a:r>
            <a:r>
              <a:rPr lang="en-US" sz="2000" dirty="0" err="1">
                <a:solidFill>
                  <a:srgbClr val="7030A0"/>
                </a:solidFill>
              </a:rPr>
              <a:t>mắc</a:t>
            </a:r>
            <a:r>
              <a:rPr lang="en-US" sz="2000" dirty="0">
                <a:solidFill>
                  <a:srgbClr val="7030A0"/>
                </a:solidFill>
              </a:rPr>
              <a:t> </a:t>
            </a:r>
            <a:r>
              <a:rPr lang="en-US" sz="2000" dirty="0" err="1">
                <a:solidFill>
                  <a:srgbClr val="7030A0"/>
                </a:solidFill>
              </a:rPr>
              <a:t>nợ</a:t>
            </a:r>
            <a:r>
              <a:rPr lang="en-US" sz="2000" dirty="0">
                <a:solidFill>
                  <a:srgbClr val="7030A0"/>
                </a:solidFill>
              </a:rPr>
              <a:t> </a:t>
            </a:r>
            <a:r>
              <a:rPr lang="en-US" sz="2000" dirty="0" err="1">
                <a:solidFill>
                  <a:srgbClr val="7030A0"/>
                </a:solidFill>
              </a:rPr>
              <a:t>của</a:t>
            </a:r>
            <a:r>
              <a:rPr lang="en-US" sz="2000" dirty="0">
                <a:solidFill>
                  <a:srgbClr val="7030A0"/>
                </a:solidFill>
              </a:rPr>
              <a:t> DN, HTX;</a:t>
            </a:r>
          </a:p>
          <a:p>
            <a:pPr lvl="0">
              <a:buFontTx/>
              <a:buChar char="-"/>
            </a:pPr>
            <a:r>
              <a:rPr lang="en-US" sz="2000" dirty="0">
                <a:solidFill>
                  <a:srgbClr val="7030A0"/>
                </a:solidFill>
              </a:rPr>
              <a:t> </a:t>
            </a:r>
            <a:r>
              <a:rPr lang="en-US" sz="2000" dirty="0" err="1">
                <a:solidFill>
                  <a:srgbClr val="7030A0"/>
                </a:solidFill>
              </a:rPr>
              <a:t>Người</a:t>
            </a:r>
            <a:r>
              <a:rPr lang="en-US" sz="2000" dirty="0">
                <a:solidFill>
                  <a:srgbClr val="7030A0"/>
                </a:solidFill>
              </a:rPr>
              <a:t> </a:t>
            </a:r>
            <a:r>
              <a:rPr lang="en-US" sz="2000" dirty="0" err="1">
                <a:solidFill>
                  <a:srgbClr val="7030A0"/>
                </a:solidFill>
              </a:rPr>
              <a:t>khác</a:t>
            </a:r>
            <a:r>
              <a:rPr lang="en-US" sz="2000" dirty="0">
                <a:solidFill>
                  <a:srgbClr val="7030A0"/>
                </a:solidFill>
              </a:rPr>
              <a:t> </a:t>
            </a:r>
            <a:r>
              <a:rPr lang="en-US" sz="2000" dirty="0" err="1">
                <a:solidFill>
                  <a:srgbClr val="7030A0"/>
                </a:solidFill>
              </a:rPr>
              <a:t>có</a:t>
            </a:r>
            <a:r>
              <a:rPr lang="en-US" sz="2000" dirty="0">
                <a:solidFill>
                  <a:srgbClr val="7030A0"/>
                </a:solidFill>
              </a:rPr>
              <a:t> </a:t>
            </a:r>
            <a:r>
              <a:rPr lang="en-US" sz="2000" dirty="0" err="1">
                <a:solidFill>
                  <a:srgbClr val="7030A0"/>
                </a:solidFill>
              </a:rPr>
              <a:t>quyền</a:t>
            </a:r>
            <a:r>
              <a:rPr lang="en-US" sz="2000" dirty="0">
                <a:solidFill>
                  <a:srgbClr val="7030A0"/>
                </a:solidFill>
              </a:rPr>
              <a:t> </a:t>
            </a:r>
            <a:r>
              <a:rPr lang="en-US" sz="2000" dirty="0" err="1">
                <a:solidFill>
                  <a:srgbClr val="7030A0"/>
                </a:solidFill>
              </a:rPr>
              <a:t>lợi</a:t>
            </a:r>
            <a:r>
              <a:rPr lang="en-US" sz="2000" dirty="0">
                <a:solidFill>
                  <a:srgbClr val="7030A0"/>
                </a:solidFill>
              </a:rPr>
              <a:t>, </a:t>
            </a:r>
            <a:r>
              <a:rPr lang="en-US" sz="2000" dirty="0" err="1">
                <a:solidFill>
                  <a:srgbClr val="7030A0"/>
                </a:solidFill>
              </a:rPr>
              <a:t>nghĩa</a:t>
            </a:r>
            <a:r>
              <a:rPr lang="en-US" sz="2000" dirty="0">
                <a:solidFill>
                  <a:srgbClr val="7030A0"/>
                </a:solidFill>
              </a:rPr>
              <a:t> </a:t>
            </a:r>
            <a:r>
              <a:rPr lang="en-US" sz="2000" dirty="0" err="1">
                <a:solidFill>
                  <a:srgbClr val="7030A0"/>
                </a:solidFill>
              </a:rPr>
              <a:t>vụ</a:t>
            </a:r>
            <a:r>
              <a:rPr lang="en-US" sz="2000" dirty="0">
                <a:solidFill>
                  <a:srgbClr val="7030A0"/>
                </a:solidFill>
              </a:rPr>
              <a:t> </a:t>
            </a:r>
            <a:r>
              <a:rPr lang="en-US" sz="2000" dirty="0" err="1">
                <a:solidFill>
                  <a:srgbClr val="7030A0"/>
                </a:solidFill>
              </a:rPr>
              <a:t>liên</a:t>
            </a:r>
            <a:r>
              <a:rPr lang="en-US" sz="2000" dirty="0">
                <a:solidFill>
                  <a:srgbClr val="7030A0"/>
                </a:solidFill>
              </a:rPr>
              <a:t> </a:t>
            </a:r>
            <a:r>
              <a:rPr lang="en-US" sz="2000" dirty="0" err="1">
                <a:solidFill>
                  <a:srgbClr val="7030A0"/>
                </a:solidFill>
              </a:rPr>
              <a:t>quan</a:t>
            </a:r>
            <a:r>
              <a:rPr lang="en-US" sz="2000" dirty="0">
                <a:solidFill>
                  <a:srgbClr val="7030A0"/>
                </a:solidFill>
              </a:rPr>
              <a:t>… </a:t>
            </a:r>
          </a:p>
          <a:p>
            <a:pPr algn="just">
              <a:buFontTx/>
              <a:buChar char="-"/>
            </a:pPr>
            <a:endParaRPr lang="en-US" sz="2600" dirty="0">
              <a:solidFill>
                <a:srgbClr val="FF0000"/>
              </a:solidFill>
            </a:endParaRPr>
          </a:p>
        </p:txBody>
      </p:sp>
      <p:sp>
        <p:nvSpPr>
          <p:cNvPr id="19" name="Rectangle 18"/>
          <p:cNvSpPr/>
          <p:nvPr/>
        </p:nvSpPr>
        <p:spPr>
          <a:xfrm>
            <a:off x="2667001" y="152400"/>
            <a:ext cx="6591869" cy="523220"/>
          </a:xfrm>
          <a:prstGeom prst="rect">
            <a:avLst/>
          </a:prstGeom>
        </p:spPr>
        <p:txBody>
          <a:bodyPr wrap="none">
            <a:spAutoFit/>
          </a:bodyPr>
          <a:lstStyle/>
          <a:p>
            <a:pPr algn="just"/>
            <a:r>
              <a:rPr lang="en-US" sz="2800" i="1" dirty="0" err="1">
                <a:latin typeface="Times New Roman" pitchFamily="18" charset="0"/>
                <a:cs typeface="Times New Roman" pitchFamily="18" charset="0"/>
              </a:rPr>
              <a:t>Đối</a:t>
            </a:r>
            <a:r>
              <a:rPr lang="en-US" sz="2800" i="1" dirty="0">
                <a:latin typeface="Times New Roman" pitchFamily="18" charset="0"/>
                <a:cs typeface="Times New Roman" pitchFamily="18" charset="0"/>
              </a:rPr>
              <a:t> t</a:t>
            </a:r>
            <a:r>
              <a:rPr lang="vi-VN" sz="2800" i="1" dirty="0">
                <a:latin typeface="Times New Roman" pitchFamily="18" charset="0"/>
                <a:cs typeface="Times New Roman" pitchFamily="18" charset="0"/>
              </a:rPr>
              <a:t>ượng </a:t>
            </a:r>
            <a:r>
              <a:rPr lang="en-US" sz="2800" i="1" dirty="0" err="1">
                <a:latin typeface="Times New Roman" pitchFamily="18" charset="0"/>
                <a:cs typeface="Times New Roman" pitchFamily="18" charset="0"/>
              </a:rPr>
              <a:t>kiểm</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sát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giải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quyết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việc</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phá</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sản</a:t>
            </a:r>
            <a:r>
              <a:rPr lang="en-US" sz="2800" i="1" dirty="0">
                <a:latin typeface="Times New Roman" pitchFamily="18" charset="0"/>
                <a:cs typeface="Times New Roman" pitchFamily="18" charset="0"/>
              </a:rPr>
              <a:t> </a:t>
            </a:r>
            <a:r>
              <a:rPr lang="en-US" sz="2800" b="1" dirty="0">
                <a:latin typeface="Times New Roman" pitchFamily="18" charset="0"/>
                <a:cs typeface="Times New Roman" pitchFamily="18" charset="0"/>
              </a:rPr>
              <a:t>  </a:t>
            </a:r>
          </a:p>
        </p:txBody>
      </p:sp>
      <p:sp>
        <p:nvSpPr>
          <p:cNvPr id="38" name="Flowchart: Preparation 37"/>
          <p:cNvSpPr/>
          <p:nvPr/>
        </p:nvSpPr>
        <p:spPr>
          <a:xfrm>
            <a:off x="2514600" y="914400"/>
            <a:ext cx="2819400" cy="914400"/>
          </a:xfrm>
          <a:prstGeom prst="flowChartPreparation">
            <a:avLst/>
          </a:prstGeom>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err="1" smtClean="0">
                <a:solidFill>
                  <a:srgbClr val="FF0000"/>
                </a:solidFill>
              </a:rPr>
              <a:t>Cơ</a:t>
            </a:r>
            <a:r>
              <a:rPr lang="en-US" b="1" dirty="0" smtClean="0">
                <a:solidFill>
                  <a:srgbClr val="FF0000"/>
                </a:solidFill>
              </a:rPr>
              <a:t> </a:t>
            </a:r>
            <a:r>
              <a:rPr lang="en-US" b="1" dirty="0" err="1" smtClean="0">
                <a:solidFill>
                  <a:srgbClr val="FF0000"/>
                </a:solidFill>
              </a:rPr>
              <a:t>quan</a:t>
            </a:r>
            <a:r>
              <a:rPr lang="en-US" b="1" dirty="0" smtClean="0">
                <a:solidFill>
                  <a:srgbClr val="FF0000"/>
                </a:solidFill>
              </a:rPr>
              <a:t> </a:t>
            </a:r>
            <a:r>
              <a:rPr lang="en-US" b="1" dirty="0" err="1" smtClean="0">
                <a:solidFill>
                  <a:srgbClr val="FF0000"/>
                </a:solidFill>
              </a:rPr>
              <a:t>tiến</a:t>
            </a:r>
            <a:r>
              <a:rPr lang="en-US" b="1" dirty="0" smtClean="0">
                <a:solidFill>
                  <a:srgbClr val="FF0000"/>
                </a:solidFill>
              </a:rPr>
              <a:t> </a:t>
            </a:r>
            <a:r>
              <a:rPr lang="en-US" b="1" dirty="0" err="1" smtClean="0">
                <a:solidFill>
                  <a:srgbClr val="FF0000"/>
                </a:solidFill>
              </a:rPr>
              <a:t>hành</a:t>
            </a:r>
            <a:r>
              <a:rPr lang="en-US" b="1" dirty="0" smtClean="0">
                <a:solidFill>
                  <a:srgbClr val="FF0000"/>
                </a:solidFill>
              </a:rPr>
              <a:t> </a:t>
            </a:r>
            <a:r>
              <a:rPr lang="en-US" b="1" dirty="0" err="1" smtClean="0">
                <a:solidFill>
                  <a:srgbClr val="FF0000"/>
                </a:solidFill>
              </a:rPr>
              <a:t>tố</a:t>
            </a:r>
            <a:r>
              <a:rPr lang="en-US" b="1" dirty="0" smtClean="0">
                <a:solidFill>
                  <a:srgbClr val="FF0000"/>
                </a:solidFill>
              </a:rPr>
              <a:t> </a:t>
            </a:r>
            <a:r>
              <a:rPr lang="en-US" b="1" dirty="0" err="1" smtClean="0">
                <a:solidFill>
                  <a:srgbClr val="FF0000"/>
                </a:solidFill>
              </a:rPr>
              <a:t>tụng</a:t>
            </a:r>
            <a:endParaRPr lang="en-US" sz="1600" b="1" dirty="0">
              <a:solidFill>
                <a:srgbClr val="FF0000"/>
              </a:solidFill>
            </a:endParaRPr>
          </a:p>
          <a:p>
            <a:pPr algn="ctr"/>
            <a:endParaRPr lang="en-US" dirty="0"/>
          </a:p>
        </p:txBody>
      </p:sp>
      <p:sp>
        <p:nvSpPr>
          <p:cNvPr id="39" name="Pentagon 38"/>
          <p:cNvSpPr/>
          <p:nvPr/>
        </p:nvSpPr>
        <p:spPr>
          <a:xfrm>
            <a:off x="1524000" y="2743200"/>
            <a:ext cx="2286000" cy="762000"/>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endParaRPr lang="en-US" b="1" dirty="0" smtClean="0">
              <a:solidFill>
                <a:srgbClr val="FF0000"/>
              </a:solidFill>
            </a:endParaRPr>
          </a:p>
          <a:p>
            <a:pPr lvl="0" algn="ctr"/>
            <a:r>
              <a:rPr lang="en-US" b="1" dirty="0" err="1" smtClean="0">
                <a:solidFill>
                  <a:srgbClr val="FF0000"/>
                </a:solidFill>
              </a:rPr>
              <a:t>Người</a:t>
            </a:r>
            <a:r>
              <a:rPr lang="en-US" b="1" dirty="0" smtClean="0">
                <a:solidFill>
                  <a:srgbClr val="FF0000"/>
                </a:solidFill>
              </a:rPr>
              <a:t> </a:t>
            </a:r>
            <a:r>
              <a:rPr lang="en-US" b="1" dirty="0" err="1" smtClean="0">
                <a:solidFill>
                  <a:srgbClr val="FF0000"/>
                </a:solidFill>
              </a:rPr>
              <a:t>tiến</a:t>
            </a:r>
            <a:r>
              <a:rPr lang="en-US" b="1" dirty="0" smtClean="0">
                <a:solidFill>
                  <a:srgbClr val="FF0000"/>
                </a:solidFill>
              </a:rPr>
              <a:t> </a:t>
            </a:r>
            <a:r>
              <a:rPr lang="en-US" b="1" dirty="0" err="1" smtClean="0">
                <a:solidFill>
                  <a:srgbClr val="FF0000"/>
                </a:solidFill>
              </a:rPr>
              <a:t>hành</a:t>
            </a:r>
            <a:r>
              <a:rPr lang="en-US" b="1" dirty="0" smtClean="0">
                <a:solidFill>
                  <a:srgbClr val="FF0000"/>
                </a:solidFill>
              </a:rPr>
              <a:t> </a:t>
            </a:r>
            <a:r>
              <a:rPr lang="en-US" b="1" dirty="0" err="1" smtClean="0">
                <a:solidFill>
                  <a:srgbClr val="FF0000"/>
                </a:solidFill>
              </a:rPr>
              <a:t>tố</a:t>
            </a:r>
            <a:r>
              <a:rPr lang="en-US" b="1" dirty="0" smtClean="0">
                <a:solidFill>
                  <a:srgbClr val="FF0000"/>
                </a:solidFill>
              </a:rPr>
              <a:t> </a:t>
            </a:r>
            <a:r>
              <a:rPr lang="en-US" b="1" dirty="0" err="1" smtClean="0">
                <a:solidFill>
                  <a:srgbClr val="FF0000"/>
                </a:solidFill>
              </a:rPr>
              <a:t>tụng</a:t>
            </a:r>
            <a:endParaRPr lang="en-US" sz="1600" b="1" dirty="0">
              <a:solidFill>
                <a:srgbClr val="FF0000"/>
              </a:solidFill>
            </a:endParaRPr>
          </a:p>
          <a:p>
            <a:pPr algn="ctr"/>
            <a:endParaRPr lang="en-US" dirty="0"/>
          </a:p>
        </p:txBody>
      </p:sp>
      <p:sp>
        <p:nvSpPr>
          <p:cNvPr id="40" name="Snip Diagonal Corner Rectangle 39"/>
          <p:cNvSpPr/>
          <p:nvPr/>
        </p:nvSpPr>
        <p:spPr>
          <a:xfrm>
            <a:off x="5486400" y="838200"/>
            <a:ext cx="3429000" cy="990600"/>
          </a:xfrm>
          <a:prstGeom prst="snip2DiagRect">
            <a:avLst/>
          </a:prstGeom>
          <a:ln>
            <a:solidFill>
              <a:srgbClr val="7030A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 </a:t>
            </a:r>
            <a:r>
              <a:rPr lang="en-US" dirty="0" err="1" smtClean="0"/>
              <a:t>Tòa</a:t>
            </a:r>
            <a:r>
              <a:rPr lang="en-US" dirty="0" smtClean="0"/>
              <a:t> </a:t>
            </a:r>
            <a:r>
              <a:rPr lang="en-US" dirty="0" err="1" smtClean="0"/>
              <a:t>án</a:t>
            </a:r>
            <a:r>
              <a:rPr lang="en-US" dirty="0" smtClean="0"/>
              <a:t>;</a:t>
            </a:r>
          </a:p>
          <a:p>
            <a:pPr algn="ctr"/>
            <a:r>
              <a:rPr lang="en-US" dirty="0" smtClean="0"/>
              <a:t>- </a:t>
            </a:r>
            <a:r>
              <a:rPr lang="en-US" dirty="0" err="1" smtClean="0"/>
              <a:t>Cơ</a:t>
            </a:r>
            <a:r>
              <a:rPr lang="en-US" dirty="0" smtClean="0"/>
              <a:t> </a:t>
            </a:r>
            <a:r>
              <a:rPr lang="en-US" dirty="0" err="1" smtClean="0"/>
              <a:t>quan</a:t>
            </a:r>
            <a:r>
              <a:rPr lang="en-US" dirty="0" smtClean="0"/>
              <a:t> </a:t>
            </a:r>
            <a:r>
              <a:rPr lang="en-US" dirty="0" err="1" smtClean="0"/>
              <a:t>thi</a:t>
            </a:r>
            <a:r>
              <a:rPr lang="en-US" dirty="0" smtClean="0"/>
              <a:t> </a:t>
            </a:r>
            <a:r>
              <a:rPr lang="en-US" dirty="0" err="1" smtClean="0"/>
              <a:t>hành</a:t>
            </a:r>
            <a:r>
              <a:rPr lang="en-US" dirty="0" smtClean="0"/>
              <a:t> </a:t>
            </a:r>
            <a:r>
              <a:rPr lang="en-US" dirty="0" err="1" smtClean="0"/>
              <a:t>án</a:t>
            </a:r>
            <a:r>
              <a:rPr lang="en-US" dirty="0" smtClean="0"/>
              <a:t> DS</a:t>
            </a:r>
            <a:endParaRPr lang="en-US" dirty="0"/>
          </a:p>
        </p:txBody>
      </p:sp>
      <p:sp>
        <p:nvSpPr>
          <p:cNvPr id="41" name="Oval 40"/>
          <p:cNvSpPr/>
          <p:nvPr/>
        </p:nvSpPr>
        <p:spPr>
          <a:xfrm>
            <a:off x="3962400" y="2209800"/>
            <a:ext cx="4495800" cy="19812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 </a:t>
            </a:r>
            <a:r>
              <a:rPr lang="en-US" dirty="0" err="1" smtClean="0"/>
              <a:t>Chánh</a:t>
            </a:r>
            <a:r>
              <a:rPr lang="en-US" dirty="0" smtClean="0"/>
              <a:t> </a:t>
            </a:r>
            <a:r>
              <a:rPr lang="en-US" dirty="0" err="1" smtClean="0"/>
              <a:t>án</a:t>
            </a:r>
            <a:r>
              <a:rPr lang="en-US" dirty="0" smtClean="0"/>
              <a:t>;</a:t>
            </a:r>
          </a:p>
          <a:p>
            <a:pPr algn="ctr">
              <a:buFontTx/>
              <a:buChar char="-"/>
            </a:pPr>
            <a:r>
              <a:rPr lang="en-US" dirty="0" smtClean="0"/>
              <a:t> </a:t>
            </a:r>
            <a:r>
              <a:rPr lang="en-US" dirty="0" err="1" smtClean="0"/>
              <a:t>Thẩm</a:t>
            </a:r>
            <a:r>
              <a:rPr lang="en-US" dirty="0" smtClean="0"/>
              <a:t> </a:t>
            </a:r>
            <a:r>
              <a:rPr lang="en-US" dirty="0" err="1" smtClean="0"/>
              <a:t>phán</a:t>
            </a:r>
            <a:r>
              <a:rPr lang="en-US" dirty="0" smtClean="0"/>
              <a:t>;</a:t>
            </a:r>
          </a:p>
          <a:p>
            <a:pPr algn="ctr">
              <a:buFontTx/>
              <a:buChar char="-"/>
            </a:pPr>
            <a:r>
              <a:rPr lang="en-US" dirty="0" smtClean="0"/>
              <a:t> </a:t>
            </a:r>
            <a:r>
              <a:rPr lang="en-US" dirty="0" err="1" smtClean="0"/>
              <a:t>Quản</a:t>
            </a:r>
            <a:r>
              <a:rPr lang="en-US" dirty="0" smtClean="0"/>
              <a:t> </a:t>
            </a:r>
            <a:r>
              <a:rPr lang="en-US" dirty="0" err="1" smtClean="0"/>
              <a:t>tài</a:t>
            </a:r>
            <a:r>
              <a:rPr lang="en-US" dirty="0" smtClean="0"/>
              <a:t> </a:t>
            </a:r>
            <a:r>
              <a:rPr lang="en-US" dirty="0" err="1" smtClean="0"/>
              <a:t>viên</a:t>
            </a:r>
            <a:r>
              <a:rPr lang="en-US" dirty="0" smtClean="0"/>
              <a:t>, DN QLTS;</a:t>
            </a:r>
          </a:p>
          <a:p>
            <a:pPr algn="ctr">
              <a:buFontTx/>
              <a:buChar char="-"/>
            </a:pPr>
            <a:r>
              <a:rPr lang="en-US" dirty="0" smtClean="0"/>
              <a:t> </a:t>
            </a:r>
            <a:r>
              <a:rPr lang="en-US" dirty="0" err="1" smtClean="0"/>
              <a:t>Thủ</a:t>
            </a:r>
            <a:r>
              <a:rPr lang="en-US" dirty="0" smtClean="0"/>
              <a:t> </a:t>
            </a:r>
            <a:r>
              <a:rPr lang="en-US" dirty="0" err="1" smtClean="0"/>
              <a:t>trưởng</a:t>
            </a:r>
            <a:r>
              <a:rPr lang="en-US" dirty="0" smtClean="0"/>
              <a:t> CQTHA;</a:t>
            </a:r>
          </a:p>
          <a:p>
            <a:pPr algn="ctr">
              <a:buFontTx/>
              <a:buChar char="-"/>
            </a:pPr>
            <a:r>
              <a:rPr lang="en-US" dirty="0" smtClean="0"/>
              <a:t> </a:t>
            </a:r>
            <a:r>
              <a:rPr lang="en-US" dirty="0" err="1" smtClean="0"/>
              <a:t>Chấp</a:t>
            </a:r>
            <a:r>
              <a:rPr lang="en-US" dirty="0" smtClean="0"/>
              <a:t> </a:t>
            </a:r>
            <a:r>
              <a:rPr lang="en-US" dirty="0" err="1" smtClean="0"/>
              <a:t>hành</a:t>
            </a:r>
            <a:r>
              <a:rPr lang="en-US" dirty="0" smtClean="0"/>
              <a:t> </a:t>
            </a:r>
            <a:r>
              <a:rPr lang="en-US" dirty="0" err="1" smtClean="0"/>
              <a:t>viên</a:t>
            </a:r>
            <a:endParaRPr lang="en-US" dirty="0"/>
          </a:p>
        </p:txBody>
      </p:sp>
      <p:pic>
        <p:nvPicPr>
          <p:cNvPr id="42" name="Picture 41" descr="DẠ 12.jpg"/>
          <p:cNvPicPr>
            <a:picLocks noChangeAspect="1"/>
          </p:cNvPicPr>
          <p:nvPr/>
        </p:nvPicPr>
        <p:blipFill>
          <a:blip r:embed="rId3" cstate="print"/>
          <a:stretch>
            <a:fillRect/>
          </a:stretch>
        </p:blipFill>
        <p:spPr>
          <a:xfrm>
            <a:off x="1524000" y="4191000"/>
            <a:ext cx="2438400" cy="2667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 calcmode="lin" valueType="num">
                                      <p:cBhvr additive="base">
                                        <p:cTn id="14" dur="5000" fill="hold"/>
                                        <p:tgtEl>
                                          <p:spTgt spid="38"/>
                                        </p:tgtEl>
                                        <p:attrNameLst>
                                          <p:attrName>ppt_x</p:attrName>
                                        </p:attrNameLst>
                                      </p:cBhvr>
                                      <p:tavLst>
                                        <p:tav tm="0">
                                          <p:val>
                                            <p:strVal val="#ppt_x"/>
                                          </p:val>
                                        </p:tav>
                                        <p:tav tm="100000">
                                          <p:val>
                                            <p:strVal val="#ppt_x"/>
                                          </p:val>
                                        </p:tav>
                                      </p:tavLst>
                                    </p:anim>
                                    <p:anim calcmode="lin" valueType="num">
                                      <p:cBhvr additive="base">
                                        <p:cTn id="15" dur="50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heel(4)">
                                      <p:cBhvr>
                                        <p:cTn id="20" dur="20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diamond(in)">
                                      <p:cBhvr>
                                        <p:cTn id="25" dur="20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55" presetClass="entr" presetSubtype="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 calcmode="lin" valueType="num">
                                      <p:cBhvr>
                                        <p:cTn id="30" dur="1000" fill="hold"/>
                                        <p:tgtEl>
                                          <p:spTgt spid="41"/>
                                        </p:tgtEl>
                                        <p:attrNameLst>
                                          <p:attrName>ppt_w</p:attrName>
                                        </p:attrNameLst>
                                      </p:cBhvr>
                                      <p:tavLst>
                                        <p:tav tm="0">
                                          <p:val>
                                            <p:strVal val="#ppt_w*0.70"/>
                                          </p:val>
                                        </p:tav>
                                        <p:tav tm="100000">
                                          <p:val>
                                            <p:strVal val="#ppt_w"/>
                                          </p:val>
                                        </p:tav>
                                      </p:tavLst>
                                    </p:anim>
                                    <p:anim calcmode="lin" valueType="num">
                                      <p:cBhvr>
                                        <p:cTn id="31" dur="1000" fill="hold"/>
                                        <p:tgtEl>
                                          <p:spTgt spid="41"/>
                                        </p:tgtEl>
                                        <p:attrNameLst>
                                          <p:attrName>ppt_h</p:attrName>
                                        </p:attrNameLst>
                                      </p:cBhvr>
                                      <p:tavLst>
                                        <p:tav tm="0">
                                          <p:val>
                                            <p:strVal val="#ppt_h"/>
                                          </p:val>
                                        </p:tav>
                                        <p:tav tm="100000">
                                          <p:val>
                                            <p:strVal val="#ppt_h"/>
                                          </p:val>
                                        </p:tav>
                                      </p:tavLst>
                                    </p:anim>
                                    <p:animEffect transition="in" filter="fade">
                                      <p:cBhvr>
                                        <p:cTn id="32" dur="10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Horizont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 calcmode="lin" valueType="num">
                                      <p:cBhvr>
                                        <p:cTn id="42" dur="1000" fill="hold"/>
                                        <p:tgtEl>
                                          <p:spTgt spid="15">
                                            <p:txEl>
                                              <p:pRg st="0" end="0"/>
                                            </p:txEl>
                                          </p:spTgt>
                                        </p:tgtEl>
                                        <p:attrNameLst>
                                          <p:attrName>ppt_x</p:attrName>
                                        </p:attrNameLst>
                                      </p:cBhvr>
                                      <p:tavLst>
                                        <p:tav tm="0">
                                          <p:val>
                                            <p:strVal val="#ppt_x-.2"/>
                                          </p:val>
                                        </p:tav>
                                        <p:tav tm="100000">
                                          <p:val>
                                            <p:strVal val="#ppt_x"/>
                                          </p:val>
                                        </p:tav>
                                      </p:tavLst>
                                    </p:anim>
                                    <p:anim calcmode="lin" valueType="num">
                                      <p:cBhvr>
                                        <p:cTn id="43" dur="1000" fill="hold"/>
                                        <p:tgtEl>
                                          <p:spTgt spid="1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5">
                                            <p:txEl>
                                              <p:pRg st="1" end="1"/>
                                            </p:txEl>
                                          </p:spTgt>
                                        </p:tgtEl>
                                        <p:attrNameLst>
                                          <p:attrName>style.visibility</p:attrName>
                                        </p:attrNameLst>
                                      </p:cBhvr>
                                      <p:to>
                                        <p:strVal val="visible"/>
                                      </p:to>
                                    </p:set>
                                    <p:anim calcmode="lin" valueType="num">
                                      <p:cBhvr>
                                        <p:cTn id="49" dur="1000" fill="hold"/>
                                        <p:tgtEl>
                                          <p:spTgt spid="15">
                                            <p:txEl>
                                              <p:pRg st="1" end="1"/>
                                            </p:txEl>
                                          </p:spTgt>
                                        </p:tgtEl>
                                        <p:attrNameLst>
                                          <p:attrName>ppt_x</p:attrName>
                                        </p:attrNameLst>
                                      </p:cBhvr>
                                      <p:tavLst>
                                        <p:tav tm="0">
                                          <p:val>
                                            <p:strVal val="#ppt_x-.2"/>
                                          </p:val>
                                        </p:tav>
                                        <p:tav tm="100000">
                                          <p:val>
                                            <p:strVal val="#ppt_x"/>
                                          </p:val>
                                        </p:tav>
                                      </p:tavLst>
                                    </p:anim>
                                    <p:anim calcmode="lin" valueType="num">
                                      <p:cBhvr>
                                        <p:cTn id="50" dur="1000" fill="hold"/>
                                        <p:tgtEl>
                                          <p:spTgt spid="15">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5">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5">
                                            <p:txEl>
                                              <p:pRg st="2" end="2"/>
                                            </p:txEl>
                                          </p:spTgt>
                                        </p:tgtEl>
                                        <p:attrNameLst>
                                          <p:attrName>style.visibility</p:attrName>
                                        </p:attrNameLst>
                                      </p:cBhvr>
                                      <p:to>
                                        <p:strVal val="visible"/>
                                      </p:to>
                                    </p:set>
                                    <p:anim calcmode="lin" valueType="num">
                                      <p:cBhvr>
                                        <p:cTn id="56" dur="1000" fill="hold"/>
                                        <p:tgtEl>
                                          <p:spTgt spid="15">
                                            <p:txEl>
                                              <p:pRg st="2" end="2"/>
                                            </p:txEl>
                                          </p:spTgt>
                                        </p:tgtEl>
                                        <p:attrNameLst>
                                          <p:attrName>ppt_x</p:attrName>
                                        </p:attrNameLst>
                                      </p:cBhvr>
                                      <p:tavLst>
                                        <p:tav tm="0">
                                          <p:val>
                                            <p:strVal val="#ppt_x-.2"/>
                                          </p:val>
                                        </p:tav>
                                        <p:tav tm="100000">
                                          <p:val>
                                            <p:strVal val="#ppt_x"/>
                                          </p:val>
                                        </p:tav>
                                      </p:tavLst>
                                    </p:anim>
                                    <p:anim calcmode="lin" valueType="num">
                                      <p:cBhvr>
                                        <p:cTn id="57" dur="1000" fill="hold"/>
                                        <p:tgtEl>
                                          <p:spTgt spid="15">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5">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15">
                                            <p:txEl>
                                              <p:pRg st="3" end="3"/>
                                            </p:txEl>
                                          </p:spTgt>
                                        </p:tgtEl>
                                        <p:attrNameLst>
                                          <p:attrName>style.visibility</p:attrName>
                                        </p:attrNameLst>
                                      </p:cBhvr>
                                      <p:to>
                                        <p:strVal val="visible"/>
                                      </p:to>
                                    </p:set>
                                    <p:anim calcmode="lin" valueType="num">
                                      <p:cBhvr>
                                        <p:cTn id="63" dur="1000" fill="hold"/>
                                        <p:tgtEl>
                                          <p:spTgt spid="15">
                                            <p:txEl>
                                              <p:pRg st="3" end="3"/>
                                            </p:txEl>
                                          </p:spTgt>
                                        </p:tgtEl>
                                        <p:attrNameLst>
                                          <p:attrName>ppt_x</p:attrName>
                                        </p:attrNameLst>
                                      </p:cBhvr>
                                      <p:tavLst>
                                        <p:tav tm="0">
                                          <p:val>
                                            <p:strVal val="#ppt_x-.2"/>
                                          </p:val>
                                        </p:tav>
                                        <p:tav tm="100000">
                                          <p:val>
                                            <p:strVal val="#ppt_x"/>
                                          </p:val>
                                        </p:tav>
                                      </p:tavLst>
                                    </p:anim>
                                    <p:anim calcmode="lin" valueType="num">
                                      <p:cBhvr>
                                        <p:cTn id="64" dur="1000" fill="hold"/>
                                        <p:tgtEl>
                                          <p:spTgt spid="15">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15">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5">
                                            <p:txEl>
                                              <p:pRg st="4" end="4"/>
                                            </p:txEl>
                                          </p:spTgt>
                                        </p:tgtEl>
                                        <p:attrNameLst>
                                          <p:attrName>style.visibility</p:attrName>
                                        </p:attrNameLst>
                                      </p:cBhvr>
                                      <p:to>
                                        <p:strVal val="visible"/>
                                      </p:to>
                                    </p:set>
                                    <p:anim calcmode="lin" valueType="num">
                                      <p:cBhvr>
                                        <p:cTn id="70" dur="1000" fill="hold"/>
                                        <p:tgtEl>
                                          <p:spTgt spid="15">
                                            <p:txEl>
                                              <p:pRg st="4" end="4"/>
                                            </p:txEl>
                                          </p:spTgt>
                                        </p:tgtEl>
                                        <p:attrNameLst>
                                          <p:attrName>ppt_x</p:attrName>
                                        </p:attrNameLst>
                                      </p:cBhvr>
                                      <p:tavLst>
                                        <p:tav tm="0">
                                          <p:val>
                                            <p:strVal val="#ppt_x-.2"/>
                                          </p:val>
                                        </p:tav>
                                        <p:tav tm="100000">
                                          <p:val>
                                            <p:strVal val="#ppt_x"/>
                                          </p:val>
                                        </p:tav>
                                      </p:tavLst>
                                    </p:anim>
                                    <p:anim calcmode="lin" valueType="num">
                                      <p:cBhvr>
                                        <p:cTn id="71" dur="1000" fill="hold"/>
                                        <p:tgtEl>
                                          <p:spTgt spid="1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5">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9" presetClass="entr" presetSubtype="0" fill="hold" grpId="0" nodeType="clickEffect">
                                  <p:stCondLst>
                                    <p:cond delay="0"/>
                                  </p:stCondLst>
                                  <p:childTnLst>
                                    <p:set>
                                      <p:cBhvr>
                                        <p:cTn id="76" dur="1" fill="hold">
                                          <p:stCondLst>
                                            <p:cond delay="0"/>
                                          </p:stCondLst>
                                        </p:cTn>
                                        <p:tgtEl>
                                          <p:spTgt spid="15">
                                            <p:txEl>
                                              <p:pRg st="5" end="5"/>
                                            </p:txEl>
                                          </p:spTgt>
                                        </p:tgtEl>
                                        <p:attrNameLst>
                                          <p:attrName>style.visibility</p:attrName>
                                        </p:attrNameLst>
                                      </p:cBhvr>
                                      <p:to>
                                        <p:strVal val="visible"/>
                                      </p:to>
                                    </p:set>
                                    <p:anim calcmode="lin" valueType="num">
                                      <p:cBhvr>
                                        <p:cTn id="77" dur="1000" fill="hold"/>
                                        <p:tgtEl>
                                          <p:spTgt spid="15">
                                            <p:txEl>
                                              <p:pRg st="5" end="5"/>
                                            </p:txEl>
                                          </p:spTgt>
                                        </p:tgtEl>
                                        <p:attrNameLst>
                                          <p:attrName>ppt_x</p:attrName>
                                        </p:attrNameLst>
                                      </p:cBhvr>
                                      <p:tavLst>
                                        <p:tav tm="0">
                                          <p:val>
                                            <p:strVal val="#ppt_x-.2"/>
                                          </p:val>
                                        </p:tav>
                                        <p:tav tm="100000">
                                          <p:val>
                                            <p:strVal val="#ppt_x"/>
                                          </p:val>
                                        </p:tav>
                                      </p:tavLst>
                                    </p:anim>
                                    <p:anim calcmode="lin" valueType="num">
                                      <p:cBhvr>
                                        <p:cTn id="78" dur="1000" fill="hold"/>
                                        <p:tgtEl>
                                          <p:spTgt spid="15">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79" dur="10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5" grpId="0" build="allAtOnce"/>
      <p:bldP spid="19" grpId="0"/>
      <p:bldP spid="38" grpId="0" animBg="1"/>
      <p:bldP spid="39"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05000" y="457200"/>
            <a:ext cx="8229600" cy="990600"/>
          </a:xfrm>
        </p:spPr>
        <p:txBody>
          <a:bodyPr>
            <a:normAutofit fontScale="90000"/>
          </a:bodyPr>
          <a:lstStyle/>
          <a:p>
            <a:r>
              <a:rPr lang="en-US" sz="2200" dirty="0">
                <a:solidFill>
                  <a:schemeClr val="accent6">
                    <a:lumMod val="50000"/>
                  </a:schemeClr>
                </a:solidFill>
              </a:rPr>
              <a:t>NỘI DUNG 2</a:t>
            </a:r>
            <a:r>
              <a:rPr lang="en-US" b="1" dirty="0" smtClean="0">
                <a:solidFill>
                  <a:schemeClr val="accent6">
                    <a:lumMod val="50000"/>
                  </a:schemeClr>
                </a:solidFill>
              </a:rPr>
              <a:t/>
            </a:r>
            <a:br>
              <a:rPr lang="en-US" b="1" dirty="0" smtClean="0">
                <a:solidFill>
                  <a:schemeClr val="accent6">
                    <a:lumMod val="50000"/>
                  </a:schemeClr>
                </a:solidFill>
              </a:rPr>
            </a:br>
            <a:r>
              <a:rPr lang="en-US" dirty="0" smtClean="0">
                <a:solidFill>
                  <a:schemeClr val="accent6">
                    <a:lumMod val="50000"/>
                  </a:schemeClr>
                </a:solidFill>
              </a:rPr>
              <a:t>PHƯƠNG THỨC KIỂM SÁT</a:t>
            </a:r>
            <a:endParaRPr lang="en-US" b="1" dirty="0">
              <a:solidFill>
                <a:schemeClr val="accent6">
                  <a:lumMod val="50000"/>
                </a:schemeClr>
              </a:solidFill>
            </a:endParaRPr>
          </a:p>
        </p:txBody>
      </p:sp>
      <p:pic>
        <p:nvPicPr>
          <p:cNvPr id="3" name="Picture 2" descr="DẠ 16.jpg">
            <a:hlinkClick r:id="rId2" action="ppaction://hlinkfile"/>
          </p:cNvPr>
          <p:cNvPicPr>
            <a:picLocks noChangeAspect="1"/>
          </p:cNvPicPr>
          <p:nvPr/>
        </p:nvPicPr>
        <p:blipFill>
          <a:blip r:embed="rId3" cstate="print"/>
          <a:stretch>
            <a:fillRect/>
          </a:stretch>
        </p:blipFill>
        <p:spPr>
          <a:xfrm>
            <a:off x="3276600" y="1676400"/>
            <a:ext cx="5410200" cy="4114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838325" y="742951"/>
            <a:ext cx="1690688" cy="1554163"/>
            <a:chOff x="2971802" y="9"/>
            <a:chExt cx="2134184" cy="1118082"/>
          </a:xfrm>
          <a:solidFill>
            <a:schemeClr val="accent5"/>
          </a:solidFill>
        </p:grpSpPr>
        <p:sp>
          <p:nvSpPr>
            <p:cNvPr id="5" name="Rounded Rectangle 4"/>
            <p:cNvSpPr/>
            <p:nvPr/>
          </p:nvSpPr>
          <p:spPr>
            <a:xfrm>
              <a:off x="2971802" y="9"/>
              <a:ext cx="2134184" cy="111808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3025909" y="54828"/>
              <a:ext cx="2025971" cy="1008444"/>
            </a:xfrm>
            <a:prstGeom prst="rect">
              <a:avLst/>
            </a:prstGeom>
            <a:grpFill/>
          </p:spPr>
          <p:style>
            <a:lnRef idx="0">
              <a:scrgbClr r="0" g="0" b="0"/>
            </a:lnRef>
            <a:fillRef idx="0">
              <a:scrgbClr r="0" g="0" b="0"/>
            </a:fillRef>
            <a:effectRef idx="0">
              <a:scrgbClr r="0" g="0" b="0"/>
            </a:effectRef>
            <a:fontRef idx="minor">
              <a:schemeClr val="lt1"/>
            </a:fontRef>
          </p:style>
          <p:txBody>
            <a:bodyPr lIns="63500" tIns="63500" rIns="63500" bIns="63500" spcCol="1270" anchor="ctr"/>
            <a:lstStyle/>
            <a:p>
              <a:pPr algn="ctr" defTabSz="1111250" fontAlgn="auto">
                <a:lnSpc>
                  <a:spcPct val="90000"/>
                </a:lnSpc>
                <a:spcAft>
                  <a:spcPct val="35000"/>
                </a:spcAft>
                <a:defRPr/>
              </a:pPr>
              <a:r>
                <a:rPr lang="en-US" sz="1900" b="1" dirty="0">
                  <a:solidFill>
                    <a:srgbClr val="C00000"/>
                  </a:solidFill>
                </a:rPr>
                <a:t>1</a:t>
              </a:r>
              <a:r>
                <a:rPr lang="en-US" sz="2000" dirty="0">
                  <a:solidFill>
                    <a:srgbClr val="C00000"/>
                  </a:solidFill>
                </a:rPr>
                <a:t>. </a:t>
              </a:r>
              <a:r>
                <a:rPr lang="en-US" sz="2000" dirty="0" err="1">
                  <a:solidFill>
                    <a:srgbClr val="C00000"/>
                  </a:solidFill>
                </a:rPr>
                <a:t>Kiểm</a:t>
              </a:r>
              <a:r>
                <a:rPr lang="en-US" sz="2000" dirty="0">
                  <a:solidFill>
                    <a:srgbClr val="C00000"/>
                  </a:solidFill>
                </a:rPr>
                <a:t> </a:t>
              </a:r>
              <a:r>
                <a:rPr lang="en-US" sz="2000" dirty="0" err="1">
                  <a:solidFill>
                    <a:srgbClr val="C00000"/>
                  </a:solidFill>
                </a:rPr>
                <a:t>sát</a:t>
              </a:r>
              <a:r>
                <a:rPr lang="en-US" sz="2000" dirty="0">
                  <a:solidFill>
                    <a:srgbClr val="C00000"/>
                  </a:solidFill>
                </a:rPr>
                <a:t> </a:t>
              </a:r>
              <a:r>
                <a:rPr lang="en-US" sz="2000" dirty="0" err="1">
                  <a:solidFill>
                    <a:srgbClr val="C00000"/>
                  </a:solidFill>
                </a:rPr>
                <a:t>việc</a:t>
              </a:r>
              <a:r>
                <a:rPr lang="en-US" sz="2000" dirty="0">
                  <a:solidFill>
                    <a:srgbClr val="C00000"/>
                  </a:solidFill>
                </a:rPr>
                <a:t> </a:t>
              </a:r>
              <a:r>
                <a:rPr lang="en-US" sz="2000" dirty="0" err="1">
                  <a:solidFill>
                    <a:srgbClr val="C00000"/>
                  </a:solidFill>
                </a:rPr>
                <a:t>trả</a:t>
              </a:r>
              <a:r>
                <a:rPr lang="en-US" sz="2000" dirty="0">
                  <a:solidFill>
                    <a:srgbClr val="C00000"/>
                  </a:solidFill>
                </a:rPr>
                <a:t> </a:t>
              </a:r>
              <a:r>
                <a:rPr lang="en-US" sz="2000" dirty="0" err="1">
                  <a:solidFill>
                    <a:srgbClr val="C00000"/>
                  </a:solidFill>
                </a:rPr>
                <a:t>lại</a:t>
              </a:r>
              <a:r>
                <a:rPr lang="en-US" sz="2000" dirty="0">
                  <a:solidFill>
                    <a:srgbClr val="C00000"/>
                  </a:solidFill>
                </a:rPr>
                <a:t> </a:t>
              </a:r>
              <a:r>
                <a:rPr lang="en-US" sz="2000" dirty="0" err="1">
                  <a:solidFill>
                    <a:srgbClr val="C00000"/>
                  </a:solidFill>
                </a:rPr>
                <a:t>đơn</a:t>
              </a:r>
              <a:r>
                <a:rPr lang="en-US" sz="2000" dirty="0">
                  <a:solidFill>
                    <a:srgbClr val="C00000"/>
                  </a:solidFill>
                </a:rPr>
                <a:t> KK </a:t>
              </a:r>
              <a:r>
                <a:rPr lang="en-US" sz="2000" dirty="0" err="1">
                  <a:solidFill>
                    <a:srgbClr val="C00000"/>
                  </a:solidFill>
                </a:rPr>
                <a:t>của</a:t>
              </a:r>
              <a:r>
                <a:rPr lang="en-US" sz="2000" dirty="0">
                  <a:solidFill>
                    <a:srgbClr val="C00000"/>
                  </a:solidFill>
                </a:rPr>
                <a:t> TA</a:t>
              </a:r>
              <a:endParaRPr lang="en-US" sz="1900" b="1" dirty="0">
                <a:solidFill>
                  <a:srgbClr val="C00000"/>
                </a:solidFill>
              </a:endParaRPr>
            </a:p>
          </p:txBody>
        </p:sp>
      </p:grpSp>
      <p:sp>
        <p:nvSpPr>
          <p:cNvPr id="22" name="Title 1"/>
          <p:cNvSpPr>
            <a:spLocks noGrp="1"/>
          </p:cNvSpPr>
          <p:nvPr>
            <p:ph type="title"/>
          </p:nvPr>
        </p:nvSpPr>
        <p:spPr>
          <a:xfrm>
            <a:off x="3886200" y="152400"/>
            <a:ext cx="3535362" cy="563562"/>
          </a:xfrm>
        </p:spPr>
        <p:txBody>
          <a:bodyPr rtlCol="0">
            <a:normAutofit fontScale="90000"/>
          </a:bodyPr>
          <a:lstStyle/>
          <a:p>
            <a:pPr algn="ctr">
              <a:defRPr/>
            </a:pPr>
            <a:r>
              <a:rPr lang="en-US" sz="2200" dirty="0">
                <a:solidFill>
                  <a:schemeClr val="accent1">
                    <a:lumMod val="50000"/>
                  </a:schemeClr>
                </a:solidFill>
              </a:rPr>
              <a:t>8 NHIỆM VỤ, QUYỀN HẠN</a:t>
            </a:r>
            <a:br>
              <a:rPr lang="en-US" sz="2200" dirty="0">
                <a:solidFill>
                  <a:schemeClr val="accent1">
                    <a:lumMod val="50000"/>
                  </a:schemeClr>
                </a:solidFill>
              </a:rPr>
            </a:br>
            <a:r>
              <a:rPr lang="en-US" sz="2200" dirty="0">
                <a:solidFill>
                  <a:schemeClr val="accent1">
                    <a:lumMod val="50000"/>
                  </a:schemeClr>
                </a:solidFill>
              </a:rPr>
              <a:t>(</a:t>
            </a:r>
            <a:r>
              <a:rPr lang="vi-VN" sz="2000" dirty="0">
                <a:solidFill>
                  <a:srgbClr val="FF5050"/>
                </a:solidFill>
              </a:rPr>
              <a:t>Đ</a:t>
            </a:r>
            <a:r>
              <a:rPr lang="en-US" sz="2000" dirty="0">
                <a:solidFill>
                  <a:srgbClr val="FF5050"/>
                </a:solidFill>
              </a:rPr>
              <a:t>27 LTCVKSD </a:t>
            </a:r>
            <a:r>
              <a:rPr lang="en-US" sz="2000" dirty="0" err="1">
                <a:solidFill>
                  <a:srgbClr val="FF5050"/>
                </a:solidFill>
              </a:rPr>
              <a:t>năm</a:t>
            </a:r>
            <a:r>
              <a:rPr lang="en-US" sz="2000" dirty="0">
                <a:solidFill>
                  <a:srgbClr val="FF5050"/>
                </a:solidFill>
              </a:rPr>
              <a:t> 2014</a:t>
            </a:r>
            <a:r>
              <a:rPr lang="en-US" sz="2200" dirty="0">
                <a:solidFill>
                  <a:schemeClr val="accent1">
                    <a:lumMod val="50000"/>
                  </a:schemeClr>
                </a:solidFill>
              </a:rPr>
              <a:t>)</a:t>
            </a:r>
            <a:endParaRPr lang="en-US" sz="3600" dirty="0">
              <a:solidFill>
                <a:schemeClr val="accent1">
                  <a:lumMod val="50000"/>
                </a:schemeClr>
              </a:solidFill>
            </a:endParaRPr>
          </a:p>
        </p:txBody>
      </p:sp>
      <p:grpSp>
        <p:nvGrpSpPr>
          <p:cNvPr id="3" name="Group 22"/>
          <p:cNvGrpSpPr>
            <a:grpSpLocks/>
          </p:cNvGrpSpPr>
          <p:nvPr/>
        </p:nvGrpSpPr>
        <p:grpSpPr bwMode="auto">
          <a:xfrm>
            <a:off x="3733800" y="1524000"/>
            <a:ext cx="1785938" cy="1646238"/>
            <a:chOff x="2971802" y="9"/>
            <a:chExt cx="2134184" cy="1118082"/>
          </a:xfrm>
          <a:solidFill>
            <a:schemeClr val="accent5"/>
          </a:solidFill>
        </p:grpSpPr>
        <p:sp>
          <p:nvSpPr>
            <p:cNvPr id="24" name="Rounded Rectangle 23"/>
            <p:cNvSpPr/>
            <p:nvPr/>
          </p:nvSpPr>
          <p:spPr>
            <a:xfrm>
              <a:off x="2971802" y="9"/>
              <a:ext cx="2134184" cy="111808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3026817" y="54997"/>
              <a:ext cx="2024154" cy="1008106"/>
            </a:xfrm>
            <a:prstGeom prst="rect">
              <a:avLst/>
            </a:prstGeom>
            <a:grpFill/>
          </p:spPr>
          <p:style>
            <a:lnRef idx="0">
              <a:scrgbClr r="0" g="0" b="0"/>
            </a:lnRef>
            <a:fillRef idx="0">
              <a:scrgbClr r="0" g="0" b="0"/>
            </a:fillRef>
            <a:effectRef idx="0">
              <a:scrgbClr r="0" g="0" b="0"/>
            </a:effectRef>
            <a:fontRef idx="minor">
              <a:schemeClr val="lt1"/>
            </a:fontRef>
          </p:style>
          <p:txBody>
            <a:bodyPr lIns="63500" tIns="63500" rIns="63500" bIns="63500" spcCol="1270" anchor="ctr"/>
            <a:lstStyle/>
            <a:p>
              <a:pPr algn="ctr"/>
              <a:r>
                <a:rPr lang="en-US" sz="2000" dirty="0">
                  <a:solidFill>
                    <a:srgbClr val="C00000"/>
                  </a:solidFill>
                </a:rPr>
                <a:t>2. </a:t>
              </a:r>
              <a:r>
                <a:rPr lang="en-US" sz="2000" dirty="0" err="1">
                  <a:solidFill>
                    <a:srgbClr val="C00000"/>
                  </a:solidFill>
                </a:rPr>
                <a:t>Kiểm</a:t>
              </a:r>
              <a:r>
                <a:rPr lang="en-US" sz="2000" dirty="0">
                  <a:solidFill>
                    <a:srgbClr val="C00000"/>
                  </a:solidFill>
                </a:rPr>
                <a:t> </a:t>
              </a:r>
              <a:r>
                <a:rPr lang="en-US" sz="2000" dirty="0" err="1">
                  <a:solidFill>
                    <a:srgbClr val="C00000"/>
                  </a:solidFill>
                </a:rPr>
                <a:t>sát</a:t>
              </a:r>
              <a:r>
                <a:rPr lang="en-US" sz="2000" dirty="0">
                  <a:solidFill>
                    <a:srgbClr val="C00000"/>
                  </a:solidFill>
                </a:rPr>
                <a:t> </a:t>
              </a:r>
              <a:r>
                <a:rPr lang="en-US" sz="2000" dirty="0" err="1">
                  <a:solidFill>
                    <a:srgbClr val="C00000"/>
                  </a:solidFill>
                </a:rPr>
                <a:t>việc</a:t>
              </a:r>
              <a:r>
                <a:rPr lang="en-US" sz="2000" dirty="0">
                  <a:solidFill>
                    <a:srgbClr val="C00000"/>
                  </a:solidFill>
                </a:rPr>
                <a:t> </a:t>
              </a:r>
              <a:r>
                <a:rPr lang="en-US" sz="2000" dirty="0" err="1">
                  <a:solidFill>
                    <a:srgbClr val="C00000"/>
                  </a:solidFill>
                </a:rPr>
                <a:t>thụ</a:t>
              </a:r>
              <a:r>
                <a:rPr lang="en-US" sz="2000" dirty="0">
                  <a:solidFill>
                    <a:srgbClr val="C00000"/>
                  </a:solidFill>
                </a:rPr>
                <a:t> </a:t>
              </a:r>
              <a:r>
                <a:rPr lang="en-US" sz="2000" dirty="0" err="1">
                  <a:solidFill>
                    <a:srgbClr val="C00000"/>
                  </a:solidFill>
                </a:rPr>
                <a:t>lý</a:t>
              </a:r>
              <a:r>
                <a:rPr lang="en-US" sz="2000" dirty="0">
                  <a:solidFill>
                    <a:srgbClr val="C00000"/>
                  </a:solidFill>
                </a:rPr>
                <a:t>, </a:t>
              </a:r>
              <a:r>
                <a:rPr lang="en-US" sz="2000" dirty="0" err="1">
                  <a:solidFill>
                    <a:srgbClr val="C00000"/>
                  </a:solidFill>
                </a:rPr>
                <a:t>giải</a:t>
              </a:r>
              <a:r>
                <a:rPr lang="en-US" sz="2000" dirty="0">
                  <a:solidFill>
                    <a:srgbClr val="C00000"/>
                  </a:solidFill>
                </a:rPr>
                <a:t> </a:t>
              </a:r>
              <a:r>
                <a:rPr lang="en-US" sz="2000" dirty="0" err="1">
                  <a:solidFill>
                    <a:srgbClr val="C00000"/>
                  </a:solidFill>
                </a:rPr>
                <a:t>quyết</a:t>
              </a:r>
              <a:r>
                <a:rPr lang="en-US" sz="2000" dirty="0">
                  <a:solidFill>
                    <a:srgbClr val="C00000"/>
                  </a:solidFill>
                </a:rPr>
                <a:t> </a:t>
              </a:r>
              <a:r>
                <a:rPr lang="en-US" sz="2000" dirty="0" err="1">
                  <a:solidFill>
                    <a:srgbClr val="C00000"/>
                  </a:solidFill>
                </a:rPr>
                <a:t>vụ</a:t>
              </a:r>
              <a:r>
                <a:rPr lang="en-US" sz="2000" dirty="0">
                  <a:solidFill>
                    <a:srgbClr val="C00000"/>
                  </a:solidFill>
                </a:rPr>
                <a:t> </a:t>
              </a:r>
              <a:r>
                <a:rPr lang="en-US" sz="2000" dirty="0" err="1">
                  <a:solidFill>
                    <a:srgbClr val="C00000"/>
                  </a:solidFill>
                </a:rPr>
                <a:t>án</a:t>
              </a:r>
              <a:r>
                <a:rPr lang="en-US" sz="2000" dirty="0">
                  <a:solidFill>
                    <a:srgbClr val="C00000"/>
                  </a:solidFill>
                </a:rPr>
                <a:t> </a:t>
              </a:r>
            </a:p>
          </p:txBody>
        </p:sp>
      </p:grpSp>
      <p:grpSp>
        <p:nvGrpSpPr>
          <p:cNvPr id="4" name="Group 25"/>
          <p:cNvGrpSpPr>
            <a:grpSpLocks/>
          </p:cNvGrpSpPr>
          <p:nvPr/>
        </p:nvGrpSpPr>
        <p:grpSpPr bwMode="auto">
          <a:xfrm>
            <a:off x="5715000" y="2514600"/>
            <a:ext cx="1782762" cy="1522412"/>
            <a:chOff x="3557135" y="401073"/>
            <a:chExt cx="2134184" cy="1118082"/>
          </a:xfrm>
          <a:solidFill>
            <a:schemeClr val="accent5"/>
          </a:solidFill>
        </p:grpSpPr>
        <p:sp>
          <p:nvSpPr>
            <p:cNvPr id="27" name="Rounded Rectangle 26"/>
            <p:cNvSpPr/>
            <p:nvPr/>
          </p:nvSpPr>
          <p:spPr>
            <a:xfrm>
              <a:off x="3557135" y="401073"/>
              <a:ext cx="2134184" cy="111808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p:nvPr/>
          </p:nvSpPr>
          <p:spPr>
            <a:xfrm>
              <a:off x="3648357" y="401073"/>
              <a:ext cx="2023959" cy="1008489"/>
            </a:xfrm>
            <a:prstGeom prst="rect">
              <a:avLst/>
            </a:prstGeom>
            <a:grpFill/>
          </p:spPr>
          <p:style>
            <a:lnRef idx="0">
              <a:scrgbClr r="0" g="0" b="0"/>
            </a:lnRef>
            <a:fillRef idx="0">
              <a:scrgbClr r="0" g="0" b="0"/>
            </a:fillRef>
            <a:effectRef idx="0">
              <a:scrgbClr r="0" g="0" b="0"/>
            </a:effectRef>
            <a:fontRef idx="minor">
              <a:schemeClr val="lt1"/>
            </a:fontRef>
          </p:style>
          <p:txBody>
            <a:bodyPr lIns="63500" tIns="63500" rIns="63500" bIns="63500" spcCol="1270" anchor="ctr"/>
            <a:lstStyle/>
            <a:p>
              <a:pPr algn="ctr"/>
              <a:r>
                <a:rPr lang="en-US" sz="2000" dirty="0">
                  <a:solidFill>
                    <a:srgbClr val="C00000"/>
                  </a:solidFill>
                </a:rPr>
                <a:t>3. Thu </a:t>
              </a:r>
              <a:r>
                <a:rPr lang="en-US" sz="2000" dirty="0" err="1">
                  <a:solidFill>
                    <a:srgbClr val="C00000"/>
                  </a:solidFill>
                </a:rPr>
                <a:t>thập</a:t>
              </a:r>
              <a:r>
                <a:rPr lang="en-US" sz="2000" dirty="0">
                  <a:solidFill>
                    <a:srgbClr val="C00000"/>
                  </a:solidFill>
                </a:rPr>
                <a:t> </a:t>
              </a:r>
              <a:r>
                <a:rPr lang="en-US" sz="2000" dirty="0" err="1">
                  <a:solidFill>
                    <a:srgbClr val="C00000"/>
                  </a:solidFill>
                </a:rPr>
                <a:t>tài</a:t>
              </a:r>
              <a:r>
                <a:rPr lang="en-US" sz="2000" dirty="0">
                  <a:solidFill>
                    <a:srgbClr val="C00000"/>
                  </a:solidFill>
                </a:rPr>
                <a:t> </a:t>
              </a:r>
              <a:r>
                <a:rPr lang="en-US" sz="2000" dirty="0" err="1">
                  <a:solidFill>
                    <a:srgbClr val="C00000"/>
                  </a:solidFill>
                </a:rPr>
                <a:t>liệu</a:t>
              </a:r>
              <a:r>
                <a:rPr lang="en-US" sz="2000" dirty="0">
                  <a:solidFill>
                    <a:srgbClr val="C00000"/>
                  </a:solidFill>
                </a:rPr>
                <a:t>, </a:t>
              </a:r>
              <a:r>
                <a:rPr lang="en-US" sz="2000" dirty="0" err="1">
                  <a:solidFill>
                    <a:srgbClr val="C00000"/>
                  </a:solidFill>
                </a:rPr>
                <a:t>chứng</a:t>
              </a:r>
              <a:r>
                <a:rPr lang="en-US" sz="2000" dirty="0">
                  <a:solidFill>
                    <a:srgbClr val="C00000"/>
                  </a:solidFill>
                </a:rPr>
                <a:t> </a:t>
              </a:r>
              <a:r>
                <a:rPr lang="en-US" sz="2000" dirty="0" err="1">
                  <a:solidFill>
                    <a:srgbClr val="C00000"/>
                  </a:solidFill>
                </a:rPr>
                <a:t>cứ</a:t>
              </a:r>
              <a:endParaRPr lang="en-US" sz="2000" dirty="0">
                <a:solidFill>
                  <a:srgbClr val="C00000"/>
                </a:solidFill>
              </a:endParaRPr>
            </a:p>
          </p:txBody>
        </p:sp>
      </p:grpSp>
      <p:grpSp>
        <p:nvGrpSpPr>
          <p:cNvPr id="7" name="Group 28"/>
          <p:cNvGrpSpPr>
            <a:grpSpLocks/>
          </p:cNvGrpSpPr>
          <p:nvPr/>
        </p:nvGrpSpPr>
        <p:grpSpPr bwMode="auto">
          <a:xfrm>
            <a:off x="7620000" y="2895601"/>
            <a:ext cx="1943100" cy="1503363"/>
            <a:chOff x="2971802" y="9"/>
            <a:chExt cx="2134184" cy="1118082"/>
          </a:xfrm>
        </p:grpSpPr>
        <p:sp>
          <p:nvSpPr>
            <p:cNvPr id="30" name="Rounded Rectangle 29"/>
            <p:cNvSpPr/>
            <p:nvPr/>
          </p:nvSpPr>
          <p:spPr>
            <a:xfrm>
              <a:off x="2971802" y="9"/>
              <a:ext cx="2134184" cy="11180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3025853" y="54319"/>
              <a:ext cx="2026080" cy="1009462"/>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lIns="63500" tIns="63500" rIns="63500" bIns="63500" spcCol="1270" anchor="ctr"/>
            <a:lstStyle/>
            <a:p>
              <a:pPr algn="ctr" defTabSz="1111250" fontAlgn="auto">
                <a:lnSpc>
                  <a:spcPct val="90000"/>
                </a:lnSpc>
                <a:spcAft>
                  <a:spcPct val="35000"/>
                </a:spcAft>
                <a:defRPr/>
              </a:pPr>
              <a:r>
                <a:rPr lang="en-US" sz="2000" dirty="0">
                  <a:solidFill>
                    <a:srgbClr val="C00000"/>
                  </a:solidFill>
                </a:rPr>
                <a:t>4. </a:t>
              </a:r>
              <a:r>
                <a:rPr lang="en-US" sz="2000" dirty="0" err="1">
                  <a:solidFill>
                    <a:srgbClr val="C00000"/>
                  </a:solidFill>
                </a:rPr>
                <a:t>Tham</a:t>
              </a:r>
              <a:r>
                <a:rPr lang="en-US" sz="2000" dirty="0">
                  <a:solidFill>
                    <a:srgbClr val="C00000"/>
                  </a:solidFill>
                </a:rPr>
                <a:t> </a:t>
              </a:r>
              <a:r>
                <a:rPr lang="en-US" sz="2000" dirty="0" err="1">
                  <a:solidFill>
                    <a:srgbClr val="C00000"/>
                  </a:solidFill>
                </a:rPr>
                <a:t>gia</a:t>
              </a:r>
              <a:r>
                <a:rPr lang="en-US" sz="2000" dirty="0">
                  <a:solidFill>
                    <a:srgbClr val="C00000"/>
                  </a:solidFill>
                </a:rPr>
                <a:t> </a:t>
              </a:r>
              <a:r>
                <a:rPr lang="en-US" sz="2000" dirty="0" err="1">
                  <a:solidFill>
                    <a:srgbClr val="C00000"/>
                  </a:solidFill>
                </a:rPr>
                <a:t>phiên</a:t>
              </a:r>
              <a:r>
                <a:rPr lang="en-US" sz="2000" dirty="0">
                  <a:solidFill>
                    <a:srgbClr val="C00000"/>
                  </a:solidFill>
                </a:rPr>
                <a:t> </a:t>
              </a:r>
              <a:r>
                <a:rPr lang="en-US" sz="2000" dirty="0" err="1">
                  <a:solidFill>
                    <a:srgbClr val="C00000"/>
                  </a:solidFill>
                </a:rPr>
                <a:t>tòa</a:t>
              </a:r>
              <a:r>
                <a:rPr lang="en-US" sz="2000" dirty="0">
                  <a:solidFill>
                    <a:srgbClr val="C00000"/>
                  </a:solidFill>
                </a:rPr>
                <a:t> </a:t>
              </a:r>
              <a:r>
                <a:rPr lang="en-US" sz="2000" dirty="0" err="1">
                  <a:solidFill>
                    <a:srgbClr val="C00000"/>
                  </a:solidFill>
                </a:rPr>
                <a:t>phiên</a:t>
              </a:r>
              <a:r>
                <a:rPr lang="en-US" sz="2000" dirty="0">
                  <a:solidFill>
                    <a:srgbClr val="C00000"/>
                  </a:solidFill>
                </a:rPr>
                <a:t> </a:t>
              </a:r>
              <a:r>
                <a:rPr lang="en-US" sz="2000" dirty="0" err="1">
                  <a:solidFill>
                    <a:srgbClr val="C00000"/>
                  </a:solidFill>
                </a:rPr>
                <a:t>họp</a:t>
              </a:r>
              <a:r>
                <a:rPr lang="en-US" sz="2000" dirty="0">
                  <a:solidFill>
                    <a:srgbClr val="C00000"/>
                  </a:solidFill>
                </a:rPr>
                <a:t>, </a:t>
              </a:r>
              <a:r>
                <a:rPr lang="en-US" sz="2000" dirty="0" err="1">
                  <a:solidFill>
                    <a:srgbClr val="C00000"/>
                  </a:solidFill>
                </a:rPr>
                <a:t>phát</a:t>
              </a:r>
              <a:r>
                <a:rPr lang="en-US" sz="2000" dirty="0">
                  <a:solidFill>
                    <a:srgbClr val="C00000"/>
                  </a:solidFill>
                </a:rPr>
                <a:t> </a:t>
              </a:r>
              <a:r>
                <a:rPr lang="en-US" sz="2000" dirty="0" err="1">
                  <a:solidFill>
                    <a:srgbClr val="C00000"/>
                  </a:solidFill>
                </a:rPr>
                <a:t>biểu</a:t>
              </a:r>
              <a:r>
                <a:rPr lang="en-US" sz="2000" dirty="0">
                  <a:solidFill>
                    <a:srgbClr val="C00000"/>
                  </a:solidFill>
                </a:rPr>
                <a:t> </a:t>
              </a:r>
              <a:r>
                <a:rPr lang="en-US" sz="2000" dirty="0" err="1">
                  <a:solidFill>
                    <a:srgbClr val="C00000"/>
                  </a:solidFill>
                </a:rPr>
                <a:t>quan</a:t>
              </a:r>
              <a:r>
                <a:rPr lang="en-US" sz="2000" dirty="0">
                  <a:solidFill>
                    <a:srgbClr val="C00000"/>
                  </a:solidFill>
                </a:rPr>
                <a:t> </a:t>
              </a:r>
              <a:r>
                <a:rPr lang="en-US" sz="2000" dirty="0" err="1">
                  <a:solidFill>
                    <a:srgbClr val="C00000"/>
                  </a:solidFill>
                </a:rPr>
                <a:t>điểm</a:t>
              </a:r>
              <a:r>
                <a:rPr lang="en-US" sz="2000" dirty="0">
                  <a:solidFill>
                    <a:srgbClr val="C00000"/>
                  </a:solidFill>
                </a:rPr>
                <a:t> </a:t>
              </a:r>
              <a:r>
                <a:rPr lang="en-US" sz="2000" dirty="0" err="1">
                  <a:solidFill>
                    <a:srgbClr val="C00000"/>
                  </a:solidFill>
                </a:rPr>
                <a:t>của</a:t>
              </a:r>
              <a:r>
                <a:rPr lang="en-US" sz="2000" dirty="0">
                  <a:solidFill>
                    <a:srgbClr val="C00000"/>
                  </a:solidFill>
                </a:rPr>
                <a:t> VKS</a:t>
              </a:r>
              <a:endParaRPr lang="en-US" sz="2000" b="1" dirty="0">
                <a:solidFill>
                  <a:srgbClr val="C00000"/>
                </a:solidFill>
              </a:endParaRPr>
            </a:p>
          </p:txBody>
        </p:sp>
      </p:grpSp>
      <p:grpSp>
        <p:nvGrpSpPr>
          <p:cNvPr id="8" name="Group 34"/>
          <p:cNvGrpSpPr>
            <a:grpSpLocks/>
          </p:cNvGrpSpPr>
          <p:nvPr/>
        </p:nvGrpSpPr>
        <p:grpSpPr bwMode="auto">
          <a:xfrm>
            <a:off x="1757364" y="3127375"/>
            <a:ext cx="1743075" cy="1447800"/>
            <a:chOff x="2971802" y="9"/>
            <a:chExt cx="2134184" cy="1118082"/>
          </a:xfrm>
        </p:grpSpPr>
        <p:sp>
          <p:nvSpPr>
            <p:cNvPr id="36" name="Rounded Rectangle 35"/>
            <p:cNvSpPr/>
            <p:nvPr/>
          </p:nvSpPr>
          <p:spPr>
            <a:xfrm>
              <a:off x="2971802" y="9"/>
              <a:ext cx="2134184" cy="11180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4"/>
            <p:cNvSpPr/>
            <p:nvPr/>
          </p:nvSpPr>
          <p:spPr>
            <a:xfrm>
              <a:off x="2973745" y="20851"/>
              <a:ext cx="2077817" cy="1008971"/>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lIns="63500" tIns="63500" rIns="63500" bIns="63500" spcCol="1270" anchor="ctr"/>
            <a:lstStyle/>
            <a:p>
              <a:pPr algn="ctr" defTabSz="1111250" fontAlgn="auto">
                <a:lnSpc>
                  <a:spcPct val="90000"/>
                </a:lnSpc>
                <a:spcAft>
                  <a:spcPct val="35000"/>
                </a:spcAft>
                <a:defRPr/>
              </a:pPr>
              <a:r>
                <a:rPr lang="en-US" sz="2000" dirty="0">
                  <a:solidFill>
                    <a:srgbClr val="C00000"/>
                  </a:solidFill>
                </a:rPr>
                <a:t>5. </a:t>
              </a:r>
              <a:r>
                <a:rPr lang="en-US" sz="2000" dirty="0" err="1">
                  <a:solidFill>
                    <a:srgbClr val="C00000"/>
                  </a:solidFill>
                </a:rPr>
                <a:t>Kiểm</a:t>
              </a:r>
              <a:r>
                <a:rPr lang="en-US" sz="2000" dirty="0">
                  <a:solidFill>
                    <a:srgbClr val="C00000"/>
                  </a:solidFill>
                </a:rPr>
                <a:t> </a:t>
              </a:r>
              <a:r>
                <a:rPr lang="en-US" sz="2000" dirty="0" err="1">
                  <a:solidFill>
                    <a:srgbClr val="C00000"/>
                  </a:solidFill>
                </a:rPr>
                <a:t>sát</a:t>
              </a:r>
              <a:r>
                <a:rPr lang="en-US" sz="2000" dirty="0">
                  <a:solidFill>
                    <a:srgbClr val="C00000"/>
                  </a:solidFill>
                </a:rPr>
                <a:t> </a:t>
              </a:r>
              <a:r>
                <a:rPr lang="en-US" sz="2000" dirty="0" err="1">
                  <a:solidFill>
                    <a:srgbClr val="C00000"/>
                  </a:solidFill>
                </a:rPr>
                <a:t>bản</a:t>
              </a:r>
              <a:r>
                <a:rPr lang="en-US" sz="2000" dirty="0">
                  <a:solidFill>
                    <a:srgbClr val="C00000"/>
                  </a:solidFill>
                </a:rPr>
                <a:t> </a:t>
              </a:r>
              <a:r>
                <a:rPr lang="en-US" sz="2000" dirty="0" err="1">
                  <a:solidFill>
                    <a:srgbClr val="C00000"/>
                  </a:solidFill>
                </a:rPr>
                <a:t>án</a:t>
              </a:r>
              <a:r>
                <a:rPr lang="en-US" sz="2000" dirty="0">
                  <a:solidFill>
                    <a:srgbClr val="C00000"/>
                  </a:solidFill>
                </a:rPr>
                <a:t>, </a:t>
              </a:r>
              <a:r>
                <a:rPr lang="en-US" sz="2000" dirty="0" err="1">
                  <a:solidFill>
                    <a:srgbClr val="C00000"/>
                  </a:solidFill>
                </a:rPr>
                <a:t>quyết</a:t>
              </a:r>
              <a:r>
                <a:rPr lang="en-US" sz="2000" dirty="0">
                  <a:solidFill>
                    <a:srgbClr val="C00000"/>
                  </a:solidFill>
                </a:rPr>
                <a:t> </a:t>
              </a:r>
              <a:r>
                <a:rPr lang="en-US" sz="2000" dirty="0" err="1">
                  <a:solidFill>
                    <a:srgbClr val="C00000"/>
                  </a:solidFill>
                </a:rPr>
                <a:t>định</a:t>
              </a:r>
              <a:r>
                <a:rPr lang="en-US" sz="2000" dirty="0">
                  <a:solidFill>
                    <a:srgbClr val="C00000"/>
                  </a:solidFill>
                </a:rPr>
                <a:t> </a:t>
              </a:r>
              <a:r>
                <a:rPr lang="en-US" sz="2000" dirty="0" err="1">
                  <a:solidFill>
                    <a:srgbClr val="C00000"/>
                  </a:solidFill>
                </a:rPr>
                <a:t>của</a:t>
              </a:r>
              <a:r>
                <a:rPr lang="en-US" sz="2000" dirty="0">
                  <a:solidFill>
                    <a:srgbClr val="C00000"/>
                  </a:solidFill>
                </a:rPr>
                <a:t> </a:t>
              </a:r>
              <a:r>
                <a:rPr lang="en-US" sz="2000" dirty="0" err="1">
                  <a:solidFill>
                    <a:srgbClr val="C00000"/>
                  </a:solidFill>
                </a:rPr>
                <a:t>Tòa</a:t>
              </a:r>
              <a:r>
                <a:rPr lang="en-US" sz="2000" dirty="0">
                  <a:solidFill>
                    <a:srgbClr val="C00000"/>
                  </a:solidFill>
                </a:rPr>
                <a:t> </a:t>
              </a:r>
              <a:r>
                <a:rPr lang="en-US" sz="2000" dirty="0" err="1">
                  <a:solidFill>
                    <a:srgbClr val="C00000"/>
                  </a:solidFill>
                </a:rPr>
                <a:t>án</a:t>
              </a:r>
              <a:endParaRPr lang="en-US" sz="1900" b="1" dirty="0">
                <a:solidFill>
                  <a:srgbClr val="C00000"/>
                </a:solidFill>
              </a:endParaRPr>
            </a:p>
          </p:txBody>
        </p:sp>
      </p:grpSp>
      <p:grpSp>
        <p:nvGrpSpPr>
          <p:cNvPr id="9" name="Group 37"/>
          <p:cNvGrpSpPr>
            <a:grpSpLocks/>
          </p:cNvGrpSpPr>
          <p:nvPr/>
        </p:nvGrpSpPr>
        <p:grpSpPr bwMode="auto">
          <a:xfrm>
            <a:off x="3733801" y="4114801"/>
            <a:ext cx="1763713" cy="1636713"/>
            <a:chOff x="3077650" y="-196310"/>
            <a:chExt cx="2134184" cy="1118082"/>
          </a:xfrm>
        </p:grpSpPr>
        <p:sp>
          <p:nvSpPr>
            <p:cNvPr id="39" name="Rounded Rectangle 38"/>
            <p:cNvSpPr/>
            <p:nvPr/>
          </p:nvSpPr>
          <p:spPr>
            <a:xfrm>
              <a:off x="3077650" y="-196310"/>
              <a:ext cx="2134184" cy="11180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Rounded Rectangle 4"/>
            <p:cNvSpPr/>
            <p:nvPr/>
          </p:nvSpPr>
          <p:spPr>
            <a:xfrm>
              <a:off x="3198671" y="-142087"/>
              <a:ext cx="1936325" cy="1009636"/>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lIns="63500" tIns="63500" rIns="63500" bIns="63500" spcCol="1270" anchor="ctr"/>
            <a:lstStyle/>
            <a:p>
              <a:pPr algn="ctr" defTabSz="1111250" fontAlgn="auto">
                <a:lnSpc>
                  <a:spcPct val="90000"/>
                </a:lnSpc>
                <a:spcAft>
                  <a:spcPct val="35000"/>
                </a:spcAft>
                <a:defRPr/>
              </a:pPr>
              <a:r>
                <a:rPr lang="en-US" sz="2000" dirty="0">
                  <a:solidFill>
                    <a:srgbClr val="C00000"/>
                  </a:solidFill>
                </a:rPr>
                <a:t>6. </a:t>
              </a:r>
              <a:r>
                <a:rPr lang="en-US" sz="2000" dirty="0" err="1">
                  <a:solidFill>
                    <a:srgbClr val="C00000"/>
                  </a:solidFill>
                </a:rPr>
                <a:t>Kiểm</a:t>
              </a:r>
              <a:r>
                <a:rPr lang="en-US" sz="2000" dirty="0">
                  <a:solidFill>
                    <a:srgbClr val="C00000"/>
                  </a:solidFill>
                </a:rPr>
                <a:t> </a:t>
              </a:r>
              <a:r>
                <a:rPr lang="en-US" sz="2000" dirty="0" err="1">
                  <a:solidFill>
                    <a:srgbClr val="C00000"/>
                  </a:solidFill>
                </a:rPr>
                <a:t>sát</a:t>
              </a:r>
              <a:r>
                <a:rPr lang="en-US" sz="2000" dirty="0">
                  <a:solidFill>
                    <a:srgbClr val="C00000"/>
                  </a:solidFill>
                </a:rPr>
                <a:t> </a:t>
              </a:r>
              <a:r>
                <a:rPr lang="en-US" sz="2000" dirty="0" err="1">
                  <a:solidFill>
                    <a:srgbClr val="C00000"/>
                  </a:solidFill>
                </a:rPr>
                <a:t>hoạt</a:t>
              </a:r>
              <a:r>
                <a:rPr lang="en-US" sz="2000" dirty="0">
                  <a:solidFill>
                    <a:srgbClr val="C00000"/>
                  </a:solidFill>
                </a:rPr>
                <a:t> </a:t>
              </a:r>
              <a:r>
                <a:rPr lang="en-US" sz="2000" dirty="0" err="1">
                  <a:solidFill>
                    <a:srgbClr val="C00000"/>
                  </a:solidFill>
                </a:rPr>
                <a:t>động</a:t>
              </a:r>
              <a:r>
                <a:rPr lang="en-US" sz="2000" dirty="0">
                  <a:solidFill>
                    <a:srgbClr val="C00000"/>
                  </a:solidFill>
                </a:rPr>
                <a:t> </a:t>
              </a:r>
              <a:r>
                <a:rPr lang="en-US" sz="2000" dirty="0" err="1">
                  <a:solidFill>
                    <a:srgbClr val="C00000"/>
                  </a:solidFill>
                </a:rPr>
                <a:t>tố</a:t>
              </a:r>
              <a:r>
                <a:rPr lang="en-US" sz="2000" dirty="0">
                  <a:solidFill>
                    <a:srgbClr val="C00000"/>
                  </a:solidFill>
                </a:rPr>
                <a:t> </a:t>
              </a:r>
              <a:r>
                <a:rPr lang="en-US" sz="2000" dirty="0" err="1">
                  <a:solidFill>
                    <a:srgbClr val="C00000"/>
                  </a:solidFill>
                </a:rPr>
                <a:t>tụng</a:t>
              </a:r>
              <a:r>
                <a:rPr lang="en-US" sz="2000" dirty="0">
                  <a:solidFill>
                    <a:srgbClr val="C00000"/>
                  </a:solidFill>
                </a:rPr>
                <a:t> </a:t>
              </a:r>
              <a:r>
                <a:rPr lang="en-US" sz="2000" dirty="0" err="1">
                  <a:solidFill>
                    <a:srgbClr val="C00000"/>
                  </a:solidFill>
                </a:rPr>
                <a:t>của</a:t>
              </a:r>
              <a:r>
                <a:rPr lang="en-US" sz="2000" dirty="0">
                  <a:solidFill>
                    <a:srgbClr val="C00000"/>
                  </a:solidFill>
                </a:rPr>
                <a:t> </a:t>
              </a:r>
              <a:r>
                <a:rPr lang="en-US" sz="2000" dirty="0" err="1">
                  <a:solidFill>
                    <a:srgbClr val="C00000"/>
                  </a:solidFill>
                </a:rPr>
                <a:t>người</a:t>
              </a:r>
              <a:r>
                <a:rPr lang="en-US" sz="2000" dirty="0">
                  <a:solidFill>
                    <a:srgbClr val="C00000"/>
                  </a:solidFill>
                </a:rPr>
                <a:t> </a:t>
              </a:r>
              <a:r>
                <a:rPr lang="en-US" sz="2000" dirty="0" err="1">
                  <a:solidFill>
                    <a:srgbClr val="C00000"/>
                  </a:solidFill>
                </a:rPr>
                <a:t>tham</a:t>
              </a:r>
              <a:r>
                <a:rPr lang="en-US" sz="2000" dirty="0">
                  <a:solidFill>
                    <a:srgbClr val="C00000"/>
                  </a:solidFill>
                </a:rPr>
                <a:t> </a:t>
              </a:r>
              <a:r>
                <a:rPr lang="en-US" sz="2000" dirty="0" err="1">
                  <a:solidFill>
                    <a:srgbClr val="C00000"/>
                  </a:solidFill>
                </a:rPr>
                <a:t>gia</a:t>
              </a:r>
              <a:r>
                <a:rPr lang="en-US" sz="2000" dirty="0">
                  <a:solidFill>
                    <a:srgbClr val="C00000"/>
                  </a:solidFill>
                </a:rPr>
                <a:t> </a:t>
              </a:r>
              <a:r>
                <a:rPr lang="en-US" sz="2000" dirty="0" err="1">
                  <a:solidFill>
                    <a:srgbClr val="C00000"/>
                  </a:solidFill>
                </a:rPr>
                <a:t>tố</a:t>
              </a:r>
              <a:r>
                <a:rPr lang="en-US" sz="2000" dirty="0">
                  <a:solidFill>
                    <a:srgbClr val="C00000"/>
                  </a:solidFill>
                </a:rPr>
                <a:t> </a:t>
              </a:r>
              <a:r>
                <a:rPr lang="en-US" sz="2000" dirty="0" err="1">
                  <a:solidFill>
                    <a:srgbClr val="C00000"/>
                  </a:solidFill>
                </a:rPr>
                <a:t>tụng</a:t>
              </a:r>
              <a:endParaRPr lang="en-US" sz="1900" b="1" dirty="0">
                <a:solidFill>
                  <a:srgbClr val="C00000"/>
                </a:solidFill>
              </a:endParaRPr>
            </a:p>
          </p:txBody>
        </p:sp>
      </p:grpSp>
      <p:grpSp>
        <p:nvGrpSpPr>
          <p:cNvPr id="10" name="Group 40"/>
          <p:cNvGrpSpPr>
            <a:grpSpLocks/>
          </p:cNvGrpSpPr>
          <p:nvPr/>
        </p:nvGrpSpPr>
        <p:grpSpPr bwMode="auto">
          <a:xfrm>
            <a:off x="5715001" y="4800601"/>
            <a:ext cx="1768475" cy="1629025"/>
            <a:chOff x="3026425" y="9"/>
            <a:chExt cx="2173200" cy="1172948"/>
          </a:xfrm>
        </p:grpSpPr>
        <p:sp>
          <p:nvSpPr>
            <p:cNvPr id="42" name="Rounded Rectangle 41"/>
            <p:cNvSpPr/>
            <p:nvPr/>
          </p:nvSpPr>
          <p:spPr>
            <a:xfrm>
              <a:off x="3065441" y="54875"/>
              <a:ext cx="2134184" cy="11180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Rounded Rectangle 4"/>
            <p:cNvSpPr/>
            <p:nvPr/>
          </p:nvSpPr>
          <p:spPr>
            <a:xfrm>
              <a:off x="3026425" y="9"/>
              <a:ext cx="2153692" cy="1152193"/>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lIns="63500" tIns="63500" rIns="63500" bIns="63500" spcCol="1270" anchor="ctr"/>
            <a:lstStyle/>
            <a:p>
              <a:pPr algn="ctr" defTabSz="1111250" fontAlgn="auto">
                <a:lnSpc>
                  <a:spcPct val="90000"/>
                </a:lnSpc>
                <a:spcAft>
                  <a:spcPct val="35000"/>
                </a:spcAft>
                <a:defRPr/>
              </a:pPr>
              <a:endParaRPr lang="en-US" dirty="0" smtClean="0">
                <a:solidFill>
                  <a:srgbClr val="0000FF"/>
                </a:solidFill>
              </a:endParaRPr>
            </a:p>
            <a:p>
              <a:pPr algn="ctr" defTabSz="1111250" fontAlgn="auto">
                <a:lnSpc>
                  <a:spcPct val="90000"/>
                </a:lnSpc>
                <a:spcAft>
                  <a:spcPct val="35000"/>
                </a:spcAft>
                <a:defRPr/>
              </a:pPr>
              <a:r>
                <a:rPr lang="en-US" sz="2000" dirty="0">
                  <a:solidFill>
                    <a:srgbClr val="C00000"/>
                  </a:solidFill>
                </a:rPr>
                <a:t>7. </a:t>
              </a:r>
              <a:r>
                <a:rPr lang="en-US" sz="2000" dirty="0" err="1">
                  <a:solidFill>
                    <a:srgbClr val="C00000"/>
                  </a:solidFill>
                </a:rPr>
                <a:t>Thực</a:t>
              </a:r>
              <a:r>
                <a:rPr lang="en-US" sz="2000" dirty="0">
                  <a:solidFill>
                    <a:srgbClr val="C00000"/>
                  </a:solidFill>
                </a:rPr>
                <a:t> </a:t>
              </a:r>
              <a:r>
                <a:rPr lang="en-US" sz="2000" dirty="0" err="1">
                  <a:solidFill>
                    <a:srgbClr val="C00000"/>
                  </a:solidFill>
                </a:rPr>
                <a:t>hiện</a:t>
              </a:r>
              <a:r>
                <a:rPr lang="en-US" sz="2000" dirty="0">
                  <a:solidFill>
                    <a:srgbClr val="C00000"/>
                  </a:solidFill>
                </a:rPr>
                <a:t> </a:t>
              </a:r>
              <a:r>
                <a:rPr lang="en-US" sz="2000" dirty="0" err="1">
                  <a:solidFill>
                    <a:srgbClr val="C00000"/>
                  </a:solidFill>
                </a:rPr>
                <a:t>quyền</a:t>
              </a:r>
              <a:r>
                <a:rPr lang="en-US" sz="2000" dirty="0">
                  <a:solidFill>
                    <a:srgbClr val="C00000"/>
                  </a:solidFill>
                </a:rPr>
                <a:t> </a:t>
              </a:r>
              <a:r>
                <a:rPr lang="en-US" dirty="0" err="1" smtClean="0">
                  <a:solidFill>
                    <a:srgbClr val="C00000"/>
                  </a:solidFill>
                </a:rPr>
                <a:t>k</a:t>
              </a:r>
              <a:r>
                <a:rPr lang="en-US" sz="2000" dirty="0" err="1">
                  <a:solidFill>
                    <a:srgbClr val="C00000"/>
                  </a:solidFill>
                </a:rPr>
                <a:t>háng</a:t>
              </a:r>
              <a:r>
                <a:rPr lang="en-US" sz="2000" dirty="0">
                  <a:solidFill>
                    <a:srgbClr val="C00000"/>
                  </a:solidFill>
                </a:rPr>
                <a:t> </a:t>
              </a:r>
              <a:r>
                <a:rPr lang="en-US" sz="2000" dirty="0" err="1">
                  <a:solidFill>
                    <a:srgbClr val="C00000"/>
                  </a:solidFill>
                </a:rPr>
                <a:t>nghị</a:t>
              </a:r>
              <a:r>
                <a:rPr lang="en-US" sz="2000" dirty="0">
                  <a:solidFill>
                    <a:srgbClr val="C00000"/>
                  </a:solidFill>
                </a:rPr>
                <a:t>, </a:t>
              </a:r>
              <a:r>
                <a:rPr lang="en-US" sz="2000" dirty="0" err="1">
                  <a:solidFill>
                    <a:srgbClr val="C00000"/>
                  </a:solidFill>
                </a:rPr>
                <a:t>kiến</a:t>
              </a:r>
              <a:r>
                <a:rPr lang="en-US" sz="2000" dirty="0">
                  <a:solidFill>
                    <a:srgbClr val="C00000"/>
                  </a:solidFill>
                </a:rPr>
                <a:t> </a:t>
              </a:r>
              <a:r>
                <a:rPr lang="en-US" sz="2000" dirty="0" err="1">
                  <a:solidFill>
                    <a:srgbClr val="C00000"/>
                  </a:solidFill>
                </a:rPr>
                <a:t>nghị</a:t>
              </a:r>
              <a:r>
                <a:rPr lang="en-US" sz="2000" dirty="0">
                  <a:solidFill>
                    <a:srgbClr val="C00000"/>
                  </a:solidFill>
                </a:rPr>
                <a:t>, </a:t>
              </a:r>
              <a:r>
                <a:rPr lang="en-US" sz="2000" dirty="0" err="1">
                  <a:solidFill>
                    <a:srgbClr val="C00000"/>
                  </a:solidFill>
                </a:rPr>
                <a:t>yêu</a:t>
              </a:r>
              <a:r>
                <a:rPr lang="en-US" sz="2000" dirty="0">
                  <a:solidFill>
                    <a:srgbClr val="C00000"/>
                  </a:solidFill>
                </a:rPr>
                <a:t> </a:t>
              </a:r>
              <a:r>
                <a:rPr lang="en-US" sz="2000" dirty="0" err="1">
                  <a:solidFill>
                    <a:srgbClr val="C00000"/>
                  </a:solidFill>
                </a:rPr>
                <a:t>cầu</a:t>
              </a:r>
              <a:endParaRPr lang="en-US" sz="2800" dirty="0">
                <a:solidFill>
                  <a:srgbClr val="C00000"/>
                </a:solidFill>
              </a:endParaRPr>
            </a:p>
            <a:p>
              <a:pPr algn="ctr" defTabSz="1111250" fontAlgn="auto">
                <a:lnSpc>
                  <a:spcPct val="90000"/>
                </a:lnSpc>
                <a:spcAft>
                  <a:spcPct val="35000"/>
                </a:spcAft>
                <a:defRPr/>
              </a:pPr>
              <a:endParaRPr lang="en-US" sz="1900" b="1" dirty="0">
                <a:solidFill>
                  <a:srgbClr val="C00000"/>
                </a:solidFill>
              </a:endParaRPr>
            </a:p>
          </p:txBody>
        </p:sp>
      </p:grpSp>
      <p:grpSp>
        <p:nvGrpSpPr>
          <p:cNvPr id="11" name="Group 43"/>
          <p:cNvGrpSpPr>
            <a:grpSpLocks/>
          </p:cNvGrpSpPr>
          <p:nvPr/>
        </p:nvGrpSpPr>
        <p:grpSpPr bwMode="auto">
          <a:xfrm>
            <a:off x="7848600" y="5105401"/>
            <a:ext cx="1943100" cy="1503363"/>
            <a:chOff x="2971802" y="9"/>
            <a:chExt cx="2134184" cy="1118082"/>
          </a:xfrm>
          <a:solidFill>
            <a:schemeClr val="accent5"/>
          </a:solidFill>
        </p:grpSpPr>
        <p:sp>
          <p:nvSpPr>
            <p:cNvPr id="45" name="Rounded Rectangle 44"/>
            <p:cNvSpPr/>
            <p:nvPr/>
          </p:nvSpPr>
          <p:spPr>
            <a:xfrm>
              <a:off x="2971802" y="9"/>
              <a:ext cx="2134184" cy="1118082"/>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Rounded Rectangle 4"/>
            <p:cNvSpPr/>
            <p:nvPr/>
          </p:nvSpPr>
          <p:spPr>
            <a:xfrm>
              <a:off x="3025853" y="54319"/>
              <a:ext cx="2026080" cy="1009462"/>
            </a:xfrm>
            <a:prstGeom prst="rect">
              <a:avLst/>
            </a:prstGeom>
            <a:grpFill/>
          </p:spPr>
          <p:style>
            <a:lnRef idx="0">
              <a:scrgbClr r="0" g="0" b="0"/>
            </a:lnRef>
            <a:fillRef idx="0">
              <a:scrgbClr r="0" g="0" b="0"/>
            </a:fillRef>
            <a:effectRef idx="0">
              <a:scrgbClr r="0" g="0" b="0"/>
            </a:effectRef>
            <a:fontRef idx="minor">
              <a:schemeClr val="lt1"/>
            </a:fontRef>
          </p:style>
          <p:txBody>
            <a:bodyPr lIns="63500" tIns="63500" rIns="63500" bIns="63500" spcCol="1270" anchor="ctr"/>
            <a:lstStyle/>
            <a:p>
              <a:pPr algn="ctr"/>
              <a:r>
                <a:rPr lang="en-US" sz="2000" dirty="0">
                  <a:solidFill>
                    <a:srgbClr val="C00000"/>
                  </a:solidFill>
                </a:rPr>
                <a:t>8. </a:t>
              </a:r>
              <a:r>
                <a:rPr lang="en-US" sz="2000" dirty="0" err="1">
                  <a:solidFill>
                    <a:srgbClr val="C00000"/>
                  </a:solidFill>
                </a:rPr>
                <a:t>Thực</a:t>
              </a:r>
              <a:r>
                <a:rPr lang="en-US" sz="2000" dirty="0">
                  <a:solidFill>
                    <a:srgbClr val="C00000"/>
                  </a:solidFill>
                </a:rPr>
                <a:t> </a:t>
              </a:r>
              <a:r>
                <a:rPr lang="en-US" sz="2000" dirty="0" err="1">
                  <a:solidFill>
                    <a:srgbClr val="C00000"/>
                  </a:solidFill>
                </a:rPr>
                <a:t>hiện</a:t>
              </a:r>
              <a:r>
                <a:rPr lang="en-US" sz="2000" dirty="0">
                  <a:solidFill>
                    <a:srgbClr val="C00000"/>
                  </a:solidFill>
                </a:rPr>
                <a:t> </a:t>
              </a:r>
              <a:r>
                <a:rPr lang="en-US" sz="2000" dirty="0" err="1">
                  <a:solidFill>
                    <a:srgbClr val="C00000"/>
                  </a:solidFill>
                </a:rPr>
                <a:t>nhiệm</a:t>
              </a:r>
              <a:r>
                <a:rPr lang="en-US" sz="2000" dirty="0">
                  <a:solidFill>
                    <a:srgbClr val="C00000"/>
                  </a:solidFill>
                </a:rPr>
                <a:t> </a:t>
              </a:r>
              <a:r>
                <a:rPr lang="en-US" sz="2000" dirty="0" err="1">
                  <a:solidFill>
                    <a:srgbClr val="C00000"/>
                  </a:solidFill>
                </a:rPr>
                <a:t>vụ</a:t>
              </a:r>
              <a:r>
                <a:rPr lang="en-US" sz="2000" dirty="0">
                  <a:solidFill>
                    <a:srgbClr val="C00000"/>
                  </a:solidFill>
                </a:rPr>
                <a:t>, </a:t>
              </a:r>
              <a:r>
                <a:rPr lang="en-US" sz="2000" dirty="0" err="1">
                  <a:solidFill>
                    <a:srgbClr val="C00000"/>
                  </a:solidFill>
                </a:rPr>
                <a:t>quyền</a:t>
              </a:r>
              <a:r>
                <a:rPr lang="en-US" sz="2000" dirty="0">
                  <a:solidFill>
                    <a:srgbClr val="C00000"/>
                  </a:solidFill>
                </a:rPr>
                <a:t> </a:t>
              </a:r>
              <a:r>
                <a:rPr lang="en-US" sz="2000" dirty="0" err="1">
                  <a:solidFill>
                    <a:srgbClr val="C00000"/>
                  </a:solidFill>
                </a:rPr>
                <a:t>hạn</a:t>
              </a:r>
              <a:r>
                <a:rPr lang="en-US" sz="2000" dirty="0">
                  <a:solidFill>
                    <a:srgbClr val="C00000"/>
                  </a:solidFill>
                </a:rPr>
                <a:t> </a:t>
              </a:r>
              <a:r>
                <a:rPr lang="en-US" sz="2000" dirty="0" err="1">
                  <a:solidFill>
                    <a:srgbClr val="C00000"/>
                  </a:solidFill>
                </a:rPr>
                <a:t>khác</a:t>
              </a:r>
              <a:r>
                <a:rPr lang="en-US" sz="2000" dirty="0">
                  <a:solidFill>
                    <a:srgbClr val="C00000"/>
                  </a:solidFill>
                </a:rPr>
                <a:t> </a:t>
              </a:r>
              <a:r>
                <a:rPr lang="en-US" sz="2000" dirty="0" err="1">
                  <a:solidFill>
                    <a:srgbClr val="C00000"/>
                  </a:solidFill>
                </a:rPr>
                <a:t>theo</a:t>
              </a:r>
              <a:r>
                <a:rPr lang="en-US" sz="2000" dirty="0">
                  <a:solidFill>
                    <a:srgbClr val="C00000"/>
                  </a:solidFill>
                </a:rPr>
                <a:t> </a:t>
              </a:r>
              <a:r>
                <a:rPr lang="en-US" sz="2000" dirty="0" err="1">
                  <a:solidFill>
                    <a:srgbClr val="C00000"/>
                  </a:solidFill>
                </a:rPr>
                <a:t>quy</a:t>
              </a:r>
              <a:r>
                <a:rPr lang="en-US" sz="2000" dirty="0">
                  <a:solidFill>
                    <a:srgbClr val="C00000"/>
                  </a:solidFill>
                </a:rPr>
                <a:t> </a:t>
              </a:r>
              <a:r>
                <a:rPr lang="en-US" sz="2000" dirty="0" err="1">
                  <a:solidFill>
                    <a:srgbClr val="C00000"/>
                  </a:solidFill>
                </a:rPr>
                <a:t>định</a:t>
              </a:r>
              <a:r>
                <a:rPr lang="en-US" sz="2000" dirty="0">
                  <a:solidFill>
                    <a:srgbClr val="C00000"/>
                  </a:solidFill>
                </a:rPr>
                <a:t> </a:t>
              </a:r>
              <a:r>
                <a:rPr lang="en-US" sz="2000" dirty="0" err="1">
                  <a:solidFill>
                    <a:srgbClr val="C00000"/>
                  </a:solidFill>
                </a:rPr>
                <a:t>của</a:t>
              </a:r>
              <a:r>
                <a:rPr lang="en-US" sz="2000" dirty="0">
                  <a:solidFill>
                    <a:srgbClr val="C00000"/>
                  </a:solidFill>
                </a:rPr>
                <a:t> PL</a:t>
              </a:r>
              <a:endParaRPr lang="en-US" dirty="0">
                <a:solidFill>
                  <a:srgbClr val="C00000"/>
                </a:solidFill>
              </a:endParaRPr>
            </a:p>
          </p:txBody>
        </p:sp>
      </p:grpSp>
      <p:pic>
        <p:nvPicPr>
          <p:cNvPr id="32" name="Picture 31" descr="DẠ 1.jpg"/>
          <p:cNvPicPr>
            <a:picLocks noChangeAspect="1"/>
          </p:cNvPicPr>
          <p:nvPr/>
        </p:nvPicPr>
        <p:blipFill>
          <a:blip r:embed="rId2" cstate="print"/>
          <a:stretch>
            <a:fillRect/>
          </a:stretch>
        </p:blipFill>
        <p:spPr>
          <a:xfrm>
            <a:off x="7239000" y="0"/>
            <a:ext cx="3429000" cy="2362200"/>
          </a:xfrm>
          <a:prstGeom prst="ellipse">
            <a:avLst/>
          </a:prstGeom>
          <a:ln>
            <a:noFill/>
          </a:ln>
          <a:effectLst>
            <a:softEdge rad="112500"/>
          </a:effectLst>
        </p:spPr>
      </p:pic>
    </p:spTree>
    <p:extLst>
      <p:ext uri="{BB962C8B-B14F-4D97-AF65-F5344CB8AC3E}">
        <p14:creationId xmlns:p14="http://schemas.microsoft.com/office/powerpoint/2010/main" val="2974434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1" presetClass="entr" presetSubtype="1"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4" presetClass="entr" presetSubtype="1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5"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anim calcmode="lin" valueType="num">
                                      <p:cBhvr>
                                        <p:cTn id="47" dur="2000" fill="hold"/>
                                        <p:tgtEl>
                                          <p:spTgt spid="11"/>
                                        </p:tgtEl>
                                        <p:attrNameLst>
                                          <p:attrName>ppt_w</p:attrName>
                                        </p:attrNameLst>
                                      </p:cBhvr>
                                      <p:tavLst>
                                        <p:tav tm="0" fmla="#ppt_w*sin(2.5*pi*$)">
                                          <p:val>
                                            <p:fltVal val="0"/>
                                          </p:val>
                                        </p:tav>
                                        <p:tav tm="100000">
                                          <p:val>
                                            <p:fltVal val="1"/>
                                          </p:val>
                                        </p:tav>
                                      </p:tavLst>
                                    </p:anim>
                                    <p:anim calcmode="lin" valueType="num">
                                      <p:cBhvr>
                                        <p:cTn id="48"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838325" y="742951"/>
            <a:ext cx="1690688" cy="1554163"/>
            <a:chOff x="2971802" y="9"/>
            <a:chExt cx="2134184" cy="1118082"/>
          </a:xfrm>
        </p:grpSpPr>
        <p:sp>
          <p:nvSpPr>
            <p:cNvPr id="5" name="Rounded Rectangle 4"/>
            <p:cNvSpPr/>
            <p:nvPr/>
          </p:nvSpPr>
          <p:spPr>
            <a:xfrm>
              <a:off x="2971802" y="9"/>
              <a:ext cx="2134184" cy="11180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3025909" y="54828"/>
              <a:ext cx="2025971" cy="1008444"/>
            </a:xfrm>
            <a:prstGeom prst="rect">
              <a:avLst/>
            </a:prstGeom>
          </p:spPr>
          <p:style>
            <a:lnRef idx="0">
              <a:scrgbClr r="0" g="0" b="0"/>
            </a:lnRef>
            <a:fillRef idx="0">
              <a:scrgbClr r="0" g="0" b="0"/>
            </a:fillRef>
            <a:effectRef idx="0">
              <a:scrgbClr r="0" g="0" b="0"/>
            </a:effectRef>
            <a:fontRef idx="minor">
              <a:schemeClr val="lt1"/>
            </a:fontRef>
          </p:style>
          <p:txBody>
            <a:bodyPr lIns="63500" tIns="63500" rIns="63500" bIns="63500" spcCol="1270" anchor="ctr"/>
            <a:lstStyle/>
            <a:p>
              <a:pPr algn="ctr" defTabSz="1111250" fontAlgn="auto">
                <a:lnSpc>
                  <a:spcPct val="90000"/>
                </a:lnSpc>
                <a:spcAft>
                  <a:spcPct val="35000"/>
                </a:spcAft>
                <a:defRPr/>
              </a:pPr>
              <a:r>
                <a:rPr lang="en-US" sz="1900" b="1" dirty="0">
                  <a:solidFill>
                    <a:srgbClr val="C00000"/>
                  </a:solidFill>
                </a:rPr>
                <a:t>1</a:t>
              </a:r>
              <a:r>
                <a:rPr lang="en-US" sz="2000" dirty="0">
                  <a:solidFill>
                    <a:srgbClr val="C00000"/>
                  </a:solidFill>
                </a:rPr>
                <a:t>. THỰC HIỆN QUYỀN YÊU CẦU</a:t>
              </a:r>
              <a:endParaRPr lang="en-US" sz="1900" b="1" dirty="0">
                <a:solidFill>
                  <a:srgbClr val="C00000"/>
                </a:solidFill>
              </a:endParaRPr>
            </a:p>
          </p:txBody>
        </p:sp>
      </p:grpSp>
      <p:grpSp>
        <p:nvGrpSpPr>
          <p:cNvPr id="3" name="Group 22"/>
          <p:cNvGrpSpPr>
            <a:grpSpLocks/>
          </p:cNvGrpSpPr>
          <p:nvPr/>
        </p:nvGrpSpPr>
        <p:grpSpPr bwMode="auto">
          <a:xfrm>
            <a:off x="5029200" y="1752600"/>
            <a:ext cx="1785938" cy="1646238"/>
            <a:chOff x="2971802" y="9"/>
            <a:chExt cx="2134184" cy="1118082"/>
          </a:xfrm>
        </p:grpSpPr>
        <p:sp>
          <p:nvSpPr>
            <p:cNvPr id="24" name="Rounded Rectangle 23"/>
            <p:cNvSpPr/>
            <p:nvPr/>
          </p:nvSpPr>
          <p:spPr>
            <a:xfrm>
              <a:off x="2971802" y="9"/>
              <a:ext cx="2134184" cy="11180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Rounded Rectangle 4"/>
            <p:cNvSpPr/>
            <p:nvPr/>
          </p:nvSpPr>
          <p:spPr>
            <a:xfrm>
              <a:off x="3026817" y="54997"/>
              <a:ext cx="2024154" cy="1008106"/>
            </a:xfrm>
            <a:prstGeom prst="rect">
              <a:avLst/>
            </a:prstGeom>
          </p:spPr>
          <p:style>
            <a:lnRef idx="0">
              <a:scrgbClr r="0" g="0" b="0"/>
            </a:lnRef>
            <a:fillRef idx="0">
              <a:scrgbClr r="0" g="0" b="0"/>
            </a:fillRef>
            <a:effectRef idx="0">
              <a:scrgbClr r="0" g="0" b="0"/>
            </a:effectRef>
            <a:fontRef idx="minor">
              <a:schemeClr val="lt1"/>
            </a:fontRef>
          </p:style>
          <p:txBody>
            <a:bodyPr lIns="63500" tIns="63500" rIns="63500" bIns="63500" spcCol="1270" anchor="ctr"/>
            <a:lstStyle/>
            <a:p>
              <a:pPr algn="ctr"/>
              <a:r>
                <a:rPr lang="en-US" sz="2000" dirty="0">
                  <a:solidFill>
                    <a:srgbClr val="C00000"/>
                  </a:solidFill>
                </a:rPr>
                <a:t>2. THỰC HIỆN QUYỀN KIẾN NGHỊ</a:t>
              </a:r>
            </a:p>
          </p:txBody>
        </p:sp>
      </p:grpSp>
      <p:grpSp>
        <p:nvGrpSpPr>
          <p:cNvPr id="4" name="Group 25"/>
          <p:cNvGrpSpPr>
            <a:grpSpLocks/>
          </p:cNvGrpSpPr>
          <p:nvPr/>
        </p:nvGrpSpPr>
        <p:grpSpPr bwMode="auto">
          <a:xfrm>
            <a:off x="8153400" y="3200400"/>
            <a:ext cx="1782762" cy="1903412"/>
            <a:chOff x="3557135" y="401073"/>
            <a:chExt cx="2134184" cy="1118082"/>
          </a:xfrm>
        </p:grpSpPr>
        <p:sp>
          <p:nvSpPr>
            <p:cNvPr id="27" name="Rounded Rectangle 26"/>
            <p:cNvSpPr/>
            <p:nvPr/>
          </p:nvSpPr>
          <p:spPr>
            <a:xfrm>
              <a:off x="3557135" y="401073"/>
              <a:ext cx="2134184" cy="11180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p:nvPr/>
          </p:nvSpPr>
          <p:spPr>
            <a:xfrm>
              <a:off x="3648357" y="401073"/>
              <a:ext cx="2023959" cy="1008489"/>
            </a:xfrm>
            <a:prstGeom prst="rect">
              <a:avLst/>
            </a:prstGeom>
          </p:spPr>
          <p:style>
            <a:lnRef idx="0">
              <a:scrgbClr r="0" g="0" b="0"/>
            </a:lnRef>
            <a:fillRef idx="0">
              <a:scrgbClr r="0" g="0" b="0"/>
            </a:fillRef>
            <a:effectRef idx="0">
              <a:scrgbClr r="0" g="0" b="0"/>
            </a:effectRef>
            <a:fontRef idx="minor">
              <a:schemeClr val="lt1"/>
            </a:fontRef>
          </p:style>
          <p:txBody>
            <a:bodyPr lIns="63500" tIns="63500" rIns="63500" bIns="63500" spcCol="1270" anchor="ctr"/>
            <a:lstStyle/>
            <a:p>
              <a:pPr algn="ctr"/>
              <a:r>
                <a:rPr lang="en-US" sz="2000" dirty="0">
                  <a:solidFill>
                    <a:srgbClr val="C00000"/>
                  </a:solidFill>
                </a:rPr>
                <a:t>3. THỰC HIỆN QUYỀN KHÁNG NGHỊ</a:t>
              </a:r>
            </a:p>
          </p:txBody>
        </p:sp>
      </p:grpSp>
      <p:grpSp>
        <p:nvGrpSpPr>
          <p:cNvPr id="7" name="Group 28"/>
          <p:cNvGrpSpPr>
            <a:grpSpLocks/>
          </p:cNvGrpSpPr>
          <p:nvPr/>
        </p:nvGrpSpPr>
        <p:grpSpPr bwMode="auto">
          <a:xfrm>
            <a:off x="2209800" y="3429001"/>
            <a:ext cx="1943100" cy="1503363"/>
            <a:chOff x="2971802" y="9"/>
            <a:chExt cx="2134184" cy="1118082"/>
          </a:xfrm>
        </p:grpSpPr>
        <p:sp>
          <p:nvSpPr>
            <p:cNvPr id="30" name="Rounded Rectangle 29"/>
            <p:cNvSpPr/>
            <p:nvPr/>
          </p:nvSpPr>
          <p:spPr>
            <a:xfrm>
              <a:off x="2971802" y="9"/>
              <a:ext cx="2134184" cy="11180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3025853" y="54319"/>
              <a:ext cx="2026080" cy="1009462"/>
            </a:xfrm>
            <a:prstGeom prst="rect">
              <a:avLst/>
            </a:prstGeom>
          </p:spPr>
          <p:style>
            <a:lnRef idx="0">
              <a:scrgbClr r="0" g="0" b="0"/>
            </a:lnRef>
            <a:fillRef idx="0">
              <a:scrgbClr r="0" g="0" b="0"/>
            </a:fillRef>
            <a:effectRef idx="0">
              <a:scrgbClr r="0" g="0" b="0"/>
            </a:effectRef>
            <a:fontRef idx="minor">
              <a:schemeClr val="lt1"/>
            </a:fontRef>
          </p:style>
          <p:txBody>
            <a:bodyPr lIns="63500" tIns="63500" rIns="63500" bIns="63500" spcCol="1270" anchor="ctr"/>
            <a:lstStyle/>
            <a:p>
              <a:pPr algn="ctr" defTabSz="1111250" fontAlgn="auto">
                <a:lnSpc>
                  <a:spcPct val="90000"/>
                </a:lnSpc>
                <a:spcAft>
                  <a:spcPct val="35000"/>
                </a:spcAft>
                <a:defRPr/>
              </a:pPr>
              <a:r>
                <a:rPr lang="en-US" dirty="0" smtClean="0">
                  <a:solidFill>
                    <a:srgbClr val="C00000"/>
                  </a:solidFill>
                </a:rPr>
                <a:t>4. THAM GIA PHIÊN TÒA, PHIÊN HỌP</a:t>
              </a:r>
              <a:endParaRPr lang="en-US" b="1" dirty="0">
                <a:solidFill>
                  <a:srgbClr val="C00000"/>
                </a:solidFill>
              </a:endParaRPr>
            </a:p>
          </p:txBody>
        </p:sp>
      </p:grpSp>
      <p:grpSp>
        <p:nvGrpSpPr>
          <p:cNvPr id="9" name="Group 34"/>
          <p:cNvGrpSpPr>
            <a:grpSpLocks/>
          </p:cNvGrpSpPr>
          <p:nvPr/>
        </p:nvGrpSpPr>
        <p:grpSpPr bwMode="auto">
          <a:xfrm>
            <a:off x="5029201" y="4572000"/>
            <a:ext cx="1743075" cy="1447800"/>
            <a:chOff x="2971802" y="9"/>
            <a:chExt cx="2134184" cy="1118082"/>
          </a:xfrm>
        </p:grpSpPr>
        <p:sp>
          <p:nvSpPr>
            <p:cNvPr id="36" name="Rounded Rectangle 35"/>
            <p:cNvSpPr/>
            <p:nvPr/>
          </p:nvSpPr>
          <p:spPr>
            <a:xfrm>
              <a:off x="2971802" y="9"/>
              <a:ext cx="2134184" cy="11180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4"/>
            <p:cNvSpPr/>
            <p:nvPr/>
          </p:nvSpPr>
          <p:spPr>
            <a:xfrm>
              <a:off x="2973745" y="20851"/>
              <a:ext cx="2077817" cy="1008971"/>
            </a:xfrm>
            <a:prstGeom prst="rect">
              <a:avLst/>
            </a:prstGeom>
          </p:spPr>
          <p:style>
            <a:lnRef idx="0">
              <a:scrgbClr r="0" g="0" b="0"/>
            </a:lnRef>
            <a:fillRef idx="0">
              <a:scrgbClr r="0" g="0" b="0"/>
            </a:fillRef>
            <a:effectRef idx="0">
              <a:scrgbClr r="0" g="0" b="0"/>
            </a:effectRef>
            <a:fontRef idx="minor">
              <a:schemeClr val="lt1"/>
            </a:fontRef>
          </p:style>
          <p:txBody>
            <a:bodyPr lIns="63500" tIns="63500" rIns="63500" bIns="63500" spcCol="1270" anchor="ctr"/>
            <a:lstStyle/>
            <a:p>
              <a:pPr algn="ctr" defTabSz="1111250" fontAlgn="auto">
                <a:lnSpc>
                  <a:spcPct val="90000"/>
                </a:lnSpc>
                <a:spcAft>
                  <a:spcPct val="35000"/>
                </a:spcAft>
                <a:defRPr/>
              </a:pPr>
              <a:r>
                <a:rPr lang="en-US" sz="2000" dirty="0">
                  <a:solidFill>
                    <a:srgbClr val="C00000"/>
                  </a:solidFill>
                </a:rPr>
                <a:t>5. THU THẬP TÀI </a:t>
              </a:r>
              <a:r>
                <a:rPr lang="en-US" sz="2000" dirty="0" err="1">
                  <a:solidFill>
                    <a:srgbClr val="C00000"/>
                  </a:solidFill>
                </a:rPr>
                <a:t>LiỆU</a:t>
              </a:r>
              <a:r>
                <a:rPr lang="en-US" sz="2000" dirty="0">
                  <a:solidFill>
                    <a:srgbClr val="C00000"/>
                  </a:solidFill>
                </a:rPr>
                <a:t>, CHỨNG CỨ</a:t>
              </a:r>
              <a:endParaRPr lang="en-US" sz="1900" b="1" dirty="0">
                <a:solidFill>
                  <a:srgbClr val="C00000"/>
                </a:solidFill>
              </a:endParaRPr>
            </a:p>
          </p:txBody>
        </p:sp>
      </p:grpSp>
      <p:pic>
        <p:nvPicPr>
          <p:cNvPr id="19" name="Picture 18" descr="images (24).jpg"/>
          <p:cNvPicPr>
            <a:picLocks noChangeAspect="1"/>
          </p:cNvPicPr>
          <p:nvPr/>
        </p:nvPicPr>
        <p:blipFill>
          <a:blip r:embed="rId2" cstate="print"/>
          <a:stretch>
            <a:fillRect/>
          </a:stretch>
        </p:blipFill>
        <p:spPr>
          <a:xfrm>
            <a:off x="7086600" y="304801"/>
            <a:ext cx="1905000" cy="25432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667000" y="228600"/>
            <a:ext cx="8001000" cy="914400"/>
          </a:xfrm>
        </p:spPr>
        <p:txBody>
          <a:bodyPr>
            <a:normAutofit fontScale="90000"/>
          </a:bodyPr>
          <a:lstStyle/>
          <a:p>
            <a:pPr algn="ctr"/>
            <a:r>
              <a:rPr lang="en-US" altLang="vi-VN" sz="3600" dirty="0">
                <a:solidFill>
                  <a:srgbClr val="FF0000"/>
                </a:solidFill>
                <a:latin typeface="Comic Sans MS" panose="030F0702030302020204" pitchFamily="66" charset="0"/>
                <a:cs typeface="Times New Roman" panose="02020603050405020304" pitchFamily="18" charset="0"/>
              </a:rPr>
              <a:t> 1. </a:t>
            </a:r>
            <a:r>
              <a:rPr lang="en-US" altLang="vi-VN" sz="4000" dirty="0" err="1">
                <a:solidFill>
                  <a:srgbClr val="FF0000"/>
                </a:solidFill>
                <a:latin typeface="Comic Sans MS" panose="030F0702030302020204" pitchFamily="66" charset="0"/>
                <a:cs typeface="Times New Roman" panose="02020603050405020304" pitchFamily="18" charset="0"/>
              </a:rPr>
              <a:t>ThỰC</a:t>
            </a:r>
            <a:r>
              <a:rPr lang="en-US" altLang="vi-VN" sz="4000" dirty="0">
                <a:solidFill>
                  <a:srgbClr val="FF0000"/>
                </a:solidFill>
                <a:latin typeface="Comic Sans MS" panose="030F0702030302020204" pitchFamily="66" charset="0"/>
                <a:cs typeface="Times New Roman" panose="02020603050405020304" pitchFamily="18" charset="0"/>
              </a:rPr>
              <a:t> </a:t>
            </a:r>
            <a:r>
              <a:rPr lang="en-US" altLang="vi-VN" sz="4000" dirty="0" err="1">
                <a:solidFill>
                  <a:srgbClr val="FF0000"/>
                </a:solidFill>
                <a:latin typeface="Comic Sans MS" panose="030F0702030302020204" pitchFamily="66" charset="0"/>
                <a:cs typeface="Times New Roman" panose="02020603050405020304" pitchFamily="18" charset="0"/>
              </a:rPr>
              <a:t>hiện</a:t>
            </a:r>
            <a:r>
              <a:rPr lang="en-US" altLang="vi-VN" sz="4000" dirty="0">
                <a:solidFill>
                  <a:srgbClr val="FF0000"/>
                </a:solidFill>
                <a:latin typeface="Comic Sans MS" panose="030F0702030302020204" pitchFamily="66" charset="0"/>
                <a:cs typeface="Times New Roman" panose="02020603050405020304" pitchFamily="18" charset="0"/>
              </a:rPr>
              <a:t> </a:t>
            </a:r>
            <a:r>
              <a:rPr lang="en-US" altLang="vi-VN" sz="4000" dirty="0" err="1">
                <a:solidFill>
                  <a:srgbClr val="FF0000"/>
                </a:solidFill>
                <a:latin typeface="Comic Sans MS" panose="030F0702030302020204" pitchFamily="66" charset="0"/>
                <a:cs typeface="Times New Roman" panose="02020603050405020304" pitchFamily="18" charset="0"/>
              </a:rPr>
              <a:t>quyền</a:t>
            </a:r>
            <a:r>
              <a:rPr lang="en-US" altLang="vi-VN" sz="4000" dirty="0">
                <a:solidFill>
                  <a:srgbClr val="FF0000"/>
                </a:solidFill>
                <a:latin typeface="Comic Sans MS" panose="030F0702030302020204" pitchFamily="66" charset="0"/>
                <a:cs typeface="Times New Roman" panose="02020603050405020304" pitchFamily="18" charset="0"/>
              </a:rPr>
              <a:t> </a:t>
            </a:r>
            <a:r>
              <a:rPr lang="en-US" altLang="vi-VN" sz="4000" dirty="0" err="1">
                <a:solidFill>
                  <a:srgbClr val="FF0000"/>
                </a:solidFill>
                <a:latin typeface="Comic Sans MS" panose="030F0702030302020204" pitchFamily="66" charset="0"/>
                <a:cs typeface="Times New Roman" panose="02020603050405020304" pitchFamily="18" charset="0"/>
              </a:rPr>
              <a:t>yêu</a:t>
            </a:r>
            <a:r>
              <a:rPr lang="en-US" altLang="vi-VN" sz="4000" dirty="0">
                <a:solidFill>
                  <a:srgbClr val="FF0000"/>
                </a:solidFill>
                <a:latin typeface="Comic Sans MS" panose="030F0702030302020204" pitchFamily="66" charset="0"/>
                <a:cs typeface="Times New Roman" panose="02020603050405020304" pitchFamily="18" charset="0"/>
              </a:rPr>
              <a:t> </a:t>
            </a:r>
            <a:r>
              <a:rPr lang="en-US" altLang="vi-VN" sz="4000" dirty="0" err="1">
                <a:solidFill>
                  <a:srgbClr val="FF0000"/>
                </a:solidFill>
                <a:latin typeface="Comic Sans MS" panose="030F0702030302020204" pitchFamily="66" charset="0"/>
                <a:cs typeface="Times New Roman" panose="02020603050405020304" pitchFamily="18" charset="0"/>
              </a:rPr>
              <a:t>cầu</a:t>
            </a:r>
            <a:r>
              <a:rPr lang="en-US" altLang="vi-VN" sz="4000" dirty="0">
                <a:solidFill>
                  <a:srgbClr val="FF0000"/>
                </a:solidFill>
                <a:latin typeface="Comic Sans MS" panose="030F0702030302020204" pitchFamily="66" charset="0"/>
                <a:cs typeface="Times New Roman" panose="02020603050405020304" pitchFamily="18" charset="0"/>
              </a:rPr>
              <a:t/>
            </a:r>
            <a:br>
              <a:rPr lang="en-US" altLang="vi-VN" sz="4000" dirty="0">
                <a:solidFill>
                  <a:srgbClr val="FF0000"/>
                </a:solidFill>
                <a:latin typeface="Comic Sans MS" panose="030F0702030302020204" pitchFamily="66" charset="0"/>
                <a:cs typeface="Times New Roman" panose="02020603050405020304" pitchFamily="18" charset="0"/>
              </a:rPr>
            </a:br>
            <a:endParaRPr lang="en-GB" altLang="vi-VN" sz="3600" dirty="0">
              <a:solidFill>
                <a:schemeClr val="tx1"/>
              </a:solidFill>
              <a:latin typeface="Comic Sans MS" panose="030F0702030302020204" pitchFamily="66" charset="0"/>
              <a:cs typeface="Times New Roman" panose="02020603050405020304" pitchFamily="18" charset="0"/>
            </a:endParaRPr>
          </a:p>
        </p:txBody>
      </p:sp>
      <p:sp>
        <p:nvSpPr>
          <p:cNvPr id="3075" name="Rectangle 3"/>
          <p:cNvSpPr>
            <a:spLocks noChangeArrowheads="1"/>
          </p:cNvSpPr>
          <p:nvPr/>
        </p:nvSpPr>
        <p:spPr bwMode="auto">
          <a:xfrm>
            <a:off x="4419600" y="1676401"/>
            <a:ext cx="5657850" cy="32416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spcBef>
                <a:spcPct val="50000"/>
              </a:spcBef>
            </a:pPr>
            <a:r>
              <a:rPr lang="en-US" sz="2800" b="1" i="1" dirty="0" err="1"/>
              <a:t>Quyền</a:t>
            </a:r>
            <a:r>
              <a:rPr lang="en-US" sz="2800" b="1" i="1" dirty="0"/>
              <a:t> </a:t>
            </a:r>
            <a:r>
              <a:rPr lang="en-US" sz="2800" b="1" i="1" dirty="0" err="1"/>
              <a:t>yêu</a:t>
            </a:r>
            <a:r>
              <a:rPr lang="en-US" sz="2800" b="1" i="1" dirty="0"/>
              <a:t> </a:t>
            </a:r>
            <a:r>
              <a:rPr lang="en-US" sz="2800" b="1" i="1" dirty="0" err="1"/>
              <a:t>cầu</a:t>
            </a:r>
            <a:r>
              <a:rPr lang="en-US" sz="2800" b="1" i="1" dirty="0"/>
              <a:t> </a:t>
            </a:r>
            <a:r>
              <a:rPr lang="en-US" sz="2800" b="1" i="1" dirty="0" err="1"/>
              <a:t>là</a:t>
            </a:r>
            <a:r>
              <a:rPr lang="en-US" sz="2800" b="1" i="1" dirty="0"/>
              <a:t> </a:t>
            </a:r>
            <a:r>
              <a:rPr lang="en-US" sz="2800" b="1" i="1" dirty="0" err="1"/>
              <a:t>gì</a:t>
            </a:r>
            <a:r>
              <a:rPr lang="en-US" sz="2800" b="1" i="1" dirty="0"/>
              <a:t>?</a:t>
            </a:r>
          </a:p>
          <a:p>
            <a:pPr algn="ctr">
              <a:spcBef>
                <a:spcPts val="600"/>
              </a:spcBef>
            </a:pPr>
            <a:r>
              <a:rPr lang="en-US" sz="2800" dirty="0"/>
              <a:t>Theo TĐTV: </a:t>
            </a:r>
            <a:r>
              <a:rPr lang="en-US" sz="2800" i="1" dirty="0"/>
              <a:t>YC </a:t>
            </a:r>
            <a:r>
              <a:rPr lang="en-US" sz="2800" i="1" dirty="0" err="1"/>
              <a:t>là</a:t>
            </a:r>
            <a:r>
              <a:rPr lang="en-US" sz="2800" i="1" dirty="0"/>
              <a:t> </a:t>
            </a:r>
            <a:r>
              <a:rPr lang="en-US" sz="2800" i="1" dirty="0" err="1"/>
              <a:t>nêu</a:t>
            </a:r>
            <a:r>
              <a:rPr lang="en-US" sz="2800" i="1" dirty="0"/>
              <a:t> </a:t>
            </a:r>
            <a:r>
              <a:rPr lang="en-US" sz="2800" i="1" dirty="0" err="1"/>
              <a:t>ra</a:t>
            </a:r>
            <a:r>
              <a:rPr lang="en-US" sz="2800" i="1" dirty="0"/>
              <a:t> </a:t>
            </a:r>
            <a:r>
              <a:rPr lang="en-US" sz="2800" i="1" dirty="0" err="1"/>
              <a:t>điều</a:t>
            </a:r>
            <a:r>
              <a:rPr lang="en-US" sz="2800" i="1" dirty="0"/>
              <a:t> </a:t>
            </a:r>
            <a:r>
              <a:rPr lang="en-US" sz="2800" i="1" dirty="0" err="1"/>
              <a:t>gì</a:t>
            </a:r>
            <a:r>
              <a:rPr lang="en-US" sz="2800" i="1" dirty="0"/>
              <a:t> </a:t>
            </a:r>
            <a:r>
              <a:rPr lang="en-US" sz="2800" i="1" dirty="0" err="1"/>
              <a:t>với</a:t>
            </a:r>
            <a:r>
              <a:rPr lang="en-US" sz="2800" i="1" dirty="0"/>
              <a:t> </a:t>
            </a:r>
          </a:p>
          <a:p>
            <a:pPr algn="ctr">
              <a:spcBef>
                <a:spcPts val="600"/>
              </a:spcBef>
            </a:pPr>
            <a:r>
              <a:rPr lang="en-US" sz="2800" i="1" dirty="0" err="1"/>
              <a:t>người</a:t>
            </a:r>
            <a:r>
              <a:rPr lang="en-US" sz="2800" i="1" dirty="0"/>
              <a:t> </a:t>
            </a:r>
            <a:r>
              <a:rPr lang="en-US" sz="2800" i="1" dirty="0" err="1"/>
              <a:t>nào</a:t>
            </a:r>
            <a:r>
              <a:rPr lang="en-US" sz="2800" i="1" dirty="0"/>
              <a:t> </a:t>
            </a:r>
            <a:r>
              <a:rPr lang="en-US" sz="2800" i="1" dirty="0" err="1"/>
              <a:t>đó</a:t>
            </a:r>
            <a:r>
              <a:rPr lang="en-US" sz="2800" i="1" dirty="0"/>
              <a:t>, </a:t>
            </a:r>
            <a:r>
              <a:rPr lang="en-US" sz="2800" i="1" dirty="0" err="1"/>
              <a:t>tỏ</a:t>
            </a:r>
            <a:r>
              <a:rPr lang="en-US" sz="2800" i="1" dirty="0"/>
              <a:t> ý </a:t>
            </a:r>
            <a:r>
              <a:rPr lang="en-US" sz="2800" i="1" dirty="0" err="1"/>
              <a:t>muốn</a:t>
            </a:r>
            <a:r>
              <a:rPr lang="en-US" sz="2800" i="1" dirty="0"/>
              <a:t> </a:t>
            </a:r>
            <a:r>
              <a:rPr lang="en-US" sz="2800" i="1" dirty="0" err="1"/>
              <a:t>người</a:t>
            </a:r>
            <a:r>
              <a:rPr lang="en-US" sz="2800" i="1" dirty="0"/>
              <a:t> </a:t>
            </a:r>
            <a:r>
              <a:rPr lang="en-US" sz="2800" i="1" dirty="0" err="1"/>
              <a:t>ấy</a:t>
            </a:r>
            <a:r>
              <a:rPr lang="en-US" sz="2800" i="1" dirty="0"/>
              <a:t> </a:t>
            </a:r>
            <a:r>
              <a:rPr lang="en-US" sz="2800" i="1" dirty="0" err="1"/>
              <a:t>làm</a:t>
            </a:r>
            <a:r>
              <a:rPr lang="en-US" sz="2800" i="1" dirty="0"/>
              <a:t>, </a:t>
            </a:r>
          </a:p>
          <a:p>
            <a:pPr algn="ctr">
              <a:spcBef>
                <a:spcPts val="600"/>
              </a:spcBef>
            </a:pPr>
            <a:r>
              <a:rPr lang="en-US" sz="2800" i="1" dirty="0" err="1"/>
              <a:t>biết</a:t>
            </a:r>
            <a:r>
              <a:rPr lang="en-US" sz="2800" i="1" dirty="0"/>
              <a:t> </a:t>
            </a:r>
            <a:r>
              <a:rPr lang="en-US" sz="2800" i="1" dirty="0" err="1"/>
              <a:t>rằng</a:t>
            </a:r>
            <a:r>
              <a:rPr lang="en-US" sz="2800" i="1" dirty="0"/>
              <a:t> </a:t>
            </a:r>
            <a:r>
              <a:rPr lang="en-US" sz="2800" i="1" dirty="0" err="1"/>
              <a:t>đó</a:t>
            </a:r>
            <a:r>
              <a:rPr lang="en-US" sz="2800" i="1" dirty="0"/>
              <a:t> </a:t>
            </a:r>
            <a:r>
              <a:rPr lang="en-US" sz="2800" i="1" dirty="0" err="1"/>
              <a:t>là</a:t>
            </a:r>
            <a:r>
              <a:rPr lang="en-US" sz="2800" i="1" dirty="0"/>
              <a:t> </a:t>
            </a:r>
            <a:r>
              <a:rPr lang="en-US" sz="2800" i="1" dirty="0" err="1"/>
              <a:t>việc</a:t>
            </a:r>
            <a:r>
              <a:rPr lang="en-US" sz="2800" i="1" dirty="0"/>
              <a:t> </a:t>
            </a:r>
            <a:r>
              <a:rPr lang="en-US" sz="2800" i="1" dirty="0" err="1"/>
              <a:t>thuộc</a:t>
            </a:r>
            <a:r>
              <a:rPr lang="en-US" sz="2800" i="1" dirty="0"/>
              <a:t> </a:t>
            </a:r>
            <a:r>
              <a:rPr lang="en-US" sz="2800" i="1" dirty="0" err="1"/>
              <a:t>nhiệm</a:t>
            </a:r>
            <a:r>
              <a:rPr lang="en-US" sz="2800" i="1" dirty="0"/>
              <a:t> </a:t>
            </a:r>
            <a:r>
              <a:rPr lang="en-US" sz="2800" i="1" dirty="0" err="1"/>
              <a:t>vụ</a:t>
            </a:r>
            <a:r>
              <a:rPr lang="en-US" sz="2800" i="1" dirty="0"/>
              <a:t>,</a:t>
            </a:r>
          </a:p>
          <a:p>
            <a:pPr algn="ctr">
              <a:spcBef>
                <a:spcPts val="600"/>
              </a:spcBef>
            </a:pPr>
            <a:r>
              <a:rPr lang="en-US" sz="2800" i="1" dirty="0"/>
              <a:t> </a:t>
            </a:r>
            <a:r>
              <a:rPr lang="en-US" sz="2800" i="1" dirty="0" err="1"/>
              <a:t>trách</a:t>
            </a:r>
            <a:r>
              <a:rPr lang="en-US" sz="2800" i="1" dirty="0"/>
              <a:t> </a:t>
            </a:r>
            <a:r>
              <a:rPr lang="en-US" sz="2800" i="1" dirty="0" err="1"/>
              <a:t>nhiệm</a:t>
            </a:r>
            <a:r>
              <a:rPr lang="en-US" sz="2800" i="1" dirty="0"/>
              <a:t> </a:t>
            </a:r>
            <a:r>
              <a:rPr lang="en-US" sz="2800" i="1" dirty="0" err="1"/>
              <a:t>hoặc</a:t>
            </a:r>
            <a:r>
              <a:rPr lang="en-US" sz="2800" i="1" dirty="0"/>
              <a:t> </a:t>
            </a:r>
            <a:r>
              <a:rPr lang="en-US" sz="2800" i="1" dirty="0" err="1"/>
              <a:t>quyền</a:t>
            </a:r>
            <a:r>
              <a:rPr lang="en-US" sz="2800" i="1" dirty="0"/>
              <a:t> </a:t>
            </a:r>
            <a:r>
              <a:rPr lang="en-US" sz="2800" i="1" dirty="0" err="1"/>
              <a:t>hạn</a:t>
            </a:r>
            <a:r>
              <a:rPr lang="en-US" sz="2800" i="1" dirty="0"/>
              <a:t>,</a:t>
            </a:r>
          </a:p>
          <a:p>
            <a:pPr algn="ctr">
              <a:spcBef>
                <a:spcPts val="600"/>
              </a:spcBef>
            </a:pPr>
            <a:r>
              <a:rPr lang="en-US" sz="2800" i="1" dirty="0"/>
              <a:t> </a:t>
            </a:r>
            <a:r>
              <a:rPr lang="en-US" sz="2800" i="1" dirty="0" err="1"/>
              <a:t>khả</a:t>
            </a:r>
            <a:r>
              <a:rPr lang="en-US" sz="2800" i="1" dirty="0"/>
              <a:t> </a:t>
            </a:r>
            <a:r>
              <a:rPr lang="en-US" sz="2800" i="1" dirty="0" err="1"/>
              <a:t>năng</a:t>
            </a:r>
            <a:r>
              <a:rPr lang="en-US" sz="2800" i="1" dirty="0"/>
              <a:t> </a:t>
            </a:r>
            <a:r>
              <a:rPr lang="en-US" sz="2800" i="1" dirty="0" err="1"/>
              <a:t>của</a:t>
            </a:r>
            <a:r>
              <a:rPr lang="en-US" sz="2800" i="1" dirty="0"/>
              <a:t> </a:t>
            </a:r>
            <a:r>
              <a:rPr lang="en-US" sz="2800" i="1" dirty="0" err="1"/>
              <a:t>người</a:t>
            </a:r>
            <a:r>
              <a:rPr lang="en-US" sz="2800" i="1" dirty="0"/>
              <a:t> </a:t>
            </a:r>
            <a:r>
              <a:rPr lang="en-US" sz="2800" i="1" dirty="0" err="1"/>
              <a:t>ấy</a:t>
            </a:r>
            <a:r>
              <a:rPr lang="en-US" sz="2800" i="1" dirty="0"/>
              <a:t> </a:t>
            </a:r>
            <a:endParaRPr lang="en-US" altLang="vi-VN" sz="2800" i="1" dirty="0">
              <a:latin typeface="Comic Sans MS" panose="030F0702030302020204" pitchFamily="66" charset="0"/>
            </a:endParaRPr>
          </a:p>
        </p:txBody>
      </p:sp>
      <p:pic>
        <p:nvPicPr>
          <p:cNvPr id="7" name="Picture 6" descr="DẠ 18.jpg"/>
          <p:cNvPicPr>
            <a:picLocks noChangeAspect="1"/>
          </p:cNvPicPr>
          <p:nvPr/>
        </p:nvPicPr>
        <p:blipFill>
          <a:blip r:embed="rId2" cstate="print"/>
          <a:stretch>
            <a:fillRect/>
          </a:stretch>
        </p:blipFill>
        <p:spPr>
          <a:xfrm>
            <a:off x="1524000" y="990600"/>
            <a:ext cx="2971800" cy="4800600"/>
          </a:xfrm>
          <a:prstGeom prst="ellipse">
            <a:avLst/>
          </a:prstGeom>
          <a:ln>
            <a:noFill/>
          </a:ln>
          <a:effectLst>
            <a:softEdge rad="112500"/>
          </a:effectLst>
        </p:spPr>
      </p:pic>
      <p:sp>
        <p:nvSpPr>
          <p:cNvPr id="6" name="Cloud 5"/>
          <p:cNvSpPr/>
          <p:nvPr/>
        </p:nvSpPr>
        <p:spPr>
          <a:xfrm>
            <a:off x="4419600" y="1143000"/>
            <a:ext cx="5943600" cy="5410200"/>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i="1" dirty="0" err="1"/>
              <a:t>Về</a:t>
            </a:r>
            <a:r>
              <a:rPr lang="en-US" sz="2400" i="1" dirty="0"/>
              <a:t> </a:t>
            </a:r>
            <a:r>
              <a:rPr lang="en-US" sz="2400" i="1" dirty="0" err="1"/>
              <a:t>mặt</a:t>
            </a:r>
            <a:r>
              <a:rPr lang="en-US" sz="2400" i="1" dirty="0"/>
              <a:t> </a:t>
            </a:r>
            <a:r>
              <a:rPr lang="en-US" sz="2400" i="1" dirty="0" err="1"/>
              <a:t>pháp</a:t>
            </a:r>
            <a:r>
              <a:rPr lang="en-US" sz="2400" i="1" dirty="0"/>
              <a:t> </a:t>
            </a:r>
            <a:r>
              <a:rPr lang="en-US" sz="2400" i="1" dirty="0" err="1"/>
              <a:t>lý</a:t>
            </a:r>
            <a:endParaRPr lang="en-US" sz="2400" i="1" dirty="0"/>
          </a:p>
          <a:p>
            <a:pPr algn="ctr"/>
            <a:r>
              <a:rPr lang="en-US" sz="2400" dirty="0" err="1"/>
              <a:t>Luật</a:t>
            </a:r>
            <a:r>
              <a:rPr lang="en-US" sz="2400" dirty="0"/>
              <a:t> </a:t>
            </a:r>
            <a:r>
              <a:rPr lang="en-US" sz="2400" dirty="0" err="1"/>
              <a:t>không</a:t>
            </a:r>
            <a:r>
              <a:rPr lang="en-US" sz="2400" dirty="0"/>
              <a:t> </a:t>
            </a:r>
            <a:r>
              <a:rPr lang="en-US" sz="2400" dirty="0" err="1"/>
              <a:t>định</a:t>
            </a:r>
            <a:r>
              <a:rPr lang="en-US" sz="2400" dirty="0"/>
              <a:t> </a:t>
            </a:r>
            <a:r>
              <a:rPr lang="en-US" sz="2400" dirty="0" err="1"/>
              <a:t>nghĩa</a:t>
            </a:r>
            <a:r>
              <a:rPr lang="en-US" sz="2400" dirty="0"/>
              <a:t>, song </a:t>
            </a:r>
            <a:r>
              <a:rPr lang="en-US" sz="2400" dirty="0" err="1"/>
              <a:t>Quyền</a:t>
            </a:r>
            <a:r>
              <a:rPr lang="en-US" sz="2400" dirty="0"/>
              <a:t> </a:t>
            </a:r>
            <a:r>
              <a:rPr lang="en-US" sz="2400" dirty="0" err="1"/>
              <a:t>yêu</a:t>
            </a:r>
            <a:r>
              <a:rPr lang="en-US" sz="2400" dirty="0"/>
              <a:t> </a:t>
            </a:r>
            <a:r>
              <a:rPr lang="en-US" sz="2400" dirty="0" err="1"/>
              <a:t>cầu</a:t>
            </a:r>
            <a:r>
              <a:rPr lang="en-US" sz="2400" dirty="0"/>
              <a:t> </a:t>
            </a:r>
            <a:r>
              <a:rPr lang="en-US" sz="2400" dirty="0" err="1"/>
              <a:t>được</a:t>
            </a:r>
            <a:r>
              <a:rPr lang="en-US" sz="2400" dirty="0"/>
              <a:t>  </a:t>
            </a:r>
            <a:r>
              <a:rPr lang="en-US" sz="2400" dirty="0" err="1"/>
              <a:t>quy</a:t>
            </a:r>
            <a:r>
              <a:rPr lang="en-US" sz="2400" dirty="0"/>
              <a:t> </a:t>
            </a:r>
            <a:r>
              <a:rPr lang="en-US" sz="2400" dirty="0" err="1"/>
              <a:t>định</a:t>
            </a:r>
            <a:r>
              <a:rPr lang="en-US" sz="2400" dirty="0"/>
              <a:t> </a:t>
            </a:r>
            <a:r>
              <a:rPr lang="en-US" sz="2400" dirty="0" err="1"/>
              <a:t>cụ</a:t>
            </a:r>
            <a:r>
              <a:rPr lang="en-US" sz="2400" dirty="0"/>
              <a:t> </a:t>
            </a:r>
            <a:r>
              <a:rPr lang="en-US" sz="2400" dirty="0" err="1"/>
              <a:t>thể</a:t>
            </a:r>
            <a:r>
              <a:rPr lang="en-US" sz="2400" dirty="0"/>
              <a:t>:</a:t>
            </a:r>
          </a:p>
          <a:p>
            <a:pPr algn="ctr">
              <a:spcBef>
                <a:spcPts val="600"/>
              </a:spcBef>
              <a:spcAft>
                <a:spcPts val="600"/>
              </a:spcAft>
            </a:pPr>
            <a:r>
              <a:rPr lang="nl-NL" sz="2400" dirty="0"/>
              <a:t>- Điểm a, c Khoản 3 Điều 4 Luật TCVKSND năm 2014</a:t>
            </a:r>
            <a:r>
              <a:rPr lang="en-US" sz="2400" dirty="0"/>
              <a:t>;</a:t>
            </a:r>
          </a:p>
          <a:p>
            <a:pPr algn="ctr">
              <a:spcBef>
                <a:spcPts val="600"/>
              </a:spcBef>
              <a:spcAft>
                <a:spcPts val="600"/>
              </a:spcAft>
            </a:pPr>
            <a:r>
              <a:rPr lang="en-US" sz="2400" dirty="0"/>
              <a:t>- BLTTDS </a:t>
            </a:r>
            <a:r>
              <a:rPr lang="en-US" sz="2400" dirty="0" err="1"/>
              <a:t>năm</a:t>
            </a:r>
            <a:r>
              <a:rPr lang="en-US" sz="2400" dirty="0"/>
              <a:t> 2015 </a:t>
            </a:r>
            <a:r>
              <a:rPr lang="en-US" sz="2400" dirty="0" err="1"/>
              <a:t>và</a:t>
            </a:r>
            <a:r>
              <a:rPr lang="en-US" sz="2400" dirty="0"/>
              <a:t> LPS </a:t>
            </a:r>
            <a:r>
              <a:rPr lang="en-US" sz="2400" dirty="0" err="1"/>
              <a:t>năm</a:t>
            </a:r>
            <a:r>
              <a:rPr lang="en-US" sz="2400" dirty="0"/>
              <a:t> 2014</a:t>
            </a:r>
          </a:p>
        </p:txBody>
      </p:sp>
    </p:spTree>
    <p:extLst>
      <p:ext uri="{BB962C8B-B14F-4D97-AF65-F5344CB8AC3E}">
        <p14:creationId xmlns:p14="http://schemas.microsoft.com/office/powerpoint/2010/main" val="140225959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075"/>
                                        </p:tgtEl>
                                        <p:attrNameLst>
                                          <p:attrName>style.visibility</p:attrName>
                                        </p:attrNameLst>
                                      </p:cBhvr>
                                      <p:to>
                                        <p:strVal val="visible"/>
                                      </p:to>
                                    </p:set>
                                    <p:anim calcmode="lin" valueType="num">
                                      <p:cBhvr additive="base">
                                        <p:cTn id="12" dur="5000" fill="hold"/>
                                        <p:tgtEl>
                                          <p:spTgt spid="3075"/>
                                        </p:tgtEl>
                                        <p:attrNameLst>
                                          <p:attrName>ppt_x</p:attrName>
                                        </p:attrNameLst>
                                      </p:cBhvr>
                                      <p:tavLst>
                                        <p:tav tm="0">
                                          <p:val>
                                            <p:strVal val="#ppt_x"/>
                                          </p:val>
                                        </p:tav>
                                        <p:tav tm="100000">
                                          <p:val>
                                            <p:strVal val="#ppt_x"/>
                                          </p:val>
                                        </p:tav>
                                      </p:tavLst>
                                    </p:anim>
                                    <p:anim calcmode="lin" valueType="num">
                                      <p:cBhvr additive="base">
                                        <p:cTn id="13" dur="50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0" fill="hold"/>
                                        <p:tgtEl>
                                          <p:spTgt spid="6"/>
                                        </p:tgtEl>
                                        <p:attrNameLst>
                                          <p:attrName>ppt_x</p:attrName>
                                        </p:attrNameLst>
                                      </p:cBhvr>
                                      <p:tavLst>
                                        <p:tav tm="0">
                                          <p:val>
                                            <p:strVal val="#ppt_x"/>
                                          </p:val>
                                        </p:tav>
                                        <p:tav tm="100000">
                                          <p:val>
                                            <p:strVal val="#ppt_x"/>
                                          </p:val>
                                        </p:tav>
                                      </p:tavLst>
                                    </p:anim>
                                    <p:anim calcmode="lin" valueType="num">
                                      <p:cBhvr additive="base">
                                        <p:cTn id="19"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hs8.jpg"/>
          <p:cNvPicPr>
            <a:picLocks noGrp="1" noChangeAspect="1"/>
          </p:cNvPicPr>
          <p:nvPr>
            <p:ph idx="1"/>
          </p:nvPr>
        </p:nvPicPr>
        <p:blipFill>
          <a:blip r:embed="rId2" cstate="print"/>
          <a:stretch>
            <a:fillRect/>
          </a:stretch>
        </p:blipFill>
        <p:spPr>
          <a:xfrm>
            <a:off x="1752600" y="1143000"/>
            <a:ext cx="4495800" cy="5486400"/>
          </a:xfrm>
        </p:spPr>
      </p:pic>
      <p:sp>
        <p:nvSpPr>
          <p:cNvPr id="3" name="Date Placeholder 2"/>
          <p:cNvSpPr>
            <a:spLocks noGrp="1"/>
          </p:cNvSpPr>
          <p:nvPr>
            <p:ph type="dt" sz="half" idx="10"/>
          </p:nvPr>
        </p:nvSpPr>
        <p:spPr>
          <a:xfrm rot="5400000">
            <a:off x="9113520" y="1081851"/>
            <a:ext cx="2011680" cy="384048"/>
          </a:xfrm>
          <a:prstGeom prst="rect">
            <a:avLst/>
          </a:prstGeom>
        </p:spPr>
        <p:txBody>
          <a:bodyPr/>
          <a:lstStyle/>
          <a:p>
            <a:endParaRPr lang="en-US"/>
          </a:p>
        </p:txBody>
      </p:sp>
      <p:sp>
        <p:nvSpPr>
          <p:cNvPr id="5" name="Slide Number Placeholder 4"/>
          <p:cNvSpPr>
            <a:spLocks noGrp="1"/>
          </p:cNvSpPr>
          <p:nvPr>
            <p:ph type="sldNum" sz="quarter" idx="12"/>
          </p:nvPr>
        </p:nvSpPr>
        <p:spPr>
          <a:xfrm>
            <a:off x="9653016" y="5734050"/>
            <a:ext cx="609600" cy="521208"/>
          </a:xfrm>
          <a:prstGeom prst="rect">
            <a:avLst/>
          </a:prstGeom>
        </p:spPr>
        <p:txBody>
          <a:bodyPr/>
          <a:lstStyle/>
          <a:p>
            <a:endParaRPr lang="en-US" dirty="0"/>
          </a:p>
        </p:txBody>
      </p:sp>
      <p:sp>
        <p:nvSpPr>
          <p:cNvPr id="7" name="TextBox 6"/>
          <p:cNvSpPr txBox="1"/>
          <p:nvPr/>
        </p:nvSpPr>
        <p:spPr>
          <a:xfrm>
            <a:off x="6629400" y="1600201"/>
            <a:ext cx="4038600" cy="2769989"/>
          </a:xfrm>
          <a:prstGeom prst="rect">
            <a:avLst/>
          </a:prstGeom>
          <a:noFill/>
        </p:spPr>
        <p:txBody>
          <a:bodyPr wrap="square" rtlCol="0">
            <a:spAutoFit/>
          </a:bodyPr>
          <a:lstStyle/>
          <a:p>
            <a:pPr algn="ctr">
              <a:spcBef>
                <a:spcPts val="600"/>
              </a:spcBef>
              <a:spcAft>
                <a:spcPts val="600"/>
              </a:spcAft>
              <a:buFontTx/>
              <a:buChar char="-"/>
            </a:pPr>
            <a:r>
              <a:rPr lang="nl-NL" sz="3600" dirty="0"/>
              <a:t> Đối tượng của QYC</a:t>
            </a:r>
          </a:p>
          <a:p>
            <a:pPr algn="ctr">
              <a:spcBef>
                <a:spcPts val="600"/>
              </a:spcBef>
              <a:spcAft>
                <a:spcPts val="600"/>
              </a:spcAft>
              <a:buFontTx/>
              <a:buChar char="-"/>
            </a:pPr>
            <a:r>
              <a:rPr lang="nl-NL" sz="3600" dirty="0"/>
              <a:t> Hình thức...</a:t>
            </a:r>
          </a:p>
          <a:p>
            <a:pPr algn="ctr">
              <a:spcBef>
                <a:spcPts val="600"/>
              </a:spcBef>
              <a:spcAft>
                <a:spcPts val="600"/>
              </a:spcAft>
              <a:buFontTx/>
              <a:buChar char="-"/>
            </a:pPr>
            <a:r>
              <a:rPr lang="nl-NL" sz="3600" dirty="0"/>
              <a:t> Căn cứ...</a:t>
            </a:r>
          </a:p>
          <a:p>
            <a:pPr algn="ctr">
              <a:spcBef>
                <a:spcPts val="600"/>
              </a:spcBef>
              <a:spcAft>
                <a:spcPts val="600"/>
              </a:spcAft>
              <a:buFontTx/>
              <a:buChar char="-"/>
            </a:pPr>
            <a:r>
              <a:rPr lang="nl-NL" sz="3600" dirty="0"/>
              <a:t> Thẩm quyền...</a:t>
            </a:r>
            <a:endParaRPr lang="en-US" sz="3600" dirty="0"/>
          </a:p>
        </p:txBody>
      </p:sp>
      <p:sp>
        <p:nvSpPr>
          <p:cNvPr id="8" name="Title 7"/>
          <p:cNvSpPr>
            <a:spLocks noGrp="1"/>
          </p:cNvSpPr>
          <p:nvPr>
            <p:ph type="title"/>
          </p:nvPr>
        </p:nvSpPr>
        <p:spPr>
          <a:xfrm>
            <a:off x="1981200" y="274638"/>
            <a:ext cx="3200400" cy="715962"/>
          </a:xfrm>
        </p:spPr>
        <p:txBody>
          <a:bodyPr>
            <a:normAutofit/>
          </a:bodyPr>
          <a:lstStyle/>
          <a:p>
            <a:r>
              <a:rPr lang="en-US" sz="3100" i="1" dirty="0" err="1">
                <a:solidFill>
                  <a:srgbClr val="C00000"/>
                </a:solidFill>
              </a:rPr>
              <a:t>Câu</a:t>
            </a:r>
            <a:r>
              <a:rPr lang="en-US" sz="3100" i="1" dirty="0">
                <a:solidFill>
                  <a:srgbClr val="C00000"/>
                </a:solidFill>
              </a:rPr>
              <a:t> </a:t>
            </a:r>
            <a:r>
              <a:rPr lang="en-US" sz="3100" i="1" dirty="0" err="1">
                <a:solidFill>
                  <a:srgbClr val="C00000"/>
                </a:solidFill>
              </a:rPr>
              <a:t>hỏi</a:t>
            </a:r>
            <a:endParaRPr lang="en-US" dirty="0"/>
          </a:p>
        </p:txBody>
      </p:sp>
      <p:sp>
        <p:nvSpPr>
          <p:cNvPr id="10" name="Rectangle 9"/>
          <p:cNvSpPr/>
          <p:nvPr/>
        </p:nvSpPr>
        <p:spPr>
          <a:xfrm>
            <a:off x="3429000" y="1828800"/>
            <a:ext cx="2667000" cy="1938992"/>
          </a:xfrm>
          <a:prstGeom prst="rect">
            <a:avLst/>
          </a:prstGeom>
        </p:spPr>
        <p:txBody>
          <a:bodyPr wrap="square">
            <a:spAutoFit/>
          </a:bodyPr>
          <a:lstStyle/>
          <a:p>
            <a:pPr algn="ctr">
              <a:spcBef>
                <a:spcPts val="600"/>
              </a:spcBef>
              <a:spcAft>
                <a:spcPts val="600"/>
              </a:spcAft>
            </a:pPr>
            <a:r>
              <a:rPr lang="en-US" sz="2400" i="1" dirty="0" err="1"/>
              <a:t>Trên</a:t>
            </a:r>
            <a:r>
              <a:rPr lang="en-US" sz="2400" i="1" dirty="0"/>
              <a:t> </a:t>
            </a:r>
            <a:r>
              <a:rPr lang="en-US" sz="2400" i="1" dirty="0" err="1"/>
              <a:t>cơ</a:t>
            </a:r>
            <a:r>
              <a:rPr lang="en-US" sz="2400" i="1" dirty="0"/>
              <a:t> </a:t>
            </a:r>
            <a:r>
              <a:rPr lang="en-US" sz="2400" i="1" dirty="0" err="1"/>
              <a:t>sở</a:t>
            </a:r>
            <a:r>
              <a:rPr lang="en-US" sz="2400" i="1" dirty="0"/>
              <a:t> </a:t>
            </a:r>
            <a:r>
              <a:rPr lang="en-US" sz="2400" i="1" dirty="0" err="1"/>
              <a:t>những</a:t>
            </a:r>
            <a:r>
              <a:rPr lang="en-US" sz="2400" i="1" dirty="0"/>
              <a:t> </a:t>
            </a:r>
            <a:r>
              <a:rPr lang="en-US" sz="2400" i="1" dirty="0" err="1"/>
              <a:t>quy</a:t>
            </a:r>
            <a:r>
              <a:rPr lang="en-US" sz="2400" i="1" dirty="0"/>
              <a:t> </a:t>
            </a:r>
            <a:r>
              <a:rPr lang="en-US" sz="2400" i="1" dirty="0" err="1"/>
              <a:t>định</a:t>
            </a:r>
            <a:r>
              <a:rPr lang="en-US" sz="2400" i="1" dirty="0"/>
              <a:t> </a:t>
            </a:r>
            <a:r>
              <a:rPr lang="en-US" sz="2400" i="1" dirty="0" err="1"/>
              <a:t>pháp</a:t>
            </a:r>
            <a:r>
              <a:rPr lang="en-US" sz="2400" i="1" dirty="0"/>
              <a:t> </a:t>
            </a:r>
            <a:r>
              <a:rPr lang="en-US" sz="2400" i="1" dirty="0" err="1"/>
              <a:t>luật</a:t>
            </a:r>
            <a:r>
              <a:rPr lang="en-US" sz="2400" i="1" dirty="0"/>
              <a:t> </a:t>
            </a:r>
            <a:r>
              <a:rPr lang="en-US" sz="2400" i="1" dirty="0" err="1"/>
              <a:t>về</a:t>
            </a:r>
            <a:r>
              <a:rPr lang="en-US" sz="2400" i="1" dirty="0"/>
              <a:t> </a:t>
            </a:r>
            <a:r>
              <a:rPr lang="en-US" sz="2400" i="1" dirty="0" err="1"/>
              <a:t>quyền</a:t>
            </a:r>
            <a:r>
              <a:rPr lang="en-US" sz="2400" i="1" dirty="0"/>
              <a:t> </a:t>
            </a:r>
            <a:r>
              <a:rPr lang="en-US" sz="2400" i="1" dirty="0" err="1"/>
              <a:t>yêu</a:t>
            </a:r>
            <a:r>
              <a:rPr lang="en-US" sz="2400" i="1" dirty="0"/>
              <a:t> </a:t>
            </a:r>
            <a:r>
              <a:rPr lang="en-US" sz="2400" i="1" dirty="0" err="1"/>
              <a:t>cầu</a:t>
            </a:r>
            <a:r>
              <a:rPr lang="en-US" sz="2400" i="1" dirty="0"/>
              <a:t>, </a:t>
            </a:r>
            <a:r>
              <a:rPr lang="en-US" sz="2400" i="1" dirty="0" err="1"/>
              <a:t>hãy</a:t>
            </a:r>
            <a:r>
              <a:rPr lang="en-US" sz="2400" i="1" dirty="0"/>
              <a:t> </a:t>
            </a:r>
            <a:r>
              <a:rPr lang="en-US" sz="2400" i="1" dirty="0" err="1"/>
              <a:t>xác</a:t>
            </a:r>
            <a:r>
              <a:rPr lang="en-US" sz="2400" i="1" dirty="0"/>
              <a:t> </a:t>
            </a:r>
            <a:r>
              <a:rPr lang="en-US" sz="2400" i="1" dirty="0" err="1"/>
              <a:t>định</a:t>
            </a:r>
            <a:r>
              <a:rPr lang="en-US" sz="2400" i="1" dirty="0"/>
              <a:t> </a:t>
            </a:r>
            <a:r>
              <a:rPr lang="en-US" sz="2400" i="1" dirty="0" err="1"/>
              <a:t>nội</a:t>
            </a:r>
            <a:r>
              <a:rPr lang="en-US" sz="2400" i="1" dirty="0"/>
              <a:t> dung:</a:t>
            </a:r>
            <a:endParaRPr lang="en-US" sz="2400" dirty="0"/>
          </a:p>
        </p:txBody>
      </p:sp>
      <p:cxnSp>
        <p:nvCxnSpPr>
          <p:cNvPr id="13" name="Straight Arrow Connector 12"/>
          <p:cNvCxnSpPr/>
          <p:nvPr/>
        </p:nvCxnSpPr>
        <p:spPr>
          <a:xfrm>
            <a:off x="6248400" y="26670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flipV="1">
            <a:off x="6096000" y="2514601"/>
            <a:ext cx="685800" cy="304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80">
                                          <p:stCondLst>
                                            <p:cond delay="0"/>
                                          </p:stCondLst>
                                        </p:cTn>
                                        <p:tgtEl>
                                          <p:spTgt spid="10"/>
                                        </p:tgtEl>
                                      </p:cBhvr>
                                    </p:animEffect>
                                    <p:anim calcmode="lin" valueType="num">
                                      <p:cBhvr>
                                        <p:cTn id="1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3" dur="26">
                                          <p:stCondLst>
                                            <p:cond delay="650"/>
                                          </p:stCondLst>
                                        </p:cTn>
                                        <p:tgtEl>
                                          <p:spTgt spid="10"/>
                                        </p:tgtEl>
                                      </p:cBhvr>
                                      <p:to x="100000" y="60000"/>
                                    </p:animScale>
                                    <p:animScale>
                                      <p:cBhvr>
                                        <p:cTn id="24" dur="166" decel="50000">
                                          <p:stCondLst>
                                            <p:cond delay="676"/>
                                          </p:stCondLst>
                                        </p:cTn>
                                        <p:tgtEl>
                                          <p:spTgt spid="10"/>
                                        </p:tgtEl>
                                      </p:cBhvr>
                                      <p:to x="100000" y="100000"/>
                                    </p:animScale>
                                    <p:animScale>
                                      <p:cBhvr>
                                        <p:cTn id="25" dur="26">
                                          <p:stCondLst>
                                            <p:cond delay="1312"/>
                                          </p:stCondLst>
                                        </p:cTn>
                                        <p:tgtEl>
                                          <p:spTgt spid="10"/>
                                        </p:tgtEl>
                                      </p:cBhvr>
                                      <p:to x="100000" y="80000"/>
                                    </p:animScale>
                                    <p:animScale>
                                      <p:cBhvr>
                                        <p:cTn id="26" dur="166" decel="50000">
                                          <p:stCondLst>
                                            <p:cond delay="1338"/>
                                          </p:stCondLst>
                                        </p:cTn>
                                        <p:tgtEl>
                                          <p:spTgt spid="10"/>
                                        </p:tgtEl>
                                      </p:cBhvr>
                                      <p:to x="100000" y="100000"/>
                                    </p:animScale>
                                    <p:animScale>
                                      <p:cBhvr>
                                        <p:cTn id="27" dur="26">
                                          <p:stCondLst>
                                            <p:cond delay="1642"/>
                                          </p:stCondLst>
                                        </p:cTn>
                                        <p:tgtEl>
                                          <p:spTgt spid="10"/>
                                        </p:tgtEl>
                                      </p:cBhvr>
                                      <p:to x="100000" y="90000"/>
                                    </p:animScale>
                                    <p:animScale>
                                      <p:cBhvr>
                                        <p:cTn id="28" dur="166" decel="50000">
                                          <p:stCondLst>
                                            <p:cond delay="1668"/>
                                          </p:stCondLst>
                                        </p:cTn>
                                        <p:tgtEl>
                                          <p:spTgt spid="10"/>
                                        </p:tgtEl>
                                      </p:cBhvr>
                                      <p:to x="100000" y="100000"/>
                                    </p:animScale>
                                    <p:animScale>
                                      <p:cBhvr>
                                        <p:cTn id="29" dur="26">
                                          <p:stCondLst>
                                            <p:cond delay="1808"/>
                                          </p:stCondLst>
                                        </p:cTn>
                                        <p:tgtEl>
                                          <p:spTgt spid="10"/>
                                        </p:tgtEl>
                                      </p:cBhvr>
                                      <p:to x="100000" y="95000"/>
                                    </p:animScale>
                                    <p:animScale>
                                      <p:cBhvr>
                                        <p:cTn id="30" dur="166" decel="50000">
                                          <p:stCondLst>
                                            <p:cond delay="1834"/>
                                          </p:stCondLst>
                                        </p:cTn>
                                        <p:tgtEl>
                                          <p:spTgt spid="10"/>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8" presetClass="entr" presetSubtype="0" accel="50000" fill="hold" nodeType="clickEffect">
                                  <p:stCondLst>
                                    <p:cond delay="0"/>
                                  </p:stCondLst>
                                  <p:iterate type="lt">
                                    <p:tmPct val="50000"/>
                                  </p:iterate>
                                  <p:childTnLst>
                                    <p:set>
                                      <p:cBhvr>
                                        <p:cTn id="34" dur="1" fill="hold">
                                          <p:stCondLst>
                                            <p:cond delay="0"/>
                                          </p:stCondLst>
                                        </p:cTn>
                                        <p:tgtEl>
                                          <p:spTgt spid="7">
                                            <p:txEl>
                                              <p:pRg st="0" end="0"/>
                                            </p:txEl>
                                          </p:spTgt>
                                        </p:tgtEl>
                                        <p:attrNameLst>
                                          <p:attrName>style.visibility</p:attrName>
                                        </p:attrNameLst>
                                      </p:cBhvr>
                                      <p:to>
                                        <p:strVal val="visible"/>
                                      </p:to>
                                    </p:set>
                                    <p:set>
                                      <p:cBhvr>
                                        <p:cTn id="35" dur="455" fill="hold">
                                          <p:stCondLst>
                                            <p:cond delay="0"/>
                                          </p:stCondLst>
                                        </p:cTn>
                                        <p:tgtEl>
                                          <p:spTgt spid="7">
                                            <p:txEl>
                                              <p:pRg st="0" end="0"/>
                                            </p:txEl>
                                          </p:spTgt>
                                        </p:tgtEl>
                                        <p:attrNameLst>
                                          <p:attrName>style.rotation</p:attrName>
                                        </p:attrNameLst>
                                      </p:cBhvr>
                                      <p:to>
                                        <p:strVal val="-45.0"/>
                                      </p:to>
                                    </p:set>
                                    <p:anim calcmode="lin" valueType="num">
                                      <p:cBhvr>
                                        <p:cTn id="36"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8" presetClass="entr" presetSubtype="0" accel="50000" fill="hold" nodeType="clickEffect">
                                  <p:stCondLst>
                                    <p:cond delay="0"/>
                                  </p:stCondLst>
                                  <p:iterate type="lt">
                                    <p:tmPct val="50000"/>
                                  </p:iterate>
                                  <p:childTnLst>
                                    <p:set>
                                      <p:cBhvr>
                                        <p:cTn id="43" dur="1" fill="hold">
                                          <p:stCondLst>
                                            <p:cond delay="0"/>
                                          </p:stCondLst>
                                        </p:cTn>
                                        <p:tgtEl>
                                          <p:spTgt spid="7">
                                            <p:txEl>
                                              <p:pRg st="1" end="1"/>
                                            </p:txEl>
                                          </p:spTgt>
                                        </p:tgtEl>
                                        <p:attrNameLst>
                                          <p:attrName>style.visibility</p:attrName>
                                        </p:attrNameLst>
                                      </p:cBhvr>
                                      <p:to>
                                        <p:strVal val="visible"/>
                                      </p:to>
                                    </p:set>
                                    <p:set>
                                      <p:cBhvr>
                                        <p:cTn id="44" dur="455" fill="hold">
                                          <p:stCondLst>
                                            <p:cond delay="0"/>
                                          </p:stCondLst>
                                        </p:cTn>
                                        <p:tgtEl>
                                          <p:spTgt spid="7">
                                            <p:txEl>
                                              <p:pRg st="1" end="1"/>
                                            </p:txEl>
                                          </p:spTgt>
                                        </p:tgtEl>
                                        <p:attrNameLst>
                                          <p:attrName>style.rotation</p:attrName>
                                        </p:attrNameLst>
                                      </p:cBhvr>
                                      <p:to>
                                        <p:strVal val="-45.0"/>
                                      </p:to>
                                    </p:set>
                                    <p:anim calcmode="lin" valueType="num">
                                      <p:cBhvr>
                                        <p:cTn id="45" dur="455" fill="hold">
                                          <p:stCondLst>
                                            <p:cond delay="455"/>
                                          </p:stCondLst>
                                        </p:cTn>
                                        <p:tgtEl>
                                          <p:spTgt spid="7">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7">
                                            <p:txEl>
                                              <p:pRg st="1" end="1"/>
                                            </p:txEl>
                                          </p:spTgt>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7">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7">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8" presetClass="entr" presetSubtype="0" accel="50000" fill="hold" nodeType="clickEffect">
                                  <p:stCondLst>
                                    <p:cond delay="0"/>
                                  </p:stCondLst>
                                  <p:iterate type="lt">
                                    <p:tmPct val="50000"/>
                                  </p:iterate>
                                  <p:childTnLst>
                                    <p:set>
                                      <p:cBhvr>
                                        <p:cTn id="52" dur="1" fill="hold">
                                          <p:stCondLst>
                                            <p:cond delay="0"/>
                                          </p:stCondLst>
                                        </p:cTn>
                                        <p:tgtEl>
                                          <p:spTgt spid="7">
                                            <p:txEl>
                                              <p:pRg st="2" end="2"/>
                                            </p:txEl>
                                          </p:spTgt>
                                        </p:tgtEl>
                                        <p:attrNameLst>
                                          <p:attrName>style.visibility</p:attrName>
                                        </p:attrNameLst>
                                      </p:cBhvr>
                                      <p:to>
                                        <p:strVal val="visible"/>
                                      </p:to>
                                    </p:set>
                                    <p:set>
                                      <p:cBhvr>
                                        <p:cTn id="53" dur="455" fill="hold">
                                          <p:stCondLst>
                                            <p:cond delay="0"/>
                                          </p:stCondLst>
                                        </p:cTn>
                                        <p:tgtEl>
                                          <p:spTgt spid="7">
                                            <p:txEl>
                                              <p:pRg st="2" end="2"/>
                                            </p:txEl>
                                          </p:spTgt>
                                        </p:tgtEl>
                                        <p:attrNameLst>
                                          <p:attrName>style.rotation</p:attrName>
                                        </p:attrNameLst>
                                      </p:cBhvr>
                                      <p:to>
                                        <p:strVal val="-45.0"/>
                                      </p:to>
                                    </p:set>
                                    <p:anim calcmode="lin" valueType="num">
                                      <p:cBhvr>
                                        <p:cTn id="54" dur="455" fill="hold">
                                          <p:stCondLst>
                                            <p:cond delay="455"/>
                                          </p:stCondLst>
                                        </p:cTn>
                                        <p:tgtEl>
                                          <p:spTgt spid="7">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55" dur="455" fill="hold">
                                          <p:stCondLst>
                                            <p:cond delay="0"/>
                                          </p:stCondLst>
                                        </p:cTn>
                                        <p:tgtEl>
                                          <p:spTgt spid="7">
                                            <p:txEl>
                                              <p:pRg st="2" end="2"/>
                                            </p:txEl>
                                          </p:spTgt>
                                        </p:tgtEl>
                                        <p:attrNameLst>
                                          <p:attrName>ppt_y</p:attrName>
                                        </p:attrNameLst>
                                      </p:cBhvr>
                                      <p:tavLst>
                                        <p:tav tm="0">
                                          <p:val>
                                            <p:strVal val="#ppt_y-1"/>
                                          </p:val>
                                        </p:tav>
                                        <p:tav tm="100000">
                                          <p:val>
                                            <p:strVal val="#ppt_y-(0.354*#ppt_w-0.172*#ppt_h)"/>
                                          </p:val>
                                        </p:tav>
                                      </p:tavLst>
                                    </p:anim>
                                    <p:anim calcmode="lin" valueType="num">
                                      <p:cBhvr>
                                        <p:cTn id="56" dur="156" decel="50000" autoRev="1" fill="hold">
                                          <p:stCondLst>
                                            <p:cond delay="455"/>
                                          </p:stCondLst>
                                        </p:cTn>
                                        <p:tgtEl>
                                          <p:spTgt spid="7">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57" dur="136" fill="hold">
                                          <p:stCondLst>
                                            <p:cond delay="864"/>
                                          </p:stCondLst>
                                        </p:cTn>
                                        <p:tgtEl>
                                          <p:spTgt spid="7">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8" presetClass="entr" presetSubtype="0" accel="50000" fill="hold" nodeType="clickEffect">
                                  <p:stCondLst>
                                    <p:cond delay="0"/>
                                  </p:stCondLst>
                                  <p:iterate type="lt">
                                    <p:tmPct val="50000"/>
                                  </p:iterate>
                                  <p:childTnLst>
                                    <p:set>
                                      <p:cBhvr>
                                        <p:cTn id="61" dur="1" fill="hold">
                                          <p:stCondLst>
                                            <p:cond delay="0"/>
                                          </p:stCondLst>
                                        </p:cTn>
                                        <p:tgtEl>
                                          <p:spTgt spid="7">
                                            <p:txEl>
                                              <p:pRg st="3" end="3"/>
                                            </p:txEl>
                                          </p:spTgt>
                                        </p:tgtEl>
                                        <p:attrNameLst>
                                          <p:attrName>style.visibility</p:attrName>
                                        </p:attrNameLst>
                                      </p:cBhvr>
                                      <p:to>
                                        <p:strVal val="visible"/>
                                      </p:to>
                                    </p:set>
                                    <p:set>
                                      <p:cBhvr>
                                        <p:cTn id="62" dur="455" fill="hold">
                                          <p:stCondLst>
                                            <p:cond delay="0"/>
                                          </p:stCondLst>
                                        </p:cTn>
                                        <p:tgtEl>
                                          <p:spTgt spid="7">
                                            <p:txEl>
                                              <p:pRg st="3" end="3"/>
                                            </p:txEl>
                                          </p:spTgt>
                                        </p:tgtEl>
                                        <p:attrNameLst>
                                          <p:attrName>style.rotation</p:attrName>
                                        </p:attrNameLst>
                                      </p:cBhvr>
                                      <p:to>
                                        <p:strVal val="-45.0"/>
                                      </p:to>
                                    </p:set>
                                    <p:anim calcmode="lin" valueType="num">
                                      <p:cBhvr>
                                        <p:cTn id="63" dur="455" fill="hold">
                                          <p:stCondLst>
                                            <p:cond delay="455"/>
                                          </p:stCondLst>
                                        </p:cTn>
                                        <p:tgtEl>
                                          <p:spTgt spid="7">
                                            <p:txEl>
                                              <p:pRg st="3" end="3"/>
                                            </p:txEl>
                                          </p:spTgt>
                                        </p:tgtEl>
                                        <p:attrNameLst>
                                          <p:attrName>style.rotation</p:attrName>
                                        </p:attrNameLst>
                                      </p:cBhvr>
                                      <p:tavLst>
                                        <p:tav tm="0">
                                          <p:val>
                                            <p:fltVal val="-45"/>
                                          </p:val>
                                        </p:tav>
                                        <p:tav tm="69900">
                                          <p:val>
                                            <p:fltVal val="45"/>
                                          </p:val>
                                        </p:tav>
                                        <p:tav tm="100000">
                                          <p:val>
                                            <p:fltVal val="0"/>
                                          </p:val>
                                        </p:tav>
                                      </p:tavLst>
                                    </p:anim>
                                    <p:anim calcmode="lin" valueType="num">
                                      <p:cBhvr>
                                        <p:cTn id="64" dur="455" fill="hold">
                                          <p:stCondLst>
                                            <p:cond delay="0"/>
                                          </p:stCondLst>
                                        </p:cTn>
                                        <p:tgtEl>
                                          <p:spTgt spid="7">
                                            <p:txEl>
                                              <p:pRg st="3" end="3"/>
                                            </p:txEl>
                                          </p:spTgt>
                                        </p:tgtEl>
                                        <p:attrNameLst>
                                          <p:attrName>ppt_y</p:attrName>
                                        </p:attrNameLst>
                                      </p:cBhvr>
                                      <p:tavLst>
                                        <p:tav tm="0">
                                          <p:val>
                                            <p:strVal val="#ppt_y-1"/>
                                          </p:val>
                                        </p:tav>
                                        <p:tav tm="100000">
                                          <p:val>
                                            <p:strVal val="#ppt_y-(0.354*#ppt_w-0.172*#ppt_h)"/>
                                          </p:val>
                                        </p:tav>
                                      </p:tavLst>
                                    </p:anim>
                                    <p:anim calcmode="lin" valueType="num">
                                      <p:cBhvr>
                                        <p:cTn id="65" dur="156" decel="50000" autoRev="1" fill="hold">
                                          <p:stCondLst>
                                            <p:cond delay="455"/>
                                          </p:stCondLst>
                                        </p:cTn>
                                        <p:tgtEl>
                                          <p:spTgt spid="7">
                                            <p:txEl>
                                              <p:pRg st="3" end="3"/>
                                            </p:txEl>
                                          </p:spTgt>
                                        </p:tgtEl>
                                        <p:attrNameLst>
                                          <p:attrName>ppt_y</p:attrName>
                                        </p:attrNameLst>
                                      </p:cBhvr>
                                      <p:tavLst>
                                        <p:tav tm="0">
                                          <p:val>
                                            <p:strVal val="#ppt_y-(0.354*#ppt_w-0.172*#ppt_h)"/>
                                          </p:val>
                                        </p:tav>
                                        <p:tav tm="100000">
                                          <p:val>
                                            <p:strVal val="#ppt_y-(0.354*#ppt_w-0.172*#ppt_h)-#ppt_h/2"/>
                                          </p:val>
                                        </p:tav>
                                      </p:tavLst>
                                    </p:anim>
                                    <p:anim calcmode="lin" valueType="num">
                                      <p:cBhvr>
                                        <p:cTn id="66" dur="136" fill="hold">
                                          <p:stCondLst>
                                            <p:cond delay="864"/>
                                          </p:stCondLst>
                                        </p:cTn>
                                        <p:tgtEl>
                                          <p:spTgt spid="7">
                                            <p:txEl>
                                              <p:pRg st="3" end="3"/>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7" presetClass="entr" presetSubtype="4"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0" fill="hold"/>
                                        <p:tgtEl>
                                          <p:spTgt spid="11"/>
                                        </p:tgtEl>
                                        <p:attrNameLst>
                                          <p:attrName>ppt_x</p:attrName>
                                        </p:attrNameLst>
                                      </p:cBhvr>
                                      <p:tavLst>
                                        <p:tav tm="0">
                                          <p:val>
                                            <p:strVal val="#ppt_x"/>
                                          </p:val>
                                        </p:tav>
                                        <p:tav tm="100000">
                                          <p:val>
                                            <p:strVal val="#ppt_x"/>
                                          </p:val>
                                        </p:tav>
                                      </p:tavLst>
                                    </p:anim>
                                    <p:anim calcmode="lin" valueType="num">
                                      <p:cBhvr additive="base">
                                        <p:cTn id="72"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3"/>
          <p:cNvSpPr>
            <a:spLocks noChangeArrowheads="1"/>
          </p:cNvSpPr>
          <p:nvPr/>
        </p:nvSpPr>
        <p:spPr bwMode="auto">
          <a:xfrm>
            <a:off x="1727200" y="-33338"/>
            <a:ext cx="3048000" cy="1598613"/>
          </a:xfrm>
          <a:prstGeom prst="ellipse">
            <a:avLst/>
          </a:prstGeom>
          <a:gradFill rotWithShape="1">
            <a:gsLst>
              <a:gs pos="0">
                <a:srgbClr val="F5CB71"/>
              </a:gs>
              <a:gs pos="100000">
                <a:srgbClr val="C7951F"/>
              </a:gs>
            </a:gsLst>
            <a:lin ang="5400000" scaled="1"/>
          </a:gradFill>
          <a:ln w="9525">
            <a:noFill/>
            <a:round/>
            <a:headEnd/>
            <a:tailEnd/>
          </a:ln>
        </p:spPr>
        <p:txBody>
          <a:bodyPr anchor="ctr"/>
          <a:lstStyle/>
          <a:p>
            <a:pPr algn="ctr"/>
            <a:r>
              <a:rPr lang="en-US" sz="3200" dirty="0" err="1">
                <a:solidFill>
                  <a:srgbClr val="FF0000"/>
                </a:solidFill>
                <a:sym typeface="Arial" charset="0"/>
              </a:rPr>
              <a:t>Nội</a:t>
            </a:r>
            <a:r>
              <a:rPr lang="en-US" sz="3200" dirty="0">
                <a:solidFill>
                  <a:srgbClr val="FF0000"/>
                </a:solidFill>
                <a:sym typeface="Arial" charset="0"/>
              </a:rPr>
              <a:t> Dung </a:t>
            </a:r>
            <a:r>
              <a:rPr lang="en-US" sz="3200" dirty="0" err="1">
                <a:solidFill>
                  <a:srgbClr val="FF0000"/>
                </a:solidFill>
                <a:sym typeface="Arial" charset="0"/>
              </a:rPr>
              <a:t>Quyền</a:t>
            </a:r>
            <a:r>
              <a:rPr lang="en-US" sz="3200" dirty="0">
                <a:solidFill>
                  <a:srgbClr val="FF0000"/>
                </a:solidFill>
                <a:sym typeface="Arial" charset="0"/>
              </a:rPr>
              <a:t> YC </a:t>
            </a:r>
          </a:p>
        </p:txBody>
      </p:sp>
      <p:sp>
        <p:nvSpPr>
          <p:cNvPr id="6147" name="Rounded Rectangle 4"/>
          <p:cNvSpPr>
            <a:spLocks noChangeArrowheads="1"/>
          </p:cNvSpPr>
          <p:nvPr/>
        </p:nvSpPr>
        <p:spPr bwMode="auto">
          <a:xfrm>
            <a:off x="5638800" y="228600"/>
            <a:ext cx="2362200" cy="9906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ctr"/>
            <a:r>
              <a:rPr lang="en-US" sz="2800" b="1" i="1" dirty="0">
                <a:solidFill>
                  <a:srgbClr val="000000"/>
                </a:solidFill>
                <a:sym typeface="Arial" charset="0"/>
              </a:rPr>
              <a:t> </a:t>
            </a:r>
            <a:r>
              <a:rPr lang="en-US" sz="2800" b="1" i="1" dirty="0" err="1">
                <a:solidFill>
                  <a:schemeClr val="accent1"/>
                </a:solidFill>
                <a:sym typeface="Arial" charset="0"/>
              </a:rPr>
              <a:t>Đối</a:t>
            </a:r>
            <a:r>
              <a:rPr lang="en-US" sz="2800" b="1" i="1" dirty="0">
                <a:solidFill>
                  <a:schemeClr val="accent1"/>
                </a:solidFill>
                <a:sym typeface="Arial" charset="0"/>
              </a:rPr>
              <a:t> </a:t>
            </a:r>
            <a:r>
              <a:rPr lang="en-US" sz="2800" b="1" i="1" dirty="0" err="1">
                <a:solidFill>
                  <a:schemeClr val="accent1"/>
                </a:solidFill>
                <a:sym typeface="Arial" charset="0"/>
              </a:rPr>
              <a:t>tượng</a:t>
            </a:r>
            <a:endParaRPr lang="en-US" sz="2800" b="1" i="1" dirty="0">
              <a:solidFill>
                <a:schemeClr val="accent1"/>
              </a:solidFill>
              <a:sym typeface="Arial" charset="0"/>
            </a:endParaRPr>
          </a:p>
        </p:txBody>
      </p:sp>
      <p:sp>
        <p:nvSpPr>
          <p:cNvPr id="6148" name="Rounded Rectangle 5"/>
          <p:cNvSpPr>
            <a:spLocks noChangeArrowheads="1"/>
          </p:cNvSpPr>
          <p:nvPr/>
        </p:nvSpPr>
        <p:spPr bwMode="auto">
          <a:xfrm>
            <a:off x="5638800" y="1638288"/>
            <a:ext cx="2667000" cy="87631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r>
              <a:rPr lang="en-US" sz="3200" b="1" i="1" dirty="0" err="1">
                <a:solidFill>
                  <a:schemeClr val="accent1"/>
                </a:solidFill>
                <a:sym typeface="Arial" charset="0"/>
              </a:rPr>
              <a:t>Hình</a:t>
            </a:r>
            <a:r>
              <a:rPr lang="en-US" sz="3200" b="1" i="1" dirty="0">
                <a:solidFill>
                  <a:schemeClr val="accent1"/>
                </a:solidFill>
                <a:sym typeface="Arial" charset="0"/>
              </a:rPr>
              <a:t> </a:t>
            </a:r>
            <a:r>
              <a:rPr lang="en-US" sz="3200" b="1" i="1" dirty="0" err="1">
                <a:solidFill>
                  <a:schemeClr val="accent1"/>
                </a:solidFill>
                <a:sym typeface="Arial" charset="0"/>
              </a:rPr>
              <a:t>thức</a:t>
            </a:r>
            <a:endParaRPr lang="en-US" sz="3200" b="1" i="1" dirty="0">
              <a:solidFill>
                <a:schemeClr val="accent1"/>
              </a:solidFill>
              <a:sym typeface="Arial" charset="0"/>
            </a:endParaRPr>
          </a:p>
        </p:txBody>
      </p:sp>
      <p:sp>
        <p:nvSpPr>
          <p:cNvPr id="6149" name="Rounded Rectangle 6"/>
          <p:cNvSpPr>
            <a:spLocks noChangeArrowheads="1"/>
          </p:cNvSpPr>
          <p:nvPr/>
        </p:nvSpPr>
        <p:spPr bwMode="auto">
          <a:xfrm>
            <a:off x="5791200" y="3048000"/>
            <a:ext cx="2965450" cy="91440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a:lstStyle/>
          <a:p>
            <a:pPr algn="ctr">
              <a:spcBef>
                <a:spcPts val="600"/>
              </a:spcBef>
            </a:pPr>
            <a:r>
              <a:rPr lang="en-US" sz="3200" i="1" dirty="0" err="1">
                <a:solidFill>
                  <a:srgbClr val="002060"/>
                </a:solidFill>
              </a:rPr>
              <a:t>Căn</a:t>
            </a:r>
            <a:r>
              <a:rPr lang="en-US" sz="3200" i="1" dirty="0">
                <a:solidFill>
                  <a:srgbClr val="002060"/>
                </a:solidFill>
              </a:rPr>
              <a:t> </a:t>
            </a:r>
            <a:r>
              <a:rPr lang="en-US" sz="3200" i="1" dirty="0" err="1">
                <a:solidFill>
                  <a:srgbClr val="002060"/>
                </a:solidFill>
              </a:rPr>
              <a:t>cứ</a:t>
            </a:r>
            <a:endParaRPr lang="en-US" sz="3200" i="1" dirty="0">
              <a:solidFill>
                <a:srgbClr val="002060"/>
              </a:solidFill>
              <a:sym typeface="Arial" charset="0"/>
            </a:endParaRPr>
          </a:p>
        </p:txBody>
      </p:sp>
      <p:sp>
        <p:nvSpPr>
          <p:cNvPr id="6150" name="Rounded Rectangle 7"/>
          <p:cNvSpPr>
            <a:spLocks noChangeArrowheads="1"/>
          </p:cNvSpPr>
          <p:nvPr/>
        </p:nvSpPr>
        <p:spPr bwMode="auto">
          <a:xfrm>
            <a:off x="1752600" y="1905000"/>
            <a:ext cx="3797300" cy="4953000"/>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a:lstStyle/>
          <a:p>
            <a:pPr algn="just" eaLnBrk="1" hangingPunct="1">
              <a:buFontTx/>
              <a:buChar char="-"/>
              <a:defRPr/>
            </a:pPr>
            <a:r>
              <a:rPr lang="en-US" sz="3200" dirty="0" err="1"/>
              <a:t>Hành</a:t>
            </a:r>
            <a:r>
              <a:rPr lang="en-US" sz="3200" dirty="0"/>
              <a:t> vi </a:t>
            </a:r>
            <a:r>
              <a:rPr lang="en-US" sz="3200" dirty="0" err="1"/>
              <a:t>tố</a:t>
            </a:r>
            <a:r>
              <a:rPr lang="en-US" sz="3200" dirty="0"/>
              <a:t> </a:t>
            </a:r>
            <a:r>
              <a:rPr lang="en-US" sz="3200" dirty="0" err="1"/>
              <a:t>tụng</a:t>
            </a:r>
            <a:r>
              <a:rPr lang="en-US" sz="3200" dirty="0"/>
              <a:t> </a:t>
            </a:r>
            <a:r>
              <a:rPr lang="en-US" sz="3200" dirty="0" err="1"/>
              <a:t>của</a:t>
            </a:r>
            <a:r>
              <a:rPr lang="en-US" sz="3200" dirty="0"/>
              <a:t> CQ, NTHTT;</a:t>
            </a:r>
          </a:p>
          <a:p>
            <a:pPr algn="just" eaLnBrk="1" hangingPunct="1">
              <a:buFontTx/>
              <a:buChar char="-"/>
              <a:defRPr/>
            </a:pPr>
            <a:r>
              <a:rPr lang="en-US" sz="3200" dirty="0"/>
              <a:t> </a:t>
            </a:r>
            <a:r>
              <a:rPr lang="en-US" sz="3200" dirty="0" err="1"/>
              <a:t>Hành</a:t>
            </a:r>
            <a:r>
              <a:rPr lang="en-US" sz="3200" dirty="0"/>
              <a:t> vi </a:t>
            </a:r>
            <a:r>
              <a:rPr lang="en-US" sz="3200" dirty="0" err="1"/>
              <a:t>thực</a:t>
            </a:r>
            <a:r>
              <a:rPr lang="en-US" sz="3200" dirty="0"/>
              <a:t> </a:t>
            </a:r>
            <a:r>
              <a:rPr lang="en-US" sz="3200" dirty="0" err="1"/>
              <a:t>hiện</a:t>
            </a:r>
            <a:r>
              <a:rPr lang="en-US" sz="3200" dirty="0"/>
              <a:t> PL </a:t>
            </a:r>
            <a:r>
              <a:rPr lang="en-US" sz="3200" dirty="0" err="1"/>
              <a:t>của</a:t>
            </a:r>
            <a:r>
              <a:rPr lang="en-US" sz="3200" dirty="0"/>
              <a:t> </a:t>
            </a:r>
            <a:r>
              <a:rPr lang="en-US" sz="3200" dirty="0" err="1"/>
              <a:t>các</a:t>
            </a:r>
            <a:r>
              <a:rPr lang="en-US" sz="3200" dirty="0"/>
              <a:t> </a:t>
            </a:r>
            <a:r>
              <a:rPr lang="en-US" sz="3200" dirty="0" err="1"/>
              <a:t>chủ</a:t>
            </a:r>
            <a:r>
              <a:rPr lang="en-US" sz="3200" dirty="0"/>
              <a:t> </a:t>
            </a:r>
            <a:r>
              <a:rPr lang="en-US" sz="3200" dirty="0" err="1"/>
              <a:t>thể</a:t>
            </a:r>
            <a:r>
              <a:rPr lang="en-US" sz="3200" dirty="0"/>
              <a:t> </a:t>
            </a:r>
            <a:r>
              <a:rPr lang="en-US" sz="3200" dirty="0" err="1"/>
              <a:t>tham</a:t>
            </a:r>
            <a:r>
              <a:rPr lang="en-US" sz="3200" dirty="0"/>
              <a:t> </a:t>
            </a:r>
            <a:r>
              <a:rPr lang="en-US" sz="3200" dirty="0" err="1"/>
              <a:t>gia</a:t>
            </a:r>
            <a:r>
              <a:rPr lang="en-US" sz="3200" dirty="0"/>
              <a:t> </a:t>
            </a:r>
            <a:r>
              <a:rPr lang="en-US" sz="3200" dirty="0" err="1"/>
              <a:t>tố</a:t>
            </a:r>
            <a:r>
              <a:rPr lang="en-US" sz="3200" dirty="0"/>
              <a:t> </a:t>
            </a:r>
            <a:r>
              <a:rPr lang="en-US" sz="3200" dirty="0" err="1"/>
              <a:t>tụng</a:t>
            </a:r>
            <a:r>
              <a:rPr lang="en-US" sz="3200" dirty="0"/>
              <a:t> </a:t>
            </a:r>
            <a:r>
              <a:rPr lang="en-US" sz="3200" dirty="0" err="1"/>
              <a:t>dân</a:t>
            </a:r>
            <a:r>
              <a:rPr lang="en-US" sz="3200" dirty="0"/>
              <a:t> </a:t>
            </a:r>
            <a:r>
              <a:rPr lang="en-US" sz="3200" dirty="0" err="1"/>
              <a:t>sự</a:t>
            </a:r>
            <a:r>
              <a:rPr lang="en-US" sz="3200" dirty="0"/>
              <a:t>, </a:t>
            </a:r>
            <a:r>
              <a:rPr lang="en-US" sz="3200" dirty="0" err="1"/>
              <a:t>người</a:t>
            </a:r>
            <a:r>
              <a:rPr lang="en-US" sz="3200" dirty="0"/>
              <a:t> </a:t>
            </a:r>
            <a:r>
              <a:rPr lang="en-US" sz="3200" dirty="0" err="1"/>
              <a:t>tham</a:t>
            </a:r>
            <a:r>
              <a:rPr lang="en-US" sz="3200" dirty="0"/>
              <a:t> </a:t>
            </a:r>
            <a:r>
              <a:rPr lang="en-US" sz="3200" dirty="0" err="1"/>
              <a:t>gia</a:t>
            </a:r>
            <a:r>
              <a:rPr lang="en-US" sz="3200" dirty="0"/>
              <a:t> </a:t>
            </a:r>
            <a:r>
              <a:rPr lang="en-US" sz="3200" dirty="0" err="1"/>
              <a:t>thủ</a:t>
            </a:r>
            <a:r>
              <a:rPr lang="en-US" sz="3200" dirty="0"/>
              <a:t> </a:t>
            </a:r>
            <a:r>
              <a:rPr lang="en-US" sz="3200" dirty="0" err="1"/>
              <a:t>tục</a:t>
            </a:r>
            <a:r>
              <a:rPr lang="en-US" sz="3200" dirty="0"/>
              <a:t> </a:t>
            </a:r>
            <a:r>
              <a:rPr lang="en-US" sz="3200" dirty="0" err="1"/>
              <a:t>phá</a:t>
            </a:r>
            <a:r>
              <a:rPr lang="en-US" sz="3200" dirty="0"/>
              <a:t> </a:t>
            </a:r>
            <a:r>
              <a:rPr lang="en-US" sz="3200" dirty="0" err="1"/>
              <a:t>sản</a:t>
            </a:r>
            <a:endParaRPr lang="en-US" altLang="en-US" sz="1600"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a:p>
            <a:pPr algn="just"/>
            <a:endParaRPr lang="en-US" altLang="en-US" dirty="0">
              <a:solidFill>
                <a:srgbClr val="000000"/>
              </a:solidFill>
              <a:latin typeface="Verdana" pitchFamily="34" charset="0"/>
              <a:ea typeface="Verdana" pitchFamily="34" charset="0"/>
              <a:cs typeface="Verdana" pitchFamily="34" charset="0"/>
              <a:sym typeface="Verdana" pitchFamily="34" charset="0"/>
            </a:endParaRPr>
          </a:p>
        </p:txBody>
      </p:sp>
      <p:sp>
        <p:nvSpPr>
          <p:cNvPr id="6151" name="Rounded Rectangle 8"/>
          <p:cNvSpPr>
            <a:spLocks noChangeArrowheads="1"/>
          </p:cNvSpPr>
          <p:nvPr/>
        </p:nvSpPr>
        <p:spPr bwMode="auto">
          <a:xfrm>
            <a:off x="1752600" y="1676400"/>
            <a:ext cx="3886200" cy="49530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lstStyle/>
          <a:p>
            <a:pPr algn="just"/>
            <a:r>
              <a:rPr lang="en-US" sz="2400" dirty="0" err="1"/>
              <a:t>Thực</a:t>
            </a:r>
            <a:r>
              <a:rPr lang="en-US" sz="2400" dirty="0"/>
              <a:t> </a:t>
            </a:r>
            <a:r>
              <a:rPr lang="en-US" sz="2400" dirty="0" err="1"/>
              <a:t>hiện</a:t>
            </a:r>
            <a:r>
              <a:rPr lang="en-US" sz="2400" dirty="0"/>
              <a:t> </a:t>
            </a:r>
            <a:r>
              <a:rPr lang="en-US" sz="2400" dirty="0" err="1"/>
              <a:t>bằng</a:t>
            </a:r>
            <a:r>
              <a:rPr lang="en-US" sz="2400" dirty="0"/>
              <a:t>:</a:t>
            </a:r>
          </a:p>
          <a:p>
            <a:pPr algn="just"/>
            <a:r>
              <a:rPr lang="en-US" sz="2400" dirty="0"/>
              <a:t>+ </a:t>
            </a:r>
            <a:r>
              <a:rPr lang="en-US" sz="2400" dirty="0" err="1"/>
              <a:t>Văn</a:t>
            </a:r>
            <a:r>
              <a:rPr lang="en-US" sz="2400" dirty="0"/>
              <a:t> </a:t>
            </a:r>
            <a:r>
              <a:rPr lang="en-US" sz="2400" dirty="0" err="1"/>
              <a:t>bản</a:t>
            </a:r>
            <a:r>
              <a:rPr lang="en-US" sz="2400" dirty="0"/>
              <a:t>;</a:t>
            </a:r>
          </a:p>
          <a:p>
            <a:pPr algn="just"/>
            <a:r>
              <a:rPr lang="en-US" sz="2400" dirty="0"/>
              <a:t>+ </a:t>
            </a:r>
            <a:r>
              <a:rPr lang="en-US" sz="2400" dirty="0" err="1"/>
              <a:t>Lời</a:t>
            </a:r>
            <a:r>
              <a:rPr lang="en-US" sz="2400" dirty="0"/>
              <a:t> </a:t>
            </a:r>
            <a:r>
              <a:rPr lang="en-US" sz="2400" dirty="0" err="1"/>
              <a:t>nói</a:t>
            </a:r>
            <a:r>
              <a:rPr lang="en-US" sz="2400" dirty="0"/>
              <a:t>, VD: </a:t>
            </a:r>
            <a:r>
              <a:rPr lang="en-US" sz="2400" dirty="0" err="1"/>
              <a:t>quyền</a:t>
            </a:r>
            <a:r>
              <a:rPr lang="en-US" sz="2400" dirty="0"/>
              <a:t> </a:t>
            </a:r>
            <a:r>
              <a:rPr lang="en-US" sz="2400" dirty="0" err="1"/>
              <a:t>yêu</a:t>
            </a:r>
            <a:r>
              <a:rPr lang="en-US" sz="2400" dirty="0"/>
              <a:t> </a:t>
            </a:r>
            <a:r>
              <a:rPr lang="en-US" sz="2400" dirty="0" err="1"/>
              <a:t>cầu</a:t>
            </a:r>
            <a:r>
              <a:rPr lang="en-US" sz="2400" dirty="0"/>
              <a:t> </a:t>
            </a:r>
            <a:r>
              <a:rPr lang="en-US" sz="2400" i="1" dirty="0" err="1"/>
              <a:t>sửa</a:t>
            </a:r>
            <a:r>
              <a:rPr lang="en-US" sz="2400" i="1" dirty="0"/>
              <a:t> </a:t>
            </a:r>
            <a:r>
              <a:rPr lang="en-US" sz="2400" i="1" dirty="0" err="1"/>
              <a:t>đổi</a:t>
            </a:r>
            <a:r>
              <a:rPr lang="en-US" sz="2400" i="1" dirty="0"/>
              <a:t>, </a:t>
            </a:r>
            <a:r>
              <a:rPr lang="en-US" sz="2400" i="1" dirty="0" err="1"/>
              <a:t>bổ</a:t>
            </a:r>
            <a:r>
              <a:rPr lang="en-US" sz="2400" i="1" dirty="0"/>
              <a:t> sung </a:t>
            </a:r>
            <a:r>
              <a:rPr lang="en-US" sz="2400" i="1" dirty="0" err="1"/>
              <a:t>biên</a:t>
            </a:r>
            <a:r>
              <a:rPr lang="en-US" sz="2400" i="1" dirty="0"/>
              <a:t> </a:t>
            </a:r>
            <a:r>
              <a:rPr lang="en-US" sz="2400" i="1" dirty="0" err="1"/>
              <a:t>bản</a:t>
            </a:r>
            <a:r>
              <a:rPr lang="en-US" sz="2400" i="1" dirty="0"/>
              <a:t> </a:t>
            </a:r>
            <a:r>
              <a:rPr lang="en-US" sz="2400" i="1" dirty="0" err="1"/>
              <a:t>phiên</a:t>
            </a:r>
            <a:r>
              <a:rPr lang="en-US" sz="2400" i="1" dirty="0"/>
              <a:t> </a:t>
            </a:r>
            <a:r>
              <a:rPr lang="en-US" sz="2400" i="1" dirty="0" err="1"/>
              <a:t>tòa</a:t>
            </a:r>
            <a:r>
              <a:rPr lang="en-US" sz="2400" i="1" dirty="0"/>
              <a:t>, </a:t>
            </a:r>
            <a:r>
              <a:rPr lang="en-US" sz="2400" i="1" dirty="0" err="1"/>
              <a:t>phiên</a:t>
            </a:r>
            <a:r>
              <a:rPr lang="en-US" sz="2400" i="1" dirty="0"/>
              <a:t> </a:t>
            </a:r>
            <a:r>
              <a:rPr lang="en-US" sz="2400" i="1" dirty="0" err="1"/>
              <a:t>họp</a:t>
            </a:r>
            <a:r>
              <a:rPr lang="en-US" sz="2400" i="1" dirty="0"/>
              <a:t> </a:t>
            </a:r>
            <a:r>
              <a:rPr lang="en-US" sz="2400" i="1" dirty="0" err="1"/>
              <a:t>sau</a:t>
            </a:r>
            <a:r>
              <a:rPr lang="en-US" sz="2400" i="1" dirty="0"/>
              <a:t> </a:t>
            </a:r>
            <a:r>
              <a:rPr lang="en-US" sz="2400" i="1" dirty="0" err="1"/>
              <a:t>phiên</a:t>
            </a:r>
            <a:r>
              <a:rPr lang="en-US" sz="2400" i="1" dirty="0"/>
              <a:t> </a:t>
            </a:r>
            <a:r>
              <a:rPr lang="en-US" sz="2400" i="1" dirty="0" err="1"/>
              <a:t>tòa</a:t>
            </a:r>
            <a:r>
              <a:rPr lang="en-US" sz="2400" i="1" dirty="0"/>
              <a:t>, </a:t>
            </a:r>
            <a:r>
              <a:rPr lang="en-US" sz="2400" i="1" dirty="0" err="1"/>
              <a:t>phiên</a:t>
            </a:r>
            <a:r>
              <a:rPr lang="en-US" sz="2400" i="1" dirty="0"/>
              <a:t> </a:t>
            </a:r>
            <a:r>
              <a:rPr lang="en-US" sz="2400" i="1" dirty="0" err="1"/>
              <a:t>họp</a:t>
            </a:r>
            <a:r>
              <a:rPr lang="en-US" sz="2400" i="1" dirty="0"/>
              <a:t> </a:t>
            </a:r>
            <a:r>
              <a:rPr lang="en-US" sz="2400" dirty="0" err="1"/>
              <a:t>của</a:t>
            </a:r>
            <a:r>
              <a:rPr lang="en-US" sz="2400" dirty="0"/>
              <a:t> </a:t>
            </a:r>
            <a:r>
              <a:rPr lang="en-US" sz="2400" dirty="0" err="1"/>
              <a:t>Kiểm</a:t>
            </a:r>
            <a:r>
              <a:rPr lang="en-US" sz="2400" dirty="0"/>
              <a:t> </a:t>
            </a:r>
            <a:r>
              <a:rPr lang="en-US" sz="2400" dirty="0" err="1"/>
              <a:t>sát</a:t>
            </a:r>
            <a:r>
              <a:rPr lang="en-US" sz="2400" dirty="0"/>
              <a:t> </a:t>
            </a:r>
            <a:r>
              <a:rPr lang="en-US" sz="2400" dirty="0" err="1"/>
              <a:t>viên</a:t>
            </a:r>
            <a:r>
              <a:rPr lang="en-US" sz="2400" dirty="0"/>
              <a:t> </a:t>
            </a:r>
            <a:r>
              <a:rPr lang="en-US" sz="2400" dirty="0" err="1"/>
              <a:t>theo</a:t>
            </a:r>
            <a:r>
              <a:rPr lang="en-US" sz="2400" dirty="0"/>
              <a:t> </a:t>
            </a:r>
            <a:r>
              <a:rPr lang="en-US" sz="2400" dirty="0" err="1"/>
              <a:t>Khoản</a:t>
            </a:r>
            <a:r>
              <a:rPr lang="en-US" sz="2400" dirty="0"/>
              <a:t> 4 </a:t>
            </a:r>
            <a:r>
              <a:rPr lang="en-US" sz="2400" dirty="0" err="1"/>
              <a:t>Điều</a:t>
            </a:r>
            <a:r>
              <a:rPr lang="en-US" sz="2400" dirty="0"/>
              <a:t> 236 BLTTDS </a:t>
            </a:r>
            <a:r>
              <a:rPr lang="en-US" sz="2400" dirty="0" err="1"/>
              <a:t>năm</a:t>
            </a:r>
            <a:r>
              <a:rPr lang="en-US" sz="2400" dirty="0"/>
              <a:t> 2015 </a:t>
            </a:r>
            <a:endParaRPr lang="en-US" sz="2400" dirty="0">
              <a:solidFill>
                <a:srgbClr val="000000"/>
              </a:solidFill>
              <a:sym typeface="Arial" charset="0"/>
            </a:endParaRPr>
          </a:p>
        </p:txBody>
      </p:sp>
      <p:sp>
        <p:nvSpPr>
          <p:cNvPr id="6152" name="Rounded Rectangle 9"/>
          <p:cNvSpPr>
            <a:spLocks noChangeArrowheads="1"/>
          </p:cNvSpPr>
          <p:nvPr/>
        </p:nvSpPr>
        <p:spPr bwMode="auto">
          <a:xfrm>
            <a:off x="1828800" y="1849120"/>
            <a:ext cx="3665538" cy="5008880"/>
          </a:xfrm>
          <a:prstGeom prst="roundRect">
            <a:avLst>
              <a:gd name="adj" fmla="val 16667"/>
            </a:avLst>
          </a:prstGeom>
          <a:ln>
            <a:headEnd/>
            <a:tailEnd/>
          </a:ln>
        </p:spPr>
        <p:style>
          <a:lnRef idx="1">
            <a:schemeClr val="dk1"/>
          </a:lnRef>
          <a:fillRef idx="2">
            <a:schemeClr val="dk1"/>
          </a:fillRef>
          <a:effectRef idx="1">
            <a:schemeClr val="dk1"/>
          </a:effectRef>
          <a:fontRef idx="minor">
            <a:schemeClr val="dk1"/>
          </a:fontRef>
        </p:style>
        <p:txBody>
          <a:bodyPr/>
          <a:lstStyle/>
          <a:p>
            <a:pPr algn="ctr" eaLnBrk="1" hangingPunct="1">
              <a:defRPr/>
            </a:pPr>
            <a:r>
              <a:rPr lang="en-US" sz="3200" dirty="0"/>
              <a:t>+ </a:t>
            </a:r>
            <a:r>
              <a:rPr lang="en-US" sz="3200" dirty="0" err="1"/>
              <a:t>Khi</a:t>
            </a:r>
            <a:r>
              <a:rPr lang="en-US" sz="3200" dirty="0"/>
              <a:t> </a:t>
            </a:r>
            <a:r>
              <a:rPr lang="en-US" sz="3200" dirty="0" err="1"/>
              <a:t>chủ</a:t>
            </a:r>
            <a:r>
              <a:rPr lang="en-US" sz="3200" dirty="0"/>
              <a:t> </a:t>
            </a:r>
            <a:r>
              <a:rPr lang="en-US" sz="3200" dirty="0" err="1"/>
              <a:t>thể</a:t>
            </a:r>
            <a:r>
              <a:rPr lang="en-US" sz="3200" dirty="0"/>
              <a:t>… </a:t>
            </a:r>
            <a:r>
              <a:rPr lang="en-US" sz="3200" dirty="0" err="1"/>
              <a:t>thực</a:t>
            </a:r>
            <a:r>
              <a:rPr lang="en-US" sz="3200" dirty="0"/>
              <a:t> </a:t>
            </a:r>
            <a:r>
              <a:rPr lang="en-US" sz="3200" dirty="0" err="1"/>
              <a:t>hiện</a:t>
            </a:r>
            <a:r>
              <a:rPr lang="en-US" sz="3200" dirty="0"/>
              <a:t> </a:t>
            </a:r>
            <a:r>
              <a:rPr lang="en-US" sz="3200" dirty="0" err="1"/>
              <a:t>không</a:t>
            </a:r>
            <a:r>
              <a:rPr lang="en-US" sz="3200" dirty="0"/>
              <a:t> </a:t>
            </a:r>
            <a:r>
              <a:rPr lang="en-US" sz="3200" dirty="0" err="1"/>
              <a:t>đúng</a:t>
            </a:r>
            <a:r>
              <a:rPr lang="en-US" sz="3200" dirty="0"/>
              <a:t>, </a:t>
            </a:r>
            <a:r>
              <a:rPr lang="en-US" sz="3200" dirty="0" err="1"/>
              <a:t>không</a:t>
            </a:r>
            <a:r>
              <a:rPr lang="en-US" sz="3200" dirty="0"/>
              <a:t> </a:t>
            </a:r>
            <a:r>
              <a:rPr lang="en-US" sz="3200" dirty="0" err="1"/>
              <a:t>đầy</a:t>
            </a:r>
            <a:r>
              <a:rPr lang="en-US" sz="3200" dirty="0"/>
              <a:t> </a:t>
            </a:r>
            <a:r>
              <a:rPr lang="en-US" sz="3200" dirty="0" err="1"/>
              <a:t>đủ</a:t>
            </a:r>
            <a:r>
              <a:rPr lang="en-US" sz="3200" dirty="0"/>
              <a:t> + </a:t>
            </a:r>
            <a:r>
              <a:rPr lang="en-US" sz="3200" dirty="0" err="1"/>
              <a:t>Hoặc</a:t>
            </a:r>
            <a:r>
              <a:rPr lang="en-US" sz="3200" dirty="0"/>
              <a:t> </a:t>
            </a:r>
            <a:r>
              <a:rPr lang="en-US" sz="3200" dirty="0" err="1"/>
              <a:t>chưa</a:t>
            </a:r>
            <a:r>
              <a:rPr lang="en-US" sz="3200" dirty="0"/>
              <a:t> </a:t>
            </a:r>
            <a:r>
              <a:rPr lang="en-US" sz="3200" dirty="0" err="1"/>
              <a:t>thực</a:t>
            </a:r>
            <a:r>
              <a:rPr lang="en-US" sz="3200" dirty="0"/>
              <a:t> </a:t>
            </a:r>
            <a:r>
              <a:rPr lang="en-US" sz="3200" dirty="0" err="1"/>
              <a:t>hiện</a:t>
            </a:r>
            <a:r>
              <a:rPr lang="en-US" sz="3200" dirty="0"/>
              <a:t> </a:t>
            </a:r>
            <a:r>
              <a:rPr lang="en-US" sz="3200" dirty="0" err="1"/>
              <a:t>hoặc</a:t>
            </a:r>
            <a:r>
              <a:rPr lang="en-US" sz="3200" dirty="0"/>
              <a:t> </a:t>
            </a:r>
            <a:r>
              <a:rPr lang="en-US" sz="3200" dirty="0" err="1"/>
              <a:t>không</a:t>
            </a:r>
            <a:r>
              <a:rPr lang="en-US" sz="3200" dirty="0"/>
              <a:t> </a:t>
            </a:r>
            <a:r>
              <a:rPr lang="en-US" sz="3200" dirty="0" err="1"/>
              <a:t>thực</a:t>
            </a:r>
            <a:r>
              <a:rPr lang="en-US" sz="3200" dirty="0"/>
              <a:t> </a:t>
            </a:r>
            <a:r>
              <a:rPr lang="en-US" sz="3200" dirty="0" err="1"/>
              <a:t>hiện</a:t>
            </a:r>
            <a:r>
              <a:rPr lang="en-US" sz="3200" dirty="0"/>
              <a:t> </a:t>
            </a:r>
            <a:r>
              <a:rPr lang="en-US" sz="3200" dirty="0" err="1"/>
              <a:t>nhiệm</a:t>
            </a:r>
            <a:r>
              <a:rPr lang="en-US" sz="3200" dirty="0"/>
              <a:t> </a:t>
            </a:r>
            <a:r>
              <a:rPr lang="en-US" sz="3200" dirty="0" err="1"/>
              <a:t>vụ</a:t>
            </a:r>
            <a:r>
              <a:rPr lang="en-US" sz="3200" dirty="0"/>
              <a:t>, </a:t>
            </a:r>
            <a:r>
              <a:rPr lang="en-US" sz="3200" dirty="0" err="1"/>
              <a:t>quyền</a:t>
            </a:r>
            <a:r>
              <a:rPr lang="en-US" sz="3200" dirty="0"/>
              <a:t> </a:t>
            </a:r>
            <a:r>
              <a:rPr lang="en-US" sz="3200" dirty="0" err="1"/>
              <a:t>hạn</a:t>
            </a:r>
            <a:r>
              <a:rPr lang="en-US" sz="3200" dirty="0"/>
              <a:t> </a:t>
            </a:r>
            <a:r>
              <a:rPr lang="en-US" sz="3200" dirty="0" err="1"/>
              <a:t>luật</a:t>
            </a:r>
            <a:r>
              <a:rPr lang="en-US" sz="3200" dirty="0"/>
              <a:t> </a:t>
            </a:r>
            <a:r>
              <a:rPr lang="en-US" sz="3200" dirty="0" err="1"/>
              <a:t>định</a:t>
            </a:r>
            <a:endParaRPr lang="vi-VN" sz="3200" dirty="0">
              <a:solidFill>
                <a:srgbClr val="002060"/>
              </a:solidFill>
            </a:endParaRPr>
          </a:p>
        </p:txBody>
      </p:sp>
      <p:sp>
        <p:nvSpPr>
          <p:cNvPr id="6153" name="Rounded Rectangle 10"/>
          <p:cNvSpPr>
            <a:spLocks noChangeArrowheads="1"/>
          </p:cNvSpPr>
          <p:nvPr/>
        </p:nvSpPr>
        <p:spPr bwMode="auto">
          <a:xfrm>
            <a:off x="5791200" y="4419600"/>
            <a:ext cx="3886200" cy="9144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spcBef>
                <a:spcPts val="600"/>
              </a:spcBef>
            </a:pPr>
            <a:r>
              <a:rPr lang="en-US" sz="3200" i="1" dirty="0" err="1">
                <a:solidFill>
                  <a:srgbClr val="002060"/>
                </a:solidFill>
              </a:rPr>
              <a:t>Thẩm</a:t>
            </a:r>
            <a:r>
              <a:rPr lang="en-US" sz="3200" i="1" dirty="0">
                <a:solidFill>
                  <a:srgbClr val="002060"/>
                </a:solidFill>
              </a:rPr>
              <a:t> </a:t>
            </a:r>
            <a:r>
              <a:rPr lang="en-US" sz="3200" i="1" dirty="0" err="1">
                <a:solidFill>
                  <a:srgbClr val="002060"/>
                </a:solidFill>
              </a:rPr>
              <a:t>quyền</a:t>
            </a:r>
            <a:endParaRPr lang="en-US" sz="3200" i="1" dirty="0">
              <a:solidFill>
                <a:srgbClr val="002060"/>
              </a:solidFill>
              <a:sym typeface="Arial" charset="0"/>
            </a:endParaRPr>
          </a:p>
        </p:txBody>
      </p:sp>
      <p:sp>
        <p:nvSpPr>
          <p:cNvPr id="6154" name="Rectangle 1"/>
          <p:cNvSpPr>
            <a:spLocks noChangeArrowheads="1"/>
          </p:cNvSpPr>
          <p:nvPr/>
        </p:nvSpPr>
        <p:spPr bwMode="auto">
          <a:xfrm>
            <a:off x="7040564" y="228601"/>
            <a:ext cx="3856037" cy="646331"/>
          </a:xfrm>
          <a:prstGeom prst="rect">
            <a:avLst/>
          </a:prstGeom>
          <a:noFill/>
          <a:ln w="9525">
            <a:noFill/>
            <a:miter lim="800000"/>
            <a:headEnd/>
            <a:tailEnd/>
          </a:ln>
        </p:spPr>
        <p:txBody>
          <a:bodyPr wrap="square">
            <a:spAutoFit/>
          </a:bodyPr>
          <a:lstStyle/>
          <a:p>
            <a:pPr algn="just"/>
            <a:endParaRPr lang="en-US" altLang="en-US" sz="3600" dirty="0"/>
          </a:p>
        </p:txBody>
      </p:sp>
      <p:sp>
        <p:nvSpPr>
          <p:cNvPr id="6155" name="Rectangle 2"/>
          <p:cNvSpPr>
            <a:spLocks noChangeArrowheads="1"/>
          </p:cNvSpPr>
          <p:nvPr/>
        </p:nvSpPr>
        <p:spPr bwMode="auto">
          <a:xfrm>
            <a:off x="1731964" y="4906964"/>
            <a:ext cx="3786187" cy="369332"/>
          </a:xfrm>
          <a:prstGeom prst="rect">
            <a:avLst/>
          </a:prstGeom>
          <a:noFill/>
          <a:ln w="9525">
            <a:noFill/>
            <a:miter lim="800000"/>
            <a:headEnd/>
            <a:tailEnd/>
          </a:ln>
        </p:spPr>
        <p:txBody>
          <a:bodyPr>
            <a:spAutoFit/>
          </a:bodyPr>
          <a:lstStyle/>
          <a:p>
            <a:pPr algn="just"/>
            <a:endParaRPr lang="en-US" altLang="en-US" dirty="0"/>
          </a:p>
        </p:txBody>
      </p:sp>
      <p:sp>
        <p:nvSpPr>
          <p:cNvPr id="6156" name="Rectangle 11"/>
          <p:cNvSpPr>
            <a:spLocks noChangeArrowheads="1"/>
          </p:cNvSpPr>
          <p:nvPr/>
        </p:nvSpPr>
        <p:spPr bwMode="auto">
          <a:xfrm>
            <a:off x="-381000" y="3657600"/>
            <a:ext cx="3400425" cy="369332"/>
          </a:xfrm>
          <a:prstGeom prst="rect">
            <a:avLst/>
          </a:prstGeom>
          <a:noFill/>
          <a:ln w="9525">
            <a:noFill/>
            <a:miter lim="800000"/>
            <a:headEnd/>
            <a:tailEnd/>
          </a:ln>
        </p:spPr>
        <p:txBody>
          <a:bodyPr>
            <a:spAutoFit/>
          </a:bodyPr>
          <a:lstStyle/>
          <a:p>
            <a:pPr algn="just"/>
            <a:endParaRPr lang="en-US" altLang="en-US" dirty="0"/>
          </a:p>
        </p:txBody>
      </p:sp>
      <p:sp>
        <p:nvSpPr>
          <p:cNvPr id="6157" name="Rectangle 12"/>
          <p:cNvSpPr>
            <a:spLocks noChangeArrowheads="1"/>
          </p:cNvSpPr>
          <p:nvPr/>
        </p:nvSpPr>
        <p:spPr bwMode="auto">
          <a:xfrm>
            <a:off x="1898651" y="4103689"/>
            <a:ext cx="3578225" cy="369332"/>
          </a:xfrm>
          <a:prstGeom prst="rect">
            <a:avLst/>
          </a:prstGeom>
          <a:noFill/>
          <a:ln w="9525">
            <a:noFill/>
            <a:miter lim="800000"/>
            <a:headEnd/>
            <a:tailEnd/>
          </a:ln>
        </p:spPr>
        <p:txBody>
          <a:bodyPr>
            <a:spAutoFit/>
          </a:bodyPr>
          <a:lstStyle/>
          <a:p>
            <a:pPr algn="just"/>
            <a:endParaRPr lang="en-US" altLang="en-US" dirty="0"/>
          </a:p>
        </p:txBody>
      </p:sp>
      <p:sp>
        <p:nvSpPr>
          <p:cNvPr id="6158" name="Straight Arrow Connector 14"/>
          <p:cNvSpPr>
            <a:spLocks noChangeShapeType="1"/>
          </p:cNvSpPr>
          <p:nvPr/>
        </p:nvSpPr>
        <p:spPr bwMode="auto">
          <a:xfrm flipV="1">
            <a:off x="4775200" y="614363"/>
            <a:ext cx="863600" cy="150812"/>
          </a:xfrm>
          <a:prstGeom prst="straightConnector1">
            <a:avLst/>
          </a:prstGeom>
          <a:noFill/>
          <a:ln w="19050" cap="rnd" cmpd="sng">
            <a:solidFill>
              <a:srgbClr val="F47E5A"/>
            </a:solidFill>
            <a:round/>
            <a:headEnd/>
            <a:tailEnd type="arrow" w="med" len="med"/>
          </a:ln>
        </p:spPr>
        <p:txBody>
          <a:bodyPr/>
          <a:lstStyle/>
          <a:p>
            <a:endParaRPr lang="en-US"/>
          </a:p>
        </p:txBody>
      </p:sp>
      <p:sp>
        <p:nvSpPr>
          <p:cNvPr id="6159" name="Straight Arrow Connector 16"/>
          <p:cNvSpPr>
            <a:spLocks noChangeShapeType="1"/>
          </p:cNvSpPr>
          <p:nvPr/>
        </p:nvSpPr>
        <p:spPr bwMode="auto">
          <a:xfrm>
            <a:off x="4775200" y="765175"/>
            <a:ext cx="863600" cy="1181100"/>
          </a:xfrm>
          <a:prstGeom prst="straightConnector1">
            <a:avLst/>
          </a:prstGeom>
          <a:noFill/>
          <a:ln w="19050" cap="rnd" cmpd="sng">
            <a:solidFill>
              <a:srgbClr val="F47E5A"/>
            </a:solidFill>
            <a:round/>
            <a:headEnd/>
            <a:tailEnd type="arrow" w="med" len="med"/>
          </a:ln>
        </p:spPr>
        <p:txBody>
          <a:bodyPr/>
          <a:lstStyle/>
          <a:p>
            <a:endParaRPr lang="en-US"/>
          </a:p>
        </p:txBody>
      </p:sp>
      <p:cxnSp>
        <p:nvCxnSpPr>
          <p:cNvPr id="6160" name="Straight Arrow Connector 18"/>
          <p:cNvCxnSpPr>
            <a:cxnSpLocks noChangeShapeType="1"/>
            <a:stCxn id="6146" idx="6"/>
            <a:endCxn id="6149" idx="1"/>
          </p:cNvCxnSpPr>
          <p:nvPr/>
        </p:nvCxnSpPr>
        <p:spPr bwMode="auto">
          <a:xfrm>
            <a:off x="4775200" y="765970"/>
            <a:ext cx="1016000" cy="2739231"/>
          </a:xfrm>
          <a:prstGeom prst="straightConnector1">
            <a:avLst/>
          </a:prstGeom>
          <a:noFill/>
          <a:ln w="19050" cap="rnd" cmpd="sng">
            <a:solidFill>
              <a:srgbClr val="F47E5A"/>
            </a:solidFill>
            <a:round/>
            <a:headEnd/>
            <a:tailEnd type="arrow" w="med" len="med"/>
          </a:ln>
        </p:spPr>
      </p:cxnSp>
      <p:cxnSp>
        <p:nvCxnSpPr>
          <p:cNvPr id="6161" name="Straight Arrow Connector 20"/>
          <p:cNvCxnSpPr>
            <a:cxnSpLocks noChangeShapeType="1"/>
            <a:stCxn id="6146" idx="6"/>
            <a:endCxn id="6153" idx="1"/>
          </p:cNvCxnSpPr>
          <p:nvPr/>
        </p:nvCxnSpPr>
        <p:spPr bwMode="auto">
          <a:xfrm>
            <a:off x="4775200" y="765970"/>
            <a:ext cx="1016000" cy="4110831"/>
          </a:xfrm>
          <a:prstGeom prst="straightConnector1">
            <a:avLst/>
          </a:prstGeom>
          <a:noFill/>
          <a:ln w="19050" cap="rnd" cmpd="sng">
            <a:solidFill>
              <a:srgbClr val="F47E5A"/>
            </a:solidFill>
            <a:round/>
            <a:headEnd/>
            <a:tailEnd type="arrow" w="med" len="med"/>
          </a:ln>
        </p:spPr>
      </p:cxnSp>
      <p:sp>
        <p:nvSpPr>
          <p:cNvPr id="19" name="Rounded Rectangle 9"/>
          <p:cNvSpPr>
            <a:spLocks noChangeArrowheads="1"/>
          </p:cNvSpPr>
          <p:nvPr/>
        </p:nvSpPr>
        <p:spPr bwMode="auto">
          <a:xfrm>
            <a:off x="1828800" y="1676400"/>
            <a:ext cx="3665538" cy="51816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just" eaLnBrk="1" hangingPunct="1">
              <a:defRPr/>
            </a:pPr>
            <a:r>
              <a:rPr lang="en-US" sz="2600" dirty="0"/>
              <a:t>+ </a:t>
            </a:r>
            <a:r>
              <a:rPr lang="en-US" sz="2600" dirty="0" err="1"/>
              <a:t>Viện</a:t>
            </a:r>
            <a:r>
              <a:rPr lang="en-US" sz="2600" dirty="0"/>
              <a:t> </a:t>
            </a:r>
            <a:r>
              <a:rPr lang="en-US" sz="2600" dirty="0" err="1"/>
              <a:t>trưởng</a:t>
            </a:r>
            <a:r>
              <a:rPr lang="en-US" sz="2600" dirty="0"/>
              <a:t> </a:t>
            </a:r>
            <a:r>
              <a:rPr lang="en-US" sz="2600" dirty="0" err="1"/>
              <a:t>thực</a:t>
            </a:r>
            <a:r>
              <a:rPr lang="en-US" sz="2600" dirty="0"/>
              <a:t> </a:t>
            </a:r>
            <a:r>
              <a:rPr lang="en-US" sz="2600" dirty="0" err="1"/>
              <a:t>hiện</a:t>
            </a:r>
            <a:r>
              <a:rPr lang="en-US" sz="2600" dirty="0"/>
              <a:t> </a:t>
            </a:r>
            <a:r>
              <a:rPr lang="en-US" sz="2600" dirty="0" err="1"/>
              <a:t>mọi</a:t>
            </a:r>
            <a:r>
              <a:rPr lang="en-US" sz="2600" dirty="0"/>
              <a:t> </a:t>
            </a:r>
            <a:r>
              <a:rPr lang="en-US" sz="2600" dirty="0" err="1"/>
              <a:t>quyền</a:t>
            </a:r>
            <a:r>
              <a:rPr lang="en-US" sz="2600" dirty="0"/>
              <a:t> </a:t>
            </a:r>
            <a:r>
              <a:rPr lang="en-US" sz="2600" dirty="0" err="1"/>
              <a:t>yêu</a:t>
            </a:r>
            <a:r>
              <a:rPr lang="en-US" sz="2600" dirty="0"/>
              <a:t> </a:t>
            </a:r>
            <a:r>
              <a:rPr lang="en-US" sz="2600" dirty="0" err="1"/>
              <a:t>cầu</a:t>
            </a:r>
            <a:r>
              <a:rPr lang="en-US" sz="2600" dirty="0"/>
              <a:t> </a:t>
            </a:r>
            <a:r>
              <a:rPr lang="en-US" sz="2600" dirty="0" err="1"/>
              <a:t>mà</a:t>
            </a:r>
            <a:r>
              <a:rPr lang="en-US" sz="2600" dirty="0"/>
              <a:t> </a:t>
            </a:r>
            <a:r>
              <a:rPr lang="en-US" sz="2600" dirty="0" err="1"/>
              <a:t>pháp</a:t>
            </a:r>
            <a:r>
              <a:rPr lang="en-US" sz="2600" dirty="0"/>
              <a:t> </a:t>
            </a:r>
            <a:r>
              <a:rPr lang="en-US" sz="2600" dirty="0" err="1"/>
              <a:t>luật</a:t>
            </a:r>
            <a:r>
              <a:rPr lang="en-US" sz="2600" dirty="0"/>
              <a:t> </a:t>
            </a:r>
            <a:r>
              <a:rPr lang="en-US" sz="2600" dirty="0" err="1"/>
              <a:t>quy</a:t>
            </a:r>
            <a:r>
              <a:rPr lang="en-US" sz="2600" dirty="0"/>
              <a:t> </a:t>
            </a:r>
            <a:r>
              <a:rPr lang="en-US" sz="2600" dirty="0" err="1"/>
              <a:t>định</a:t>
            </a:r>
            <a:r>
              <a:rPr lang="en-US" sz="2600" dirty="0"/>
              <a:t> </a:t>
            </a:r>
            <a:r>
              <a:rPr lang="en-US" sz="2600" dirty="0" err="1"/>
              <a:t>cho</a:t>
            </a:r>
            <a:r>
              <a:rPr lang="en-US" sz="2600" dirty="0"/>
              <a:t> VKS </a:t>
            </a:r>
            <a:r>
              <a:rPr lang="en-US" sz="2600" dirty="0" err="1"/>
              <a:t>và</a:t>
            </a:r>
            <a:r>
              <a:rPr lang="en-US" sz="2600" dirty="0"/>
              <a:t> KSV;</a:t>
            </a:r>
          </a:p>
          <a:p>
            <a:pPr algn="just" eaLnBrk="1" hangingPunct="1">
              <a:defRPr/>
            </a:pPr>
            <a:r>
              <a:rPr lang="en-US" sz="2600" dirty="0"/>
              <a:t>+ </a:t>
            </a:r>
            <a:r>
              <a:rPr lang="en-US" sz="2600" dirty="0" err="1"/>
              <a:t>Kiểm</a:t>
            </a:r>
            <a:r>
              <a:rPr lang="en-US" sz="2600" dirty="0"/>
              <a:t> </a:t>
            </a:r>
            <a:r>
              <a:rPr lang="en-US" sz="2600" dirty="0" err="1"/>
              <a:t>sát</a:t>
            </a:r>
            <a:r>
              <a:rPr lang="en-US" sz="2600" dirty="0"/>
              <a:t> </a:t>
            </a:r>
            <a:r>
              <a:rPr lang="en-US" sz="2600" dirty="0" err="1"/>
              <a:t>viên</a:t>
            </a:r>
            <a:r>
              <a:rPr lang="en-US" sz="2600" dirty="0"/>
              <a:t> </a:t>
            </a:r>
            <a:r>
              <a:rPr lang="en-US" sz="2600" dirty="0" err="1"/>
              <a:t>chỉ</a:t>
            </a:r>
            <a:r>
              <a:rPr lang="en-US" sz="2600" dirty="0"/>
              <a:t> </a:t>
            </a:r>
            <a:r>
              <a:rPr lang="en-US" sz="2600" dirty="0" err="1"/>
              <a:t>được</a:t>
            </a:r>
            <a:r>
              <a:rPr lang="en-US" sz="2600" dirty="0"/>
              <a:t> </a:t>
            </a:r>
            <a:r>
              <a:rPr lang="en-US" sz="2600" dirty="0" err="1"/>
              <a:t>thực</a:t>
            </a:r>
            <a:r>
              <a:rPr lang="en-US" sz="2600" dirty="0"/>
              <a:t> </a:t>
            </a:r>
            <a:r>
              <a:rPr lang="en-US" sz="2600" dirty="0" err="1"/>
              <a:t>hiện</a:t>
            </a:r>
            <a:r>
              <a:rPr lang="en-US" sz="2600" dirty="0"/>
              <a:t> </a:t>
            </a:r>
            <a:r>
              <a:rPr lang="en-US" sz="2600" dirty="0" err="1"/>
              <a:t>quyền</a:t>
            </a:r>
            <a:r>
              <a:rPr lang="en-US" sz="2600" dirty="0"/>
              <a:t> </a:t>
            </a:r>
            <a:r>
              <a:rPr lang="en-US" sz="2600" dirty="0" err="1"/>
              <a:t>yêu</a:t>
            </a:r>
            <a:r>
              <a:rPr lang="en-US" sz="2600" dirty="0"/>
              <a:t> </a:t>
            </a:r>
            <a:r>
              <a:rPr lang="en-US" sz="2600" dirty="0" err="1"/>
              <a:t>cầu</a:t>
            </a:r>
            <a:r>
              <a:rPr lang="en-US" sz="2600" dirty="0"/>
              <a:t> </a:t>
            </a:r>
            <a:r>
              <a:rPr lang="en-US" sz="2600" dirty="0" err="1"/>
              <a:t>mà</a:t>
            </a:r>
            <a:r>
              <a:rPr lang="en-US" sz="2600" dirty="0"/>
              <a:t> </a:t>
            </a:r>
            <a:r>
              <a:rPr lang="en-US" sz="2600" dirty="0" err="1"/>
              <a:t>luật</a:t>
            </a:r>
            <a:r>
              <a:rPr lang="en-US" sz="2600" dirty="0"/>
              <a:t> </a:t>
            </a:r>
            <a:r>
              <a:rPr lang="en-US" sz="2600" dirty="0" err="1"/>
              <a:t>quy</a:t>
            </a:r>
            <a:r>
              <a:rPr lang="en-US" sz="2600" dirty="0"/>
              <a:t> </a:t>
            </a:r>
            <a:r>
              <a:rPr lang="en-US" sz="2600" dirty="0" err="1"/>
              <a:t>định</a:t>
            </a:r>
            <a:r>
              <a:rPr lang="en-US" sz="2600" dirty="0"/>
              <a:t> </a:t>
            </a:r>
            <a:r>
              <a:rPr lang="en-US" sz="2600" dirty="0" err="1"/>
              <a:t>cho</a:t>
            </a:r>
            <a:r>
              <a:rPr lang="en-US" sz="2600" dirty="0"/>
              <a:t> </a:t>
            </a:r>
            <a:r>
              <a:rPr lang="en-US" sz="2600" dirty="0" err="1"/>
              <a:t>Kiểm</a:t>
            </a:r>
            <a:r>
              <a:rPr lang="en-US" sz="2600" dirty="0"/>
              <a:t> </a:t>
            </a:r>
            <a:r>
              <a:rPr lang="en-US" sz="2600" dirty="0" err="1"/>
              <a:t>sát</a:t>
            </a:r>
            <a:r>
              <a:rPr lang="en-US" sz="2600" dirty="0"/>
              <a:t> </a:t>
            </a:r>
            <a:r>
              <a:rPr lang="en-US" sz="2600" dirty="0" err="1"/>
              <a:t>viên</a:t>
            </a:r>
            <a:r>
              <a:rPr lang="en-US" sz="2600" dirty="0"/>
              <a:t> </a:t>
            </a:r>
            <a:r>
              <a:rPr lang="en-US" sz="2600" dirty="0" err="1"/>
              <a:t>và</a:t>
            </a:r>
            <a:r>
              <a:rPr lang="en-US" sz="2600" dirty="0"/>
              <a:t> </a:t>
            </a:r>
            <a:r>
              <a:rPr lang="en-US" sz="2600" dirty="0" err="1"/>
              <a:t>một</a:t>
            </a:r>
            <a:r>
              <a:rPr lang="en-US" sz="2600" dirty="0"/>
              <a:t> </a:t>
            </a:r>
            <a:r>
              <a:rPr lang="en-US" sz="2600" dirty="0" err="1"/>
              <a:t>số</a:t>
            </a:r>
            <a:r>
              <a:rPr lang="en-US" sz="2600" dirty="0"/>
              <a:t> </a:t>
            </a:r>
            <a:r>
              <a:rPr lang="en-US" sz="2600" dirty="0" err="1"/>
              <a:t>trường</a:t>
            </a:r>
            <a:r>
              <a:rPr lang="en-US" sz="2600" dirty="0"/>
              <a:t> </a:t>
            </a:r>
            <a:r>
              <a:rPr lang="en-US" sz="2600" dirty="0" err="1"/>
              <a:t>hợp</a:t>
            </a:r>
            <a:r>
              <a:rPr lang="en-US" sz="2600" dirty="0"/>
              <a:t> </a:t>
            </a:r>
            <a:r>
              <a:rPr lang="en-US" sz="2600" dirty="0" err="1"/>
              <a:t>khác</a:t>
            </a:r>
            <a:r>
              <a:rPr lang="en-US" sz="2600" dirty="0"/>
              <a:t>…</a:t>
            </a:r>
            <a:endParaRPr lang="vi-VN" sz="2600" i="1" dirty="0">
              <a:solidFill>
                <a:schemeClr val="bg2">
                  <a:lumMod val="50000"/>
                </a:schemeClr>
              </a:solidFill>
            </a:endParaRPr>
          </a:p>
        </p:txBody>
      </p:sp>
      <p:pic>
        <p:nvPicPr>
          <p:cNvPr id="25" name="Picture 24" descr="images.jpg"/>
          <p:cNvPicPr>
            <a:picLocks noChangeAspect="1"/>
          </p:cNvPicPr>
          <p:nvPr/>
        </p:nvPicPr>
        <p:blipFill>
          <a:blip r:embed="rId2" cstate="print"/>
          <a:stretch>
            <a:fillRect/>
          </a:stretch>
        </p:blipFill>
        <p:spPr>
          <a:xfrm>
            <a:off x="8201026" y="0"/>
            <a:ext cx="2466975" cy="1847850"/>
          </a:xfrm>
          <a:prstGeom prst="ellipse">
            <a:avLst/>
          </a:prstGeom>
          <a:ln>
            <a:noFill/>
          </a:ln>
          <a:effectLst>
            <a:softEdge rad="112500"/>
          </a:effectLst>
        </p:spPr>
      </p:pic>
      <p:pic>
        <p:nvPicPr>
          <p:cNvPr id="26" name="Picture 25" descr="images.jpg"/>
          <p:cNvPicPr>
            <a:picLocks noChangeAspect="1"/>
          </p:cNvPicPr>
          <p:nvPr/>
        </p:nvPicPr>
        <p:blipFill>
          <a:blip r:embed="rId2" cstate="print"/>
          <a:stretch>
            <a:fillRect/>
          </a:stretch>
        </p:blipFill>
        <p:spPr>
          <a:xfrm>
            <a:off x="8686800" y="1981200"/>
            <a:ext cx="1981201" cy="2381250"/>
          </a:xfrm>
          <a:prstGeom prst="ellipse">
            <a:avLst/>
          </a:prstGeom>
          <a:ln>
            <a:noFill/>
          </a:ln>
          <a:effectLst>
            <a:softEdge rad="112500"/>
          </a:effectLst>
        </p:spPr>
      </p:pic>
      <p:sp>
        <p:nvSpPr>
          <p:cNvPr id="23" name="Rounded Rectangle 10"/>
          <p:cNvSpPr>
            <a:spLocks noChangeArrowheads="1"/>
          </p:cNvSpPr>
          <p:nvPr/>
        </p:nvSpPr>
        <p:spPr bwMode="auto">
          <a:xfrm>
            <a:off x="5943600" y="6019800"/>
            <a:ext cx="4337050" cy="838200"/>
          </a:xfrm>
          <a:prstGeom prst="roundRect">
            <a:avLst>
              <a:gd name="adj" fmla="val 16667"/>
            </a:avLst>
          </a:prstGeom>
          <a:blipFill>
            <a:blip r:embed="rId3" cstate="print"/>
            <a:tile tx="0" ty="0" sx="100000" sy="100000" flip="none" algn="tl"/>
          </a:blipFill>
          <a:ln>
            <a:headEnd/>
            <a:tailEnd/>
          </a:ln>
        </p:spPr>
        <p:style>
          <a:lnRef idx="1">
            <a:schemeClr val="accent3"/>
          </a:lnRef>
          <a:fillRef idx="2">
            <a:schemeClr val="accent3"/>
          </a:fillRef>
          <a:effectRef idx="1">
            <a:schemeClr val="accent3"/>
          </a:effectRef>
          <a:fontRef idx="minor">
            <a:schemeClr val="dk1"/>
          </a:fontRef>
        </p:style>
        <p:txBody>
          <a:bodyPr/>
          <a:lstStyle/>
          <a:p>
            <a:pPr algn="ctr">
              <a:spcBef>
                <a:spcPts val="600"/>
              </a:spcBef>
            </a:pPr>
            <a:r>
              <a:rPr lang="en-US" sz="3200" i="1" dirty="0" err="1">
                <a:solidFill>
                  <a:srgbClr val="FF0000"/>
                </a:solidFill>
              </a:rPr>
              <a:t>Các</a:t>
            </a:r>
            <a:r>
              <a:rPr lang="en-US" sz="3200" i="1" dirty="0">
                <a:solidFill>
                  <a:srgbClr val="FF0000"/>
                </a:solidFill>
              </a:rPr>
              <a:t> </a:t>
            </a:r>
            <a:r>
              <a:rPr lang="en-US" sz="3200" i="1" dirty="0" err="1">
                <a:solidFill>
                  <a:srgbClr val="FF0000"/>
                </a:solidFill>
              </a:rPr>
              <a:t>trường</a:t>
            </a:r>
            <a:r>
              <a:rPr lang="en-US" sz="3200" i="1" dirty="0">
                <a:solidFill>
                  <a:srgbClr val="FF0000"/>
                </a:solidFill>
              </a:rPr>
              <a:t> </a:t>
            </a:r>
            <a:r>
              <a:rPr lang="en-US" sz="3200" i="1" dirty="0" err="1">
                <a:solidFill>
                  <a:srgbClr val="FF0000"/>
                </a:solidFill>
              </a:rPr>
              <a:t>hợp</a:t>
            </a:r>
            <a:r>
              <a:rPr lang="en-US" sz="3200" i="1" dirty="0">
                <a:solidFill>
                  <a:srgbClr val="FF0000"/>
                </a:solidFill>
                <a:sym typeface="Wingdings" pitchFamily="2" charset="2"/>
              </a:rPr>
              <a:t></a:t>
            </a:r>
            <a:r>
              <a:rPr lang="en-US" sz="3200" i="1" dirty="0">
                <a:solidFill>
                  <a:srgbClr val="FF0000"/>
                </a:solidFill>
              </a:rPr>
              <a:t> </a:t>
            </a:r>
            <a:endParaRPr lang="en-US" sz="3200" i="1" dirty="0">
              <a:solidFill>
                <a:srgbClr val="FF0000"/>
              </a:solidFill>
              <a:sym typeface="Arial" charset="0"/>
            </a:endParaRPr>
          </a:p>
        </p:txBody>
      </p:sp>
      <p:cxnSp>
        <p:nvCxnSpPr>
          <p:cNvPr id="37" name="Straight Arrow Connector 36"/>
          <p:cNvCxnSpPr>
            <a:endCxn id="23" idx="1"/>
          </p:cNvCxnSpPr>
          <p:nvPr/>
        </p:nvCxnSpPr>
        <p:spPr>
          <a:xfrm>
            <a:off x="4800600" y="838200"/>
            <a:ext cx="1143000" cy="56007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58"/>
                                        </p:tgtEl>
                                        <p:attrNameLst>
                                          <p:attrName>style.visibility</p:attrName>
                                        </p:attrNameLst>
                                      </p:cBhvr>
                                      <p:to>
                                        <p:strVal val="visible"/>
                                      </p:to>
                                    </p:set>
                                    <p:animEffect transition="in" filter="checkerboard(across)">
                                      <p:cBhvr>
                                        <p:cTn id="12" dur="500"/>
                                        <p:tgtEl>
                                          <p:spTgt spid="615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checkerboard(across)">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150"/>
                                        </p:tgtEl>
                                        <p:attrNameLst>
                                          <p:attrName>style.visibility</p:attrName>
                                        </p:attrNameLst>
                                      </p:cBhvr>
                                      <p:to>
                                        <p:strVal val="visible"/>
                                      </p:to>
                                    </p:set>
                                    <p:animEffect transition="in" filter="diamond(in)">
                                      <p:cBhvr>
                                        <p:cTn id="22" dur="2000"/>
                                        <p:tgtEl>
                                          <p:spTgt spid="615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6150"/>
                                        </p:tgtEl>
                                      </p:cBhvr>
                                    </p:animEffect>
                                    <p:set>
                                      <p:cBhvr>
                                        <p:cTn id="27" dur="1" fill="hold">
                                          <p:stCondLst>
                                            <p:cond delay="499"/>
                                          </p:stCondLst>
                                        </p:cTn>
                                        <p:tgtEl>
                                          <p:spTgt spid="615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159"/>
                                        </p:tgtEl>
                                        <p:attrNameLst>
                                          <p:attrName>style.visibility</p:attrName>
                                        </p:attrNameLst>
                                      </p:cBhvr>
                                      <p:to>
                                        <p:strVal val="visible"/>
                                      </p:to>
                                    </p:set>
                                    <p:animEffect transition="in" filter="checkerboard(across)">
                                      <p:cBhvr>
                                        <p:cTn id="32" dur="500"/>
                                        <p:tgtEl>
                                          <p:spTgt spid="61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48"/>
                                        </p:tgtEl>
                                        <p:attrNameLst>
                                          <p:attrName>style.visibility</p:attrName>
                                        </p:attrNameLst>
                                      </p:cBhvr>
                                      <p:to>
                                        <p:strVal val="visible"/>
                                      </p:to>
                                    </p:set>
                                    <p:animEffect transition="in" filter="fade">
                                      <p:cBhvr>
                                        <p:cTn id="37" dur="2000"/>
                                        <p:tgtEl>
                                          <p:spTgt spid="6148"/>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6151"/>
                                        </p:tgtEl>
                                        <p:attrNameLst>
                                          <p:attrName>style.visibility</p:attrName>
                                        </p:attrNameLst>
                                      </p:cBhvr>
                                      <p:to>
                                        <p:strVal val="visible"/>
                                      </p:to>
                                    </p:set>
                                    <p:animEffect transition="in" filter="fade">
                                      <p:cBhvr>
                                        <p:cTn id="42" dur="1000"/>
                                        <p:tgtEl>
                                          <p:spTgt spid="6151"/>
                                        </p:tgtEl>
                                      </p:cBhvr>
                                    </p:animEffect>
                                    <p:anim calcmode="lin" valueType="num">
                                      <p:cBhvr>
                                        <p:cTn id="43" dur="1000" fill="hold"/>
                                        <p:tgtEl>
                                          <p:spTgt spid="6151"/>
                                        </p:tgtEl>
                                        <p:attrNameLst>
                                          <p:attrName>ppt_x</p:attrName>
                                        </p:attrNameLst>
                                      </p:cBhvr>
                                      <p:tavLst>
                                        <p:tav tm="0">
                                          <p:val>
                                            <p:strVal val="#ppt_x"/>
                                          </p:val>
                                        </p:tav>
                                        <p:tav tm="100000">
                                          <p:val>
                                            <p:strVal val="#ppt_x"/>
                                          </p:val>
                                        </p:tav>
                                      </p:tavLst>
                                    </p:anim>
                                    <p:anim calcmode="lin" valueType="num">
                                      <p:cBhvr>
                                        <p:cTn id="44" dur="1000" fill="hold"/>
                                        <p:tgtEl>
                                          <p:spTgt spid="615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xit" presetSubtype="16" fill="hold" grpId="1" nodeType="clickEffect">
                                  <p:stCondLst>
                                    <p:cond delay="0"/>
                                  </p:stCondLst>
                                  <p:childTnLst>
                                    <p:animEffect transition="out" filter="box(in)">
                                      <p:cBhvr>
                                        <p:cTn id="48" dur="500"/>
                                        <p:tgtEl>
                                          <p:spTgt spid="6151"/>
                                        </p:tgtEl>
                                      </p:cBhvr>
                                    </p:animEffect>
                                    <p:set>
                                      <p:cBhvr>
                                        <p:cTn id="49" dur="1" fill="hold">
                                          <p:stCondLst>
                                            <p:cond delay="499"/>
                                          </p:stCondLst>
                                        </p:cTn>
                                        <p:tgtEl>
                                          <p:spTgt spid="615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6160"/>
                                        </p:tgtEl>
                                        <p:attrNameLst>
                                          <p:attrName>style.visibility</p:attrName>
                                        </p:attrNameLst>
                                      </p:cBhvr>
                                      <p:to>
                                        <p:strVal val="visible"/>
                                      </p:to>
                                    </p:set>
                                    <p:animEffect transition="in" filter="checkerboard(across)">
                                      <p:cBhvr>
                                        <p:cTn id="54" dur="500"/>
                                        <p:tgtEl>
                                          <p:spTgt spid="6160"/>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149"/>
                                        </p:tgtEl>
                                        <p:attrNameLst>
                                          <p:attrName>style.visibility</p:attrName>
                                        </p:attrNameLst>
                                      </p:cBhvr>
                                      <p:to>
                                        <p:strVal val="visible"/>
                                      </p:to>
                                    </p:set>
                                    <p:anim calcmode="lin" valueType="num">
                                      <p:cBhvr additive="base">
                                        <p:cTn id="59" dur="500" fill="hold"/>
                                        <p:tgtEl>
                                          <p:spTgt spid="6149"/>
                                        </p:tgtEl>
                                        <p:attrNameLst>
                                          <p:attrName>ppt_x</p:attrName>
                                        </p:attrNameLst>
                                      </p:cBhvr>
                                      <p:tavLst>
                                        <p:tav tm="0">
                                          <p:val>
                                            <p:strVal val="#ppt_x"/>
                                          </p:val>
                                        </p:tav>
                                        <p:tav tm="100000">
                                          <p:val>
                                            <p:strVal val="#ppt_x"/>
                                          </p:val>
                                        </p:tav>
                                      </p:tavLst>
                                    </p:anim>
                                    <p:anim calcmode="lin" valueType="num">
                                      <p:cBhvr additive="base">
                                        <p:cTn id="60"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3" presetClass="entr" presetSubtype="16" fill="hold" grpId="0" nodeType="clickEffect">
                                  <p:stCondLst>
                                    <p:cond delay="0"/>
                                  </p:stCondLst>
                                  <p:childTnLst>
                                    <p:set>
                                      <p:cBhvr>
                                        <p:cTn id="64" dur="1" fill="hold">
                                          <p:stCondLst>
                                            <p:cond delay="0"/>
                                          </p:stCondLst>
                                        </p:cTn>
                                        <p:tgtEl>
                                          <p:spTgt spid="6152"/>
                                        </p:tgtEl>
                                        <p:attrNameLst>
                                          <p:attrName>style.visibility</p:attrName>
                                        </p:attrNameLst>
                                      </p:cBhvr>
                                      <p:to>
                                        <p:strVal val="visible"/>
                                      </p:to>
                                    </p:set>
                                    <p:animEffect transition="in" filter="plus(in)">
                                      <p:cBhvr>
                                        <p:cTn id="65" dur="2000"/>
                                        <p:tgtEl>
                                          <p:spTgt spid="6152"/>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xit" presetSubtype="16" fill="hold" grpId="1" nodeType="clickEffect">
                                  <p:stCondLst>
                                    <p:cond delay="0"/>
                                  </p:stCondLst>
                                  <p:childTnLst>
                                    <p:animEffect transition="out" filter="diamond(in)">
                                      <p:cBhvr>
                                        <p:cTn id="69" dur="2000"/>
                                        <p:tgtEl>
                                          <p:spTgt spid="6152"/>
                                        </p:tgtEl>
                                      </p:cBhvr>
                                    </p:animEffect>
                                    <p:set>
                                      <p:cBhvr>
                                        <p:cTn id="70" dur="1" fill="hold">
                                          <p:stCondLst>
                                            <p:cond delay="1999"/>
                                          </p:stCondLst>
                                        </p:cTn>
                                        <p:tgtEl>
                                          <p:spTgt spid="615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nodeType="clickEffect">
                                  <p:stCondLst>
                                    <p:cond delay="0"/>
                                  </p:stCondLst>
                                  <p:childTnLst>
                                    <p:set>
                                      <p:cBhvr>
                                        <p:cTn id="74" dur="1" fill="hold">
                                          <p:stCondLst>
                                            <p:cond delay="0"/>
                                          </p:stCondLst>
                                        </p:cTn>
                                        <p:tgtEl>
                                          <p:spTgt spid="6161"/>
                                        </p:tgtEl>
                                        <p:attrNameLst>
                                          <p:attrName>style.visibility</p:attrName>
                                        </p:attrNameLst>
                                      </p:cBhvr>
                                      <p:to>
                                        <p:strVal val="visible"/>
                                      </p:to>
                                    </p:set>
                                    <p:anim calcmode="lin" valueType="num">
                                      <p:cBhvr>
                                        <p:cTn id="75" dur="500" fill="hold"/>
                                        <p:tgtEl>
                                          <p:spTgt spid="6161"/>
                                        </p:tgtEl>
                                        <p:attrNameLst>
                                          <p:attrName>ppt_w</p:attrName>
                                        </p:attrNameLst>
                                      </p:cBhvr>
                                      <p:tavLst>
                                        <p:tav tm="0">
                                          <p:val>
                                            <p:fltVal val="0"/>
                                          </p:val>
                                        </p:tav>
                                        <p:tav tm="100000">
                                          <p:val>
                                            <p:strVal val="#ppt_w"/>
                                          </p:val>
                                        </p:tav>
                                      </p:tavLst>
                                    </p:anim>
                                    <p:anim calcmode="lin" valueType="num">
                                      <p:cBhvr>
                                        <p:cTn id="76" dur="500" fill="hold"/>
                                        <p:tgtEl>
                                          <p:spTgt spid="6161"/>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30" presetClass="entr" presetSubtype="0" fill="hold" grpId="0" nodeType="clickEffect">
                                  <p:stCondLst>
                                    <p:cond delay="0"/>
                                  </p:stCondLst>
                                  <p:childTnLst>
                                    <p:set>
                                      <p:cBhvr>
                                        <p:cTn id="80" dur="1" fill="hold">
                                          <p:stCondLst>
                                            <p:cond delay="0"/>
                                          </p:stCondLst>
                                        </p:cTn>
                                        <p:tgtEl>
                                          <p:spTgt spid="6153"/>
                                        </p:tgtEl>
                                        <p:attrNameLst>
                                          <p:attrName>style.visibility</p:attrName>
                                        </p:attrNameLst>
                                      </p:cBhvr>
                                      <p:to>
                                        <p:strVal val="visible"/>
                                      </p:to>
                                    </p:set>
                                    <p:animEffect transition="in" filter="fade">
                                      <p:cBhvr>
                                        <p:cTn id="81" dur="800" decel="100000"/>
                                        <p:tgtEl>
                                          <p:spTgt spid="6153"/>
                                        </p:tgtEl>
                                      </p:cBhvr>
                                    </p:animEffect>
                                    <p:anim calcmode="lin" valueType="num">
                                      <p:cBhvr>
                                        <p:cTn id="82" dur="800" decel="100000" fill="hold"/>
                                        <p:tgtEl>
                                          <p:spTgt spid="6153"/>
                                        </p:tgtEl>
                                        <p:attrNameLst>
                                          <p:attrName>style.rotation</p:attrName>
                                        </p:attrNameLst>
                                      </p:cBhvr>
                                      <p:tavLst>
                                        <p:tav tm="0">
                                          <p:val>
                                            <p:fltVal val="-90"/>
                                          </p:val>
                                        </p:tav>
                                        <p:tav tm="100000">
                                          <p:val>
                                            <p:fltVal val="0"/>
                                          </p:val>
                                        </p:tav>
                                      </p:tavLst>
                                    </p:anim>
                                    <p:anim calcmode="lin" valueType="num">
                                      <p:cBhvr>
                                        <p:cTn id="83" dur="800" decel="100000" fill="hold"/>
                                        <p:tgtEl>
                                          <p:spTgt spid="6153"/>
                                        </p:tgtEl>
                                        <p:attrNameLst>
                                          <p:attrName>ppt_x</p:attrName>
                                        </p:attrNameLst>
                                      </p:cBhvr>
                                      <p:tavLst>
                                        <p:tav tm="0">
                                          <p:val>
                                            <p:strVal val="#ppt_x+0.4"/>
                                          </p:val>
                                        </p:tav>
                                        <p:tav tm="100000">
                                          <p:val>
                                            <p:strVal val="#ppt_x-0.05"/>
                                          </p:val>
                                        </p:tav>
                                      </p:tavLst>
                                    </p:anim>
                                    <p:anim calcmode="lin" valueType="num">
                                      <p:cBhvr>
                                        <p:cTn id="84" dur="800" decel="100000" fill="hold"/>
                                        <p:tgtEl>
                                          <p:spTgt spid="6153"/>
                                        </p:tgtEl>
                                        <p:attrNameLst>
                                          <p:attrName>ppt_y</p:attrName>
                                        </p:attrNameLst>
                                      </p:cBhvr>
                                      <p:tavLst>
                                        <p:tav tm="0">
                                          <p:val>
                                            <p:strVal val="#ppt_y-0.4"/>
                                          </p:val>
                                        </p:tav>
                                        <p:tav tm="100000">
                                          <p:val>
                                            <p:strVal val="#ppt_y+0.1"/>
                                          </p:val>
                                        </p:tav>
                                      </p:tavLst>
                                    </p:anim>
                                    <p:anim calcmode="lin" valueType="num">
                                      <p:cBhvr>
                                        <p:cTn id="85" dur="200" accel="100000" fill="hold">
                                          <p:stCondLst>
                                            <p:cond delay="800"/>
                                          </p:stCondLst>
                                        </p:cTn>
                                        <p:tgtEl>
                                          <p:spTgt spid="6153"/>
                                        </p:tgtEl>
                                        <p:attrNameLst>
                                          <p:attrName>ppt_x</p:attrName>
                                        </p:attrNameLst>
                                      </p:cBhvr>
                                      <p:tavLst>
                                        <p:tav tm="0">
                                          <p:val>
                                            <p:strVal val="#ppt_x-0.05"/>
                                          </p:val>
                                        </p:tav>
                                        <p:tav tm="100000">
                                          <p:val>
                                            <p:strVal val="#ppt_x"/>
                                          </p:val>
                                        </p:tav>
                                      </p:tavLst>
                                    </p:anim>
                                    <p:anim calcmode="lin" valueType="num">
                                      <p:cBhvr>
                                        <p:cTn id="86" dur="200" accel="100000" fill="hold">
                                          <p:stCondLst>
                                            <p:cond delay="800"/>
                                          </p:stCondLst>
                                        </p:cTn>
                                        <p:tgtEl>
                                          <p:spTgt spid="6153"/>
                                        </p:tgtEl>
                                        <p:attrNameLst>
                                          <p:attrName>ppt_y</p:attrName>
                                        </p:attrNameLst>
                                      </p:cBhvr>
                                      <p:tavLst>
                                        <p:tav tm="0">
                                          <p:val>
                                            <p:strVal val="#ppt_y+0.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0" presetClass="entr" presetSubtype="0" fill="hold" grpId="0" nodeType="clickEffect">
                                  <p:stCondLst>
                                    <p:cond delay="0"/>
                                  </p:stCondLst>
                                  <p:iterate type="lt">
                                    <p:tmPct val="10000"/>
                                  </p:iterate>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1"/>
                                          </p:val>
                                        </p:tav>
                                        <p:tav tm="100000">
                                          <p:val>
                                            <p:strVal val="#ppt_x"/>
                                          </p:val>
                                        </p:tav>
                                      </p:tavLst>
                                    </p:anim>
                                    <p:anim calcmode="lin" valueType="num">
                                      <p:cBhvr>
                                        <p:cTn id="93"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30" presetClass="entr" presetSubtype="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800" decel="100000"/>
                                        <p:tgtEl>
                                          <p:spTgt spid="23"/>
                                        </p:tgtEl>
                                      </p:cBhvr>
                                    </p:animEffect>
                                    <p:anim calcmode="lin" valueType="num">
                                      <p:cBhvr>
                                        <p:cTn id="99" dur="800" decel="100000" fill="hold"/>
                                        <p:tgtEl>
                                          <p:spTgt spid="23"/>
                                        </p:tgtEl>
                                        <p:attrNameLst>
                                          <p:attrName>style.rotation</p:attrName>
                                        </p:attrNameLst>
                                      </p:cBhvr>
                                      <p:tavLst>
                                        <p:tav tm="0">
                                          <p:val>
                                            <p:fltVal val="-90"/>
                                          </p:val>
                                        </p:tav>
                                        <p:tav tm="100000">
                                          <p:val>
                                            <p:fltVal val="0"/>
                                          </p:val>
                                        </p:tav>
                                      </p:tavLst>
                                    </p:anim>
                                    <p:anim calcmode="lin" valueType="num">
                                      <p:cBhvr>
                                        <p:cTn id="100" dur="800" decel="100000" fill="hold"/>
                                        <p:tgtEl>
                                          <p:spTgt spid="23"/>
                                        </p:tgtEl>
                                        <p:attrNameLst>
                                          <p:attrName>ppt_x</p:attrName>
                                        </p:attrNameLst>
                                      </p:cBhvr>
                                      <p:tavLst>
                                        <p:tav tm="0">
                                          <p:val>
                                            <p:strVal val="#ppt_x+0.4"/>
                                          </p:val>
                                        </p:tav>
                                        <p:tav tm="100000">
                                          <p:val>
                                            <p:strVal val="#ppt_x-0.05"/>
                                          </p:val>
                                        </p:tav>
                                      </p:tavLst>
                                    </p:anim>
                                    <p:anim calcmode="lin" valueType="num">
                                      <p:cBhvr>
                                        <p:cTn id="101" dur="800" decel="100000" fill="hold"/>
                                        <p:tgtEl>
                                          <p:spTgt spid="23"/>
                                        </p:tgtEl>
                                        <p:attrNameLst>
                                          <p:attrName>ppt_y</p:attrName>
                                        </p:attrNameLst>
                                      </p:cBhvr>
                                      <p:tavLst>
                                        <p:tav tm="0">
                                          <p:val>
                                            <p:strVal val="#ppt_y-0.4"/>
                                          </p:val>
                                        </p:tav>
                                        <p:tav tm="100000">
                                          <p:val>
                                            <p:strVal val="#ppt_y+0.1"/>
                                          </p:val>
                                        </p:tav>
                                      </p:tavLst>
                                    </p:anim>
                                    <p:anim calcmode="lin" valueType="num">
                                      <p:cBhvr>
                                        <p:cTn id="102"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03"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0" presetClass="entr" presetSubtype="0" decel="100000" fill="hold" nodeType="clickEffect">
                                  <p:stCondLst>
                                    <p:cond delay="0"/>
                                  </p:stCondLst>
                                  <p:childTnLst>
                                    <p:set>
                                      <p:cBhvr>
                                        <p:cTn id="107" dur="1" fill="hold">
                                          <p:stCondLst>
                                            <p:cond delay="0"/>
                                          </p:stCondLst>
                                        </p:cTn>
                                        <p:tgtEl>
                                          <p:spTgt spid="37"/>
                                        </p:tgtEl>
                                        <p:attrNameLst>
                                          <p:attrName>style.visibility</p:attrName>
                                        </p:attrNameLst>
                                      </p:cBhvr>
                                      <p:to>
                                        <p:strVal val="visible"/>
                                      </p:to>
                                    </p:set>
                                    <p:anim calcmode="lin" valueType="num">
                                      <p:cBhvr>
                                        <p:cTn id="108" dur="1000" fill="hold"/>
                                        <p:tgtEl>
                                          <p:spTgt spid="37"/>
                                        </p:tgtEl>
                                        <p:attrNameLst>
                                          <p:attrName>ppt_w</p:attrName>
                                        </p:attrNameLst>
                                      </p:cBhvr>
                                      <p:tavLst>
                                        <p:tav tm="0">
                                          <p:val>
                                            <p:strVal val="#ppt_w+.3"/>
                                          </p:val>
                                        </p:tav>
                                        <p:tav tm="100000">
                                          <p:val>
                                            <p:strVal val="#ppt_w"/>
                                          </p:val>
                                        </p:tav>
                                      </p:tavLst>
                                    </p:anim>
                                    <p:anim calcmode="lin" valueType="num">
                                      <p:cBhvr>
                                        <p:cTn id="109" dur="1000" fill="hold"/>
                                        <p:tgtEl>
                                          <p:spTgt spid="37"/>
                                        </p:tgtEl>
                                        <p:attrNameLst>
                                          <p:attrName>ppt_h</p:attrName>
                                        </p:attrNameLst>
                                      </p:cBhvr>
                                      <p:tavLst>
                                        <p:tav tm="0">
                                          <p:val>
                                            <p:strVal val="#ppt_h"/>
                                          </p:val>
                                        </p:tav>
                                        <p:tav tm="100000">
                                          <p:val>
                                            <p:strVal val="#ppt_h"/>
                                          </p:val>
                                        </p:tav>
                                      </p:tavLst>
                                    </p:anim>
                                    <p:animEffect transition="in" filter="fade">
                                      <p:cBhvr>
                                        <p:cTn id="110" dur="1000"/>
                                        <p:tgtEl>
                                          <p:spTgt spid="37"/>
                                        </p:tgtEl>
                                      </p:cBhvr>
                                    </p:animEffect>
                                  </p:childTnLst>
                                </p:cTn>
                              </p:par>
                            </p:childTnLst>
                          </p:cTn>
                        </p:par>
                      </p:childTnLst>
                    </p:cTn>
                  </p:par>
                  <p:par>
                    <p:cTn id="111" fill="hold">
                      <p:stCondLst>
                        <p:cond delay="indefinite"/>
                      </p:stCondLst>
                      <p:childTnLst>
                        <p:par>
                          <p:cTn id="112" fill="hold">
                            <p:stCondLst>
                              <p:cond delay="0"/>
                            </p:stCondLst>
                            <p:childTnLst>
                              <p:par>
                                <p:cTn id="113" presetID="8" presetClass="entr" presetSubtype="16" fill="hold" grpId="1" nodeType="clickEffect">
                                  <p:stCondLst>
                                    <p:cond delay="0"/>
                                  </p:stCondLst>
                                  <p:childTnLst>
                                    <p:set>
                                      <p:cBhvr>
                                        <p:cTn id="114" dur="1" fill="hold">
                                          <p:stCondLst>
                                            <p:cond delay="0"/>
                                          </p:stCondLst>
                                        </p:cTn>
                                        <p:tgtEl>
                                          <p:spTgt spid="23"/>
                                        </p:tgtEl>
                                        <p:attrNameLst>
                                          <p:attrName>style.visibility</p:attrName>
                                        </p:attrNameLst>
                                      </p:cBhvr>
                                      <p:to>
                                        <p:strVal val="visible"/>
                                      </p:to>
                                    </p:set>
                                    <p:animEffect transition="in" filter="diamond(in)">
                                      <p:cBhvr>
                                        <p:cTn id="11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48" grpId="0" animBg="1"/>
      <p:bldP spid="6149" grpId="0" animBg="1"/>
      <p:bldP spid="6150" grpId="0" animBg="1"/>
      <p:bldP spid="6150" grpId="1" animBg="1"/>
      <p:bldP spid="6151" grpId="0" animBg="1"/>
      <p:bldP spid="6151" grpId="1" animBg="1"/>
      <p:bldP spid="6152" grpId="0" animBg="1"/>
      <p:bldP spid="6152" grpId="1" animBg="1"/>
      <p:bldP spid="6153" grpId="0" animBg="1"/>
      <p:bldP spid="6158" grpId="0" animBg="1"/>
      <p:bldP spid="6159" grpId="0" animBg="1"/>
      <p:bldP spid="19" grpId="0" animBg="1"/>
      <p:bldP spid="23" grpId="0" animBg="1"/>
      <p:bldP spid="2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0" y="0"/>
            <a:ext cx="9144000" cy="6858000"/>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endParaRPr lang="en-US" sz="2400" dirty="0">
              <a:solidFill>
                <a:schemeClr val="tx1"/>
              </a:solidFill>
              <a:latin typeface="Times New Roman" pitchFamily="18" charset="0"/>
            </a:endParaRPr>
          </a:p>
        </p:txBody>
      </p:sp>
      <p:sp>
        <p:nvSpPr>
          <p:cNvPr id="3" name="TextBox 2"/>
          <p:cNvSpPr txBox="1"/>
          <p:nvPr/>
        </p:nvSpPr>
        <p:spPr>
          <a:xfrm>
            <a:off x="1524000" y="32672"/>
            <a:ext cx="4495800" cy="824841"/>
          </a:xfrm>
          <a:prstGeom prst="rect">
            <a:avLst/>
          </a:prstGeom>
          <a:noFill/>
        </p:spPr>
        <p:txBody>
          <a:bodyPr wrap="square" rtlCol="0">
            <a:spAutoFit/>
          </a:bodyPr>
          <a:lstStyle/>
          <a:p>
            <a:pPr marL="514350" indent="-514350" algn="ctr">
              <a:lnSpc>
                <a:spcPct val="85000"/>
              </a:lnSpc>
            </a:pP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Các</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trường</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hợp</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thực</a:t>
            </a:r>
            <a:r>
              <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28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hiện</a:t>
            </a:r>
            <a:endParaRPr 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marL="514350" indent="-514350" algn="ctr">
              <a:lnSpc>
                <a:spcPct val="85000"/>
              </a:lnSpc>
            </a:pPr>
            <a:endParaRPr lang="en-US" sz="2800" i="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Rounded Rectangle 7"/>
          <p:cNvSpPr/>
          <p:nvPr/>
        </p:nvSpPr>
        <p:spPr bwMode="auto">
          <a:xfrm>
            <a:off x="1524000" y="1981200"/>
            <a:ext cx="6477000" cy="914400"/>
          </a:xfrm>
          <a:prstGeom prst="roundRect">
            <a:avLst/>
          </a:prstGeom>
          <a:solidFill>
            <a:srgbClr val="FF99FF"/>
          </a:solidFill>
          <a:ln w="9525" cap="flat" cmpd="sng" algn="ctr">
            <a:solidFill>
              <a:srgbClr val="FF99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lgn="ctr"/>
            <a:r>
              <a:rPr lang="en-US" sz="2400" dirty="0"/>
              <a:t>Y</a:t>
            </a:r>
            <a:r>
              <a:rPr lang="vi-VN" sz="2400" dirty="0"/>
              <a:t>êu cầu </a:t>
            </a:r>
            <a:r>
              <a:rPr lang="vi-VN" sz="2400" b="1" dirty="0"/>
              <a:t>Tòa án xác minh, thu thập chứng cứ </a:t>
            </a:r>
            <a:r>
              <a:rPr lang="vi-VN" sz="2400" dirty="0"/>
              <a:t>trong quá trình giải quyết vụ việc dân sự</a:t>
            </a:r>
            <a:r>
              <a:rPr lang="en-US" sz="2400" dirty="0"/>
              <a:t> </a:t>
            </a:r>
            <a:r>
              <a:rPr lang="en-US" sz="2400" dirty="0">
                <a:solidFill>
                  <a:srgbClr val="FF0000"/>
                </a:solidFill>
              </a:rPr>
              <a:t>(K3Đ 58)</a:t>
            </a:r>
            <a:endParaRPr lang="en-US" sz="3400" dirty="0">
              <a:solidFill>
                <a:srgbClr val="002060"/>
              </a:solidFill>
              <a:latin typeface="Times New Roman" pitchFamily="18" charset="0"/>
            </a:endParaRPr>
          </a:p>
        </p:txBody>
      </p:sp>
      <p:sp>
        <p:nvSpPr>
          <p:cNvPr id="9" name="Rounded Rectangle 8"/>
          <p:cNvSpPr/>
          <p:nvPr/>
        </p:nvSpPr>
        <p:spPr bwMode="auto">
          <a:xfrm>
            <a:off x="2209800" y="3276600"/>
            <a:ext cx="6553200" cy="1219200"/>
          </a:xfrm>
          <a:prstGeom prst="roundRect">
            <a:avLst/>
          </a:prstGeom>
          <a:solidFill>
            <a:srgbClr val="FFFF99"/>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2400" b="1" dirty="0"/>
              <a:t>Y</a:t>
            </a:r>
            <a:r>
              <a:rPr lang="vi-VN" sz="2400" b="1" dirty="0"/>
              <a:t>êu cầu cơ quan, tổ chức, </a:t>
            </a:r>
            <a:r>
              <a:rPr lang="vi-VN" sz="2400" dirty="0"/>
              <a:t>cá nhân </a:t>
            </a:r>
            <a:r>
              <a:rPr lang="vi-VN" sz="2400" b="1" dirty="0"/>
              <a:t>đang quản lý, lưu giữ cung cấp </a:t>
            </a:r>
            <a:r>
              <a:rPr lang="en-US" sz="2400" b="1" dirty="0" err="1"/>
              <a:t>tài</a:t>
            </a:r>
            <a:r>
              <a:rPr lang="en-US" sz="2400" b="1" dirty="0"/>
              <a:t> </a:t>
            </a:r>
            <a:r>
              <a:rPr lang="en-US" sz="2400" b="1" dirty="0" err="1"/>
              <a:t>liệu</a:t>
            </a:r>
            <a:r>
              <a:rPr lang="en-US" sz="2400" b="1" dirty="0"/>
              <a:t>, </a:t>
            </a:r>
            <a:r>
              <a:rPr lang="vi-VN" sz="2400" b="1" dirty="0"/>
              <a:t>chứng cứ cung cấp </a:t>
            </a:r>
            <a:r>
              <a:rPr lang="en-US" sz="2400" b="1" dirty="0" err="1"/>
              <a:t>tài</a:t>
            </a:r>
            <a:r>
              <a:rPr lang="en-US" sz="2400" b="1" dirty="0"/>
              <a:t> </a:t>
            </a:r>
            <a:r>
              <a:rPr lang="en-US" sz="2400" b="1" dirty="0" err="1"/>
              <a:t>liệu</a:t>
            </a:r>
            <a:r>
              <a:rPr lang="en-US" sz="2400" b="1" dirty="0"/>
              <a:t>, </a:t>
            </a:r>
            <a:r>
              <a:rPr lang="vi-VN" sz="2400" b="1" dirty="0"/>
              <a:t>chứng </a:t>
            </a:r>
            <a:r>
              <a:rPr lang="en-US" sz="2400" b="1" dirty="0" err="1"/>
              <a:t>cứ</a:t>
            </a:r>
            <a:r>
              <a:rPr lang="en-US" sz="2400" b="1" dirty="0"/>
              <a:t> </a:t>
            </a:r>
            <a:r>
              <a:rPr lang="en-US" sz="2400" b="1" dirty="0">
                <a:solidFill>
                  <a:srgbClr val="FF0000"/>
                </a:solidFill>
              </a:rPr>
              <a:t>(</a:t>
            </a:r>
            <a:r>
              <a:rPr lang="en-US" sz="2400" b="1" dirty="0" err="1">
                <a:solidFill>
                  <a:srgbClr val="FF0000"/>
                </a:solidFill>
              </a:rPr>
              <a:t>Khoản</a:t>
            </a:r>
            <a:r>
              <a:rPr lang="en-US" sz="2400" b="1" dirty="0">
                <a:solidFill>
                  <a:srgbClr val="FF0000"/>
                </a:solidFill>
              </a:rPr>
              <a:t> 4 </a:t>
            </a:r>
            <a:r>
              <a:rPr lang="en-US" sz="2400" b="1" dirty="0" err="1">
                <a:solidFill>
                  <a:srgbClr val="FF0000"/>
                </a:solidFill>
              </a:rPr>
              <a:t>Điều</a:t>
            </a:r>
            <a:r>
              <a:rPr lang="en-US" sz="2400" b="1" dirty="0">
                <a:solidFill>
                  <a:srgbClr val="FF0000"/>
                </a:solidFill>
              </a:rPr>
              <a:t> 106); </a:t>
            </a:r>
            <a:endParaRPr lang="en-US" sz="2000" b="1" dirty="0">
              <a:solidFill>
                <a:srgbClr val="FF0000"/>
              </a:solidFill>
            </a:endParaRPr>
          </a:p>
        </p:txBody>
      </p:sp>
      <p:sp>
        <p:nvSpPr>
          <p:cNvPr id="12" name="Down Arrow 11"/>
          <p:cNvSpPr/>
          <p:nvPr/>
        </p:nvSpPr>
        <p:spPr bwMode="auto">
          <a:xfrm>
            <a:off x="6858000" y="1219200"/>
            <a:ext cx="762000" cy="762000"/>
          </a:xfrm>
          <a:prstGeom prst="downArrow">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2400">
              <a:latin typeface="Times New Roman" pitchFamily="18" charset="0"/>
            </a:endParaRPr>
          </a:p>
        </p:txBody>
      </p:sp>
      <p:sp>
        <p:nvSpPr>
          <p:cNvPr id="16" name="Rounded Rectangle 15"/>
          <p:cNvSpPr/>
          <p:nvPr/>
        </p:nvSpPr>
        <p:spPr>
          <a:xfrm>
            <a:off x="2895600" y="4953000"/>
            <a:ext cx="7162800" cy="14478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dirty="0" err="1"/>
              <a:t>Yêu</a:t>
            </a:r>
            <a:r>
              <a:rPr lang="en-US" sz="2000" dirty="0"/>
              <a:t> </a:t>
            </a:r>
            <a:r>
              <a:rPr lang="en-US" sz="2000" dirty="0" err="1"/>
              <a:t>cầu</a:t>
            </a:r>
            <a:r>
              <a:rPr lang="en-US" sz="2000" dirty="0"/>
              <a:t> </a:t>
            </a:r>
            <a:r>
              <a:rPr lang="en-US" sz="2000" dirty="0" err="1"/>
              <a:t>Tòa</a:t>
            </a:r>
            <a:r>
              <a:rPr lang="en-US" sz="2000" dirty="0"/>
              <a:t> </a:t>
            </a:r>
            <a:r>
              <a:rPr lang="en-US" sz="2000" dirty="0" err="1"/>
              <a:t>án</a:t>
            </a:r>
            <a:r>
              <a:rPr lang="en-US" sz="2000" dirty="0"/>
              <a:t> </a:t>
            </a:r>
            <a:r>
              <a:rPr lang="en-US" sz="2000" dirty="0" err="1"/>
              <a:t>cùng</a:t>
            </a:r>
            <a:r>
              <a:rPr lang="en-US" sz="2000" dirty="0"/>
              <a:t> </a:t>
            </a:r>
            <a:r>
              <a:rPr lang="en-US" sz="2000" dirty="0" err="1"/>
              <a:t>cấp</a:t>
            </a:r>
            <a:r>
              <a:rPr lang="en-US" sz="2000" dirty="0"/>
              <a:t> </a:t>
            </a:r>
            <a:r>
              <a:rPr lang="en-US" sz="2000" dirty="0" err="1"/>
              <a:t>và</a:t>
            </a:r>
            <a:r>
              <a:rPr lang="en-US" sz="2000" dirty="0"/>
              <a:t> </a:t>
            </a:r>
            <a:r>
              <a:rPr lang="en-US" sz="2000" dirty="0" err="1"/>
              <a:t>cấp</a:t>
            </a:r>
            <a:r>
              <a:rPr lang="en-US" sz="2000" dirty="0"/>
              <a:t> </a:t>
            </a:r>
            <a:r>
              <a:rPr lang="en-US" sz="2000" dirty="0" err="1"/>
              <a:t>dưới</a:t>
            </a:r>
            <a:r>
              <a:rPr lang="en-US" sz="2000" dirty="0"/>
              <a:t> </a:t>
            </a:r>
            <a:r>
              <a:rPr lang="en-US" sz="2000" b="1" dirty="0" err="1"/>
              <a:t>chuyển</a:t>
            </a:r>
            <a:r>
              <a:rPr lang="en-US" sz="2000" b="1" dirty="0"/>
              <a:t> </a:t>
            </a:r>
            <a:r>
              <a:rPr lang="en-US" sz="2000" b="1" dirty="0" err="1"/>
              <a:t>hồ</a:t>
            </a:r>
            <a:r>
              <a:rPr lang="en-US" sz="2000" b="1" dirty="0"/>
              <a:t> </a:t>
            </a:r>
            <a:r>
              <a:rPr lang="en-US" sz="2000" b="1" dirty="0" err="1"/>
              <a:t>sơ</a:t>
            </a:r>
            <a:r>
              <a:rPr lang="en-US" sz="2000" b="1" dirty="0"/>
              <a:t> </a:t>
            </a:r>
            <a:r>
              <a:rPr lang="en-US" sz="2000" b="1" dirty="0" err="1"/>
              <a:t>vụ</a:t>
            </a:r>
            <a:r>
              <a:rPr lang="en-US" sz="2000" b="1" dirty="0"/>
              <a:t> </a:t>
            </a:r>
            <a:r>
              <a:rPr lang="en-US" sz="2000" b="1" dirty="0" err="1"/>
              <a:t>việc</a:t>
            </a:r>
            <a:r>
              <a:rPr lang="en-US" sz="2000" b="1" dirty="0"/>
              <a:t> </a:t>
            </a:r>
            <a:r>
              <a:rPr lang="en-US" sz="2000" b="1" dirty="0" err="1"/>
              <a:t>dân</a:t>
            </a:r>
            <a:r>
              <a:rPr lang="en-US" sz="2000" b="1" dirty="0"/>
              <a:t> </a:t>
            </a:r>
            <a:r>
              <a:rPr lang="en-US" sz="2000" b="1" dirty="0" err="1"/>
              <a:t>sự</a:t>
            </a:r>
            <a:r>
              <a:rPr lang="en-US" sz="2000" b="1" dirty="0"/>
              <a:t> </a:t>
            </a:r>
            <a:r>
              <a:rPr lang="en-US" sz="2000" dirty="0" err="1"/>
              <a:t>cho</a:t>
            </a:r>
            <a:r>
              <a:rPr lang="en-US" sz="2000" dirty="0"/>
              <a:t> </a:t>
            </a:r>
            <a:r>
              <a:rPr lang="en-US" sz="2000" dirty="0" err="1"/>
              <a:t>Viện</a:t>
            </a:r>
            <a:r>
              <a:rPr lang="en-US" sz="2000" dirty="0"/>
              <a:t> </a:t>
            </a:r>
            <a:r>
              <a:rPr lang="en-US" sz="2000" dirty="0" err="1"/>
              <a:t>kiểm</a:t>
            </a:r>
            <a:r>
              <a:rPr lang="en-US" sz="2000" dirty="0"/>
              <a:t> </a:t>
            </a:r>
            <a:r>
              <a:rPr lang="en-US" sz="2000" dirty="0" err="1"/>
              <a:t>sát</a:t>
            </a:r>
            <a:r>
              <a:rPr lang="en-US" sz="2000" dirty="0"/>
              <a:t> </a:t>
            </a:r>
            <a:r>
              <a:rPr lang="en-US" sz="2000" dirty="0" err="1"/>
              <a:t>để</a:t>
            </a:r>
            <a:r>
              <a:rPr lang="en-US" sz="2000" dirty="0"/>
              <a:t> (</a:t>
            </a:r>
            <a:r>
              <a:rPr lang="en-US" sz="2000" dirty="0" err="1">
                <a:solidFill>
                  <a:schemeClr val="bg1"/>
                </a:solidFill>
              </a:rPr>
              <a:t>Điều</a:t>
            </a:r>
            <a:r>
              <a:rPr lang="en-US" sz="2000" dirty="0">
                <a:solidFill>
                  <a:schemeClr val="bg1"/>
                </a:solidFill>
              </a:rPr>
              <a:t> 4,5,6 TTLT02);  </a:t>
            </a:r>
          </a:p>
        </p:txBody>
      </p:sp>
      <p:sp>
        <p:nvSpPr>
          <p:cNvPr id="18" name="Down Arrow 17"/>
          <p:cNvSpPr/>
          <p:nvPr/>
        </p:nvSpPr>
        <p:spPr>
          <a:xfrm>
            <a:off x="8229600" y="2514600"/>
            <a:ext cx="685800" cy="609600"/>
          </a:xfrm>
          <a:prstGeom prst="downArrow">
            <a:avLst/>
          </a:prstGeom>
          <a:solidFill>
            <a:srgbClr val="FFFF99"/>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images (2).jpg"/>
          <p:cNvPicPr>
            <a:picLocks noChangeAspect="1"/>
          </p:cNvPicPr>
          <p:nvPr/>
        </p:nvPicPr>
        <p:blipFill>
          <a:blip r:embed="rId3" cstate="print"/>
          <a:stretch>
            <a:fillRect/>
          </a:stretch>
        </p:blipFill>
        <p:spPr>
          <a:xfrm>
            <a:off x="8027964" y="-201168"/>
            <a:ext cx="2466975" cy="18478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1" name="Down Arrow 20"/>
          <p:cNvSpPr/>
          <p:nvPr/>
        </p:nvSpPr>
        <p:spPr>
          <a:xfrm>
            <a:off x="9220200" y="4114800"/>
            <a:ext cx="685800" cy="68580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3" name="Flowchart: Punched Tape 22"/>
          <p:cNvSpPr/>
          <p:nvPr/>
        </p:nvSpPr>
        <p:spPr>
          <a:xfrm>
            <a:off x="1657057" y="1540764"/>
            <a:ext cx="8001000" cy="37764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 YC </a:t>
            </a:r>
            <a:r>
              <a:rPr lang="en-US" sz="2400" dirty="0" err="1"/>
              <a:t>chuyển</a:t>
            </a:r>
            <a:r>
              <a:rPr lang="en-US" sz="2400" dirty="0"/>
              <a:t> </a:t>
            </a:r>
            <a:r>
              <a:rPr lang="en-US" sz="2400" dirty="0" err="1"/>
              <a:t>hồ</a:t>
            </a:r>
            <a:r>
              <a:rPr lang="en-US" sz="2400" dirty="0"/>
              <a:t> </a:t>
            </a:r>
            <a:r>
              <a:rPr lang="en-US" sz="2400" dirty="0" err="1"/>
              <a:t>sơ</a:t>
            </a:r>
            <a:r>
              <a:rPr lang="en-US" sz="2400" dirty="0"/>
              <a:t> </a:t>
            </a:r>
            <a:r>
              <a:rPr lang="en-US" sz="2400" dirty="0" err="1"/>
              <a:t>để</a:t>
            </a:r>
            <a:r>
              <a:rPr lang="en-US" sz="2400" dirty="0"/>
              <a:t> </a:t>
            </a:r>
            <a:r>
              <a:rPr lang="en-US" sz="2400" dirty="0" err="1"/>
              <a:t>tham</a:t>
            </a:r>
            <a:r>
              <a:rPr lang="en-US" sz="2400" dirty="0"/>
              <a:t> </a:t>
            </a:r>
            <a:r>
              <a:rPr lang="en-US" sz="2400" dirty="0" err="1"/>
              <a:t>gia</a:t>
            </a:r>
            <a:r>
              <a:rPr lang="en-US" sz="2400" dirty="0"/>
              <a:t> </a:t>
            </a:r>
            <a:r>
              <a:rPr lang="en-US" sz="2400" dirty="0" err="1"/>
              <a:t>phiên</a:t>
            </a:r>
            <a:r>
              <a:rPr lang="en-US" sz="2400" dirty="0"/>
              <a:t> </a:t>
            </a:r>
            <a:r>
              <a:rPr lang="en-US" sz="2400" dirty="0" err="1"/>
              <a:t>tòa</a:t>
            </a:r>
            <a:r>
              <a:rPr lang="en-US" sz="2400" dirty="0"/>
              <a:t> </a:t>
            </a:r>
            <a:r>
              <a:rPr lang="en-US" sz="2400" dirty="0">
                <a:solidFill>
                  <a:srgbClr val="FF0000"/>
                </a:solidFill>
              </a:rPr>
              <a:t>(K2 </a:t>
            </a:r>
            <a:r>
              <a:rPr lang="en-US" sz="2400" dirty="0" err="1">
                <a:solidFill>
                  <a:srgbClr val="FF0000"/>
                </a:solidFill>
              </a:rPr>
              <a:t>Điều</a:t>
            </a:r>
            <a:r>
              <a:rPr lang="en-US" sz="2400" dirty="0">
                <a:solidFill>
                  <a:srgbClr val="FF0000"/>
                </a:solidFill>
              </a:rPr>
              <a:t> 220, </a:t>
            </a:r>
            <a:r>
              <a:rPr lang="en-US" sz="2400" dirty="0" err="1">
                <a:solidFill>
                  <a:srgbClr val="FF0000"/>
                </a:solidFill>
              </a:rPr>
              <a:t>Điều</a:t>
            </a:r>
            <a:r>
              <a:rPr lang="en-US" sz="2400" dirty="0">
                <a:solidFill>
                  <a:srgbClr val="FF0000"/>
                </a:solidFill>
              </a:rPr>
              <a:t> 292, K3 </a:t>
            </a:r>
            <a:r>
              <a:rPr lang="en-US" sz="2400" dirty="0" err="1">
                <a:solidFill>
                  <a:srgbClr val="FF0000"/>
                </a:solidFill>
              </a:rPr>
              <a:t>Điều</a:t>
            </a:r>
            <a:r>
              <a:rPr lang="en-US" sz="2400" dirty="0">
                <a:solidFill>
                  <a:srgbClr val="FF0000"/>
                </a:solidFill>
              </a:rPr>
              <a:t> 318, K3 </a:t>
            </a:r>
            <a:r>
              <a:rPr lang="en-US" sz="2400" dirty="0" err="1">
                <a:solidFill>
                  <a:srgbClr val="FF0000"/>
                </a:solidFill>
              </a:rPr>
              <a:t>Điều</a:t>
            </a:r>
            <a:r>
              <a:rPr lang="en-US" sz="2400" dirty="0">
                <a:solidFill>
                  <a:srgbClr val="FF0000"/>
                </a:solidFill>
              </a:rPr>
              <a:t> 336, K 3 </a:t>
            </a:r>
            <a:r>
              <a:rPr lang="en-US" sz="2400" dirty="0" err="1">
                <a:solidFill>
                  <a:srgbClr val="FF0000"/>
                </a:solidFill>
              </a:rPr>
              <a:t>Điều</a:t>
            </a:r>
            <a:r>
              <a:rPr lang="en-US" sz="2400" dirty="0">
                <a:solidFill>
                  <a:srgbClr val="FF0000"/>
                </a:solidFill>
              </a:rPr>
              <a:t> 437);</a:t>
            </a:r>
          </a:p>
          <a:p>
            <a:pPr algn="ctr"/>
            <a:r>
              <a:rPr lang="en-US" sz="2400" dirty="0"/>
              <a:t>- YC </a:t>
            </a:r>
            <a:r>
              <a:rPr lang="en-US" sz="2400" dirty="0" err="1"/>
              <a:t>chuyển</a:t>
            </a:r>
            <a:r>
              <a:rPr lang="en-US" sz="2400" dirty="0"/>
              <a:t> </a:t>
            </a:r>
            <a:r>
              <a:rPr lang="en-US" sz="2400" dirty="0" err="1"/>
              <a:t>hồ</a:t>
            </a:r>
            <a:r>
              <a:rPr lang="en-US" sz="2400" dirty="0"/>
              <a:t> </a:t>
            </a:r>
            <a:r>
              <a:rPr lang="en-US" sz="2400" dirty="0" err="1"/>
              <a:t>sơ</a:t>
            </a:r>
            <a:r>
              <a:rPr lang="en-US" sz="2400" dirty="0"/>
              <a:t> </a:t>
            </a:r>
            <a:r>
              <a:rPr lang="en-US" sz="2400" dirty="0" err="1"/>
              <a:t>vụ</a:t>
            </a:r>
            <a:r>
              <a:rPr lang="en-US" sz="2400" dirty="0"/>
              <a:t> </a:t>
            </a:r>
            <a:r>
              <a:rPr lang="en-US" sz="2400" dirty="0" err="1"/>
              <a:t>việc</a:t>
            </a:r>
            <a:r>
              <a:rPr lang="en-US" sz="2400" dirty="0"/>
              <a:t> </a:t>
            </a:r>
            <a:r>
              <a:rPr lang="en-US" sz="2400" dirty="0" err="1"/>
              <a:t>dân</a:t>
            </a:r>
            <a:r>
              <a:rPr lang="en-US" sz="2400" dirty="0"/>
              <a:t> </a:t>
            </a:r>
            <a:r>
              <a:rPr lang="en-US" sz="2400" dirty="0" err="1"/>
              <a:t>sự</a:t>
            </a:r>
            <a:r>
              <a:rPr lang="en-US" sz="2400" dirty="0"/>
              <a:t> </a:t>
            </a:r>
            <a:r>
              <a:rPr lang="en-US" sz="2400" dirty="0" err="1"/>
              <a:t>để</a:t>
            </a:r>
            <a:r>
              <a:rPr lang="en-US" sz="2400" dirty="0"/>
              <a:t> </a:t>
            </a:r>
            <a:r>
              <a:rPr lang="en-US" sz="2400" dirty="0" err="1"/>
              <a:t>thực</a:t>
            </a:r>
            <a:r>
              <a:rPr lang="en-US" sz="2400" dirty="0"/>
              <a:t> </a:t>
            </a:r>
            <a:r>
              <a:rPr lang="en-US" sz="2400" dirty="0" err="1"/>
              <a:t>hiện</a:t>
            </a:r>
            <a:r>
              <a:rPr lang="en-US" sz="2400" dirty="0"/>
              <a:t> </a:t>
            </a:r>
            <a:r>
              <a:rPr lang="en-US" sz="2400" dirty="0" err="1"/>
              <a:t>quyền</a:t>
            </a:r>
            <a:r>
              <a:rPr lang="en-US" sz="2400" dirty="0"/>
              <a:t> </a:t>
            </a:r>
            <a:r>
              <a:rPr lang="en-US" sz="2400" dirty="0" err="1"/>
              <a:t>kháng</a:t>
            </a:r>
            <a:r>
              <a:rPr lang="en-US" sz="2400" dirty="0"/>
              <a:t> </a:t>
            </a:r>
            <a:r>
              <a:rPr lang="en-US" sz="2400" dirty="0" err="1"/>
              <a:t>nghị</a:t>
            </a:r>
            <a:r>
              <a:rPr lang="en-US" sz="2400" dirty="0"/>
              <a:t>, </a:t>
            </a:r>
            <a:r>
              <a:rPr lang="en-US" sz="2400" dirty="0" err="1"/>
              <a:t>kiến</a:t>
            </a:r>
            <a:r>
              <a:rPr lang="en-US" sz="2400" dirty="0"/>
              <a:t> </a:t>
            </a:r>
            <a:r>
              <a:rPr lang="en-US" sz="2400" dirty="0" err="1"/>
              <a:t>nghị</a:t>
            </a:r>
            <a:r>
              <a:rPr lang="en-US" sz="2400" dirty="0"/>
              <a:t> </a:t>
            </a:r>
            <a:r>
              <a:rPr lang="en-US" sz="2400" dirty="0" err="1"/>
              <a:t>theo</a:t>
            </a:r>
            <a:r>
              <a:rPr lang="en-US" sz="2400" dirty="0"/>
              <a:t> </a:t>
            </a:r>
            <a:r>
              <a:rPr lang="en-US" sz="2400" dirty="0" err="1"/>
              <a:t>thủ</a:t>
            </a:r>
            <a:r>
              <a:rPr lang="en-US" sz="2400" dirty="0"/>
              <a:t> </a:t>
            </a:r>
            <a:r>
              <a:rPr lang="en-US" sz="2400" dirty="0" err="1"/>
              <a:t>tục</a:t>
            </a:r>
            <a:r>
              <a:rPr lang="en-US" sz="2400" dirty="0"/>
              <a:t> </a:t>
            </a:r>
            <a:r>
              <a:rPr lang="en-US" sz="2400" dirty="0" err="1"/>
              <a:t>đặc</a:t>
            </a:r>
            <a:r>
              <a:rPr lang="en-US" sz="2400" dirty="0"/>
              <a:t> </a:t>
            </a:r>
            <a:r>
              <a:rPr lang="en-US" sz="2400" dirty="0" err="1"/>
              <a:t>biệt</a:t>
            </a:r>
            <a:r>
              <a:rPr lang="en-US" sz="2400" dirty="0"/>
              <a:t>…</a:t>
            </a:r>
          </a:p>
        </p:txBody>
      </p:sp>
      <p:sp>
        <p:nvSpPr>
          <p:cNvPr id="13" name="Oval 12"/>
          <p:cNvSpPr/>
          <p:nvPr/>
        </p:nvSpPr>
        <p:spPr>
          <a:xfrm>
            <a:off x="1905000" y="685800"/>
            <a:ext cx="4800600" cy="685800"/>
          </a:xfrm>
          <a:prstGeom prst="ellipse">
            <a:avLst/>
          </a:prstGeom>
          <a:solidFill>
            <a:srgbClr val="99BA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Trong</a:t>
            </a:r>
            <a:r>
              <a:rPr lang="en-US" dirty="0" smtClean="0"/>
              <a:t> </a:t>
            </a:r>
            <a:r>
              <a:rPr lang="en-US" dirty="0" err="1" smtClean="0"/>
              <a:t>giải</a:t>
            </a:r>
            <a:r>
              <a:rPr lang="en-US" dirty="0" smtClean="0"/>
              <a:t> </a:t>
            </a:r>
            <a:r>
              <a:rPr lang="en-US" dirty="0" err="1" smtClean="0"/>
              <a:t>quyết</a:t>
            </a:r>
            <a:r>
              <a:rPr lang="en-US" dirty="0" smtClean="0"/>
              <a:t> </a:t>
            </a:r>
            <a:r>
              <a:rPr lang="en-US" dirty="0" err="1" smtClean="0"/>
              <a:t>vụ</a:t>
            </a:r>
            <a:r>
              <a:rPr lang="en-US" dirty="0" smtClean="0"/>
              <a:t> </a:t>
            </a:r>
            <a:r>
              <a:rPr lang="en-US" dirty="0" err="1" smtClean="0"/>
              <a:t>việc</a:t>
            </a:r>
            <a:r>
              <a:rPr lang="en-US" dirty="0" smtClean="0"/>
              <a:t> DS</a:t>
            </a:r>
          </a:p>
          <a:p>
            <a:pPr algn="ctr"/>
            <a:r>
              <a:rPr lang="en-US" dirty="0" smtClean="0"/>
              <a:t>(K3,6,8 </a:t>
            </a:r>
            <a:r>
              <a:rPr lang="en-US" dirty="0" err="1" smtClean="0"/>
              <a:t>Điều</a:t>
            </a:r>
            <a:r>
              <a:rPr lang="en-US" dirty="0" smtClean="0"/>
              <a:t> 58 BLTTDS)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4)">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heel(4)">
                                      <p:cBhvr>
                                        <p:cTn id="51" dur="20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 presetClass="exit" presetSubtype="10" fill="hold" grpId="1" nodeType="clickEffect">
                                  <p:stCondLst>
                                    <p:cond delay="0"/>
                                  </p:stCondLst>
                                  <p:childTnLst>
                                    <p:animEffect transition="out" filter="checkerboard(across)">
                                      <p:cBhvr>
                                        <p:cTn id="62" dur="500"/>
                                        <p:tgtEl>
                                          <p:spTgt spid="23"/>
                                        </p:tgtEl>
                                      </p:cBhvr>
                                    </p:animEffect>
                                    <p:set>
                                      <p:cBhvr>
                                        <p:cTn id="6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2" grpId="0" animBg="1"/>
      <p:bldP spid="16" grpId="0" animBg="1"/>
      <p:bldP spid="18" grpId="0" animBg="1"/>
      <p:bldP spid="21" grpId="0" animBg="1"/>
      <p:bldP spid="23" grpId="0" animBg="1"/>
      <p:bldP spid="23" grpId="1"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0" y="0"/>
            <a:ext cx="9144000" cy="6858000"/>
          </a:xfrm>
          <a:prstGeom prst="rect">
            <a:avLst/>
          </a:prstGeom>
          <a:blipFill>
            <a:blip r:embed="rId2"/>
            <a:tile tx="0" ty="0" sx="100000" sy="100000" flip="none" algn="tl"/>
          </a:blipFill>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endParaRPr lang="en-US" sz="2400">
              <a:solidFill>
                <a:schemeClr val="tx1"/>
              </a:solidFill>
              <a:latin typeface="Times New Roman" pitchFamily="18" charset="0"/>
            </a:endParaRPr>
          </a:p>
        </p:txBody>
      </p:sp>
      <p:sp>
        <p:nvSpPr>
          <p:cNvPr id="80" name="TextBox 79"/>
          <p:cNvSpPr txBox="1"/>
          <p:nvPr/>
        </p:nvSpPr>
        <p:spPr>
          <a:xfrm>
            <a:off x="2743200" y="228601"/>
            <a:ext cx="6934200" cy="830997"/>
          </a:xfrm>
          <a:prstGeom prst="rect">
            <a:avLst/>
          </a:prstGeom>
          <a:noFill/>
        </p:spPr>
        <p:txBody>
          <a:bodyPr wrap="square" rtlCol="0">
            <a:spAutoFit/>
          </a:bodyPr>
          <a:lstStyle/>
          <a:p>
            <a:pPr algn="ctr"/>
            <a:r>
              <a:rPr lang="en-US" sz="4800" b="1" dirty="0">
                <a:solidFill>
                  <a:srgbClr val="FF0000"/>
                </a:solidFill>
              </a:rPr>
              <a:t>MỤC TIÊU BÀI </a:t>
            </a:r>
            <a:r>
              <a:rPr lang="en-US" sz="4800" b="1" dirty="0" err="1">
                <a:solidFill>
                  <a:srgbClr val="FF0000"/>
                </a:solidFill>
              </a:rPr>
              <a:t>GiẢNG</a:t>
            </a:r>
            <a:endParaRPr lang="en-US" sz="4800" b="1" dirty="0">
              <a:solidFill>
                <a:srgbClr val="FF0000"/>
              </a:solidFill>
            </a:endParaRPr>
          </a:p>
        </p:txBody>
      </p:sp>
      <p:sp>
        <p:nvSpPr>
          <p:cNvPr id="81" name="TextBox 80"/>
          <p:cNvSpPr txBox="1"/>
          <p:nvPr/>
        </p:nvSpPr>
        <p:spPr>
          <a:xfrm>
            <a:off x="1828800" y="1143000"/>
            <a:ext cx="2209800" cy="3785652"/>
          </a:xfrm>
          <a:prstGeom prst="rect">
            <a:avLst/>
          </a:prstGeom>
          <a:noFill/>
        </p:spPr>
        <p:txBody>
          <a:bodyPr wrap="square" rtlCol="0">
            <a:spAutoFit/>
          </a:bodyPr>
          <a:lstStyle/>
          <a:p>
            <a:pPr algn="ctr"/>
            <a:r>
              <a:rPr lang="en-US" sz="2000" dirty="0" err="1">
                <a:solidFill>
                  <a:schemeClr val="accent4">
                    <a:lumMod val="75000"/>
                  </a:schemeClr>
                </a:solidFill>
              </a:rPr>
              <a:t>Hiểu</a:t>
            </a:r>
            <a:r>
              <a:rPr lang="en-US" sz="2000" dirty="0">
                <a:solidFill>
                  <a:schemeClr val="accent4">
                    <a:lumMod val="75000"/>
                  </a:schemeClr>
                </a:solidFill>
              </a:rPr>
              <a:t> </a:t>
            </a:r>
            <a:r>
              <a:rPr lang="en-US" sz="2000" dirty="0" err="1">
                <a:solidFill>
                  <a:schemeClr val="accent4">
                    <a:lumMod val="75000"/>
                  </a:schemeClr>
                </a:solidFill>
              </a:rPr>
              <a:t>và</a:t>
            </a:r>
            <a:r>
              <a:rPr lang="en-US" sz="2000" dirty="0">
                <a:solidFill>
                  <a:schemeClr val="accent4">
                    <a:lumMod val="75000"/>
                  </a:schemeClr>
                </a:solidFill>
              </a:rPr>
              <a:t> </a:t>
            </a:r>
            <a:r>
              <a:rPr lang="en-US" sz="2000" dirty="0" err="1">
                <a:solidFill>
                  <a:schemeClr val="accent4">
                    <a:lumMod val="75000"/>
                  </a:schemeClr>
                </a:solidFill>
              </a:rPr>
              <a:t>phân</a:t>
            </a:r>
            <a:r>
              <a:rPr lang="en-US" sz="2000" dirty="0">
                <a:solidFill>
                  <a:schemeClr val="accent4">
                    <a:lumMod val="75000"/>
                  </a:schemeClr>
                </a:solidFill>
              </a:rPr>
              <a:t> </a:t>
            </a:r>
            <a:r>
              <a:rPr lang="en-US" sz="2000" dirty="0" err="1">
                <a:solidFill>
                  <a:schemeClr val="accent4">
                    <a:lumMod val="75000"/>
                  </a:schemeClr>
                </a:solidFill>
              </a:rPr>
              <a:t>tích</a:t>
            </a:r>
            <a:r>
              <a:rPr lang="en-US" sz="2000" dirty="0">
                <a:solidFill>
                  <a:schemeClr val="accent4">
                    <a:lumMod val="75000"/>
                  </a:schemeClr>
                </a:solidFill>
              </a:rPr>
              <a:t> </a:t>
            </a:r>
            <a:r>
              <a:rPr lang="en-US" sz="2000" dirty="0" err="1">
                <a:solidFill>
                  <a:schemeClr val="accent4">
                    <a:lumMod val="75000"/>
                  </a:schemeClr>
                </a:solidFill>
              </a:rPr>
              <a:t>được</a:t>
            </a:r>
            <a:r>
              <a:rPr lang="en-US" sz="2000" dirty="0">
                <a:solidFill>
                  <a:schemeClr val="accent4">
                    <a:lumMod val="75000"/>
                  </a:schemeClr>
                </a:solidFill>
              </a:rPr>
              <a:t> </a:t>
            </a:r>
            <a:r>
              <a:rPr lang="en-US" sz="2000" dirty="0" err="1">
                <a:solidFill>
                  <a:schemeClr val="accent4">
                    <a:lumMod val="75000"/>
                  </a:schemeClr>
                </a:solidFill>
              </a:rPr>
              <a:t>những</a:t>
            </a:r>
            <a:r>
              <a:rPr lang="en-US" sz="2000" dirty="0">
                <a:solidFill>
                  <a:schemeClr val="accent4">
                    <a:lumMod val="75000"/>
                  </a:schemeClr>
                </a:solidFill>
              </a:rPr>
              <a:t> </a:t>
            </a:r>
            <a:r>
              <a:rPr lang="en-US" sz="2000" dirty="0" err="1">
                <a:solidFill>
                  <a:schemeClr val="accent4">
                    <a:lumMod val="75000"/>
                  </a:schemeClr>
                </a:solidFill>
              </a:rPr>
              <a:t>vấn</a:t>
            </a:r>
            <a:r>
              <a:rPr lang="en-US" sz="2000" dirty="0">
                <a:solidFill>
                  <a:schemeClr val="accent4">
                    <a:lumMod val="75000"/>
                  </a:schemeClr>
                </a:solidFill>
              </a:rPr>
              <a:t> </a:t>
            </a:r>
            <a:r>
              <a:rPr lang="en-US" sz="2000" dirty="0" err="1">
                <a:solidFill>
                  <a:schemeClr val="accent4">
                    <a:lumMod val="75000"/>
                  </a:schemeClr>
                </a:solidFill>
              </a:rPr>
              <a:t>đề</a:t>
            </a:r>
            <a:r>
              <a:rPr lang="en-US" sz="2000" dirty="0">
                <a:solidFill>
                  <a:schemeClr val="accent4">
                    <a:lumMod val="75000"/>
                  </a:schemeClr>
                </a:solidFill>
              </a:rPr>
              <a:t> </a:t>
            </a:r>
            <a:r>
              <a:rPr lang="en-US" sz="2000" dirty="0" err="1">
                <a:solidFill>
                  <a:schemeClr val="accent4">
                    <a:lumMod val="75000"/>
                  </a:schemeClr>
                </a:solidFill>
              </a:rPr>
              <a:t>cơ</a:t>
            </a:r>
            <a:r>
              <a:rPr lang="en-US" sz="2000" dirty="0">
                <a:solidFill>
                  <a:schemeClr val="accent4">
                    <a:lumMod val="75000"/>
                  </a:schemeClr>
                </a:solidFill>
              </a:rPr>
              <a:t> </a:t>
            </a:r>
            <a:r>
              <a:rPr lang="en-US" sz="2000" dirty="0" err="1">
                <a:solidFill>
                  <a:schemeClr val="accent4">
                    <a:lumMod val="75000"/>
                  </a:schemeClr>
                </a:solidFill>
              </a:rPr>
              <a:t>bản</a:t>
            </a:r>
            <a:r>
              <a:rPr lang="en-US" sz="2000" dirty="0">
                <a:solidFill>
                  <a:schemeClr val="accent4">
                    <a:lumMod val="75000"/>
                  </a:schemeClr>
                </a:solidFill>
              </a:rPr>
              <a:t> </a:t>
            </a:r>
            <a:r>
              <a:rPr lang="en-US" sz="2000" dirty="0" err="1">
                <a:solidFill>
                  <a:schemeClr val="accent4">
                    <a:lumMod val="75000"/>
                  </a:schemeClr>
                </a:solidFill>
              </a:rPr>
              <a:t>nhất</a:t>
            </a:r>
            <a:r>
              <a:rPr lang="en-US" sz="2000" dirty="0">
                <a:solidFill>
                  <a:schemeClr val="accent4">
                    <a:lumMod val="75000"/>
                  </a:schemeClr>
                </a:solidFill>
              </a:rPr>
              <a:t> </a:t>
            </a:r>
            <a:r>
              <a:rPr lang="en-US" sz="2000" dirty="0" err="1">
                <a:solidFill>
                  <a:schemeClr val="accent4">
                    <a:lumMod val="75000"/>
                  </a:schemeClr>
                </a:solidFill>
              </a:rPr>
              <a:t>về</a:t>
            </a:r>
            <a:r>
              <a:rPr lang="en-US" sz="2000" dirty="0">
                <a:solidFill>
                  <a:schemeClr val="accent4">
                    <a:lumMod val="75000"/>
                  </a:schemeClr>
                </a:solidFill>
              </a:rPr>
              <a:t> </a:t>
            </a:r>
            <a:r>
              <a:rPr lang="en-US" sz="2000" dirty="0" err="1">
                <a:solidFill>
                  <a:schemeClr val="accent4">
                    <a:lumMod val="75000"/>
                  </a:schemeClr>
                </a:solidFill>
              </a:rPr>
              <a:t>khái</a:t>
            </a:r>
            <a:r>
              <a:rPr lang="en-US" sz="2000" dirty="0">
                <a:solidFill>
                  <a:schemeClr val="accent4">
                    <a:lumMod val="75000"/>
                  </a:schemeClr>
                </a:solidFill>
              </a:rPr>
              <a:t> </a:t>
            </a:r>
            <a:r>
              <a:rPr lang="en-US" sz="2000" dirty="0" err="1">
                <a:solidFill>
                  <a:schemeClr val="accent4">
                    <a:lumMod val="75000"/>
                  </a:schemeClr>
                </a:solidFill>
              </a:rPr>
              <a:t>niệm</a:t>
            </a:r>
            <a:r>
              <a:rPr lang="en-US" sz="2000" dirty="0">
                <a:solidFill>
                  <a:schemeClr val="accent4">
                    <a:lumMod val="75000"/>
                  </a:schemeClr>
                </a:solidFill>
              </a:rPr>
              <a:t>, </a:t>
            </a:r>
            <a:r>
              <a:rPr lang="en-US" sz="2000" dirty="0" err="1">
                <a:solidFill>
                  <a:schemeClr val="accent4">
                    <a:lumMod val="75000"/>
                  </a:schemeClr>
                </a:solidFill>
              </a:rPr>
              <a:t>đối</a:t>
            </a:r>
            <a:r>
              <a:rPr lang="en-US" sz="2000" dirty="0">
                <a:solidFill>
                  <a:schemeClr val="accent4">
                    <a:lumMod val="75000"/>
                  </a:schemeClr>
                </a:solidFill>
              </a:rPr>
              <a:t> </a:t>
            </a:r>
            <a:r>
              <a:rPr lang="en-US" sz="2000" dirty="0" err="1">
                <a:solidFill>
                  <a:schemeClr val="accent4">
                    <a:lumMod val="75000"/>
                  </a:schemeClr>
                </a:solidFill>
              </a:rPr>
              <a:t>tượng</a:t>
            </a:r>
            <a:r>
              <a:rPr lang="en-US" sz="2000" dirty="0">
                <a:solidFill>
                  <a:schemeClr val="accent4">
                    <a:lumMod val="75000"/>
                  </a:schemeClr>
                </a:solidFill>
              </a:rPr>
              <a:t>, </a:t>
            </a:r>
            <a:r>
              <a:rPr lang="en-US" sz="2000" dirty="0" err="1">
                <a:solidFill>
                  <a:schemeClr val="accent4">
                    <a:lumMod val="75000"/>
                  </a:schemeClr>
                </a:solidFill>
              </a:rPr>
              <a:t>phạm</a:t>
            </a:r>
            <a:r>
              <a:rPr lang="en-US" sz="2000" dirty="0">
                <a:solidFill>
                  <a:schemeClr val="accent4">
                    <a:lumMod val="75000"/>
                  </a:schemeClr>
                </a:solidFill>
              </a:rPr>
              <a:t> vi </a:t>
            </a:r>
            <a:r>
              <a:rPr lang="en-US" sz="2000" dirty="0" err="1">
                <a:solidFill>
                  <a:schemeClr val="accent4">
                    <a:lumMod val="75000"/>
                  </a:schemeClr>
                </a:solidFill>
              </a:rPr>
              <a:t>và</a:t>
            </a:r>
            <a:r>
              <a:rPr lang="en-US" sz="2000" dirty="0">
                <a:solidFill>
                  <a:schemeClr val="accent4">
                    <a:lumMod val="75000"/>
                  </a:schemeClr>
                </a:solidFill>
              </a:rPr>
              <a:t> </a:t>
            </a:r>
            <a:r>
              <a:rPr lang="en-US" sz="2000" dirty="0" err="1">
                <a:solidFill>
                  <a:schemeClr val="accent4">
                    <a:lumMod val="75000"/>
                  </a:schemeClr>
                </a:solidFill>
              </a:rPr>
              <a:t>phương</a:t>
            </a:r>
            <a:r>
              <a:rPr lang="en-US" sz="2000" dirty="0">
                <a:solidFill>
                  <a:schemeClr val="accent4">
                    <a:lumMod val="75000"/>
                  </a:schemeClr>
                </a:solidFill>
              </a:rPr>
              <a:t> </a:t>
            </a:r>
            <a:r>
              <a:rPr lang="en-US" sz="2000" dirty="0" err="1">
                <a:solidFill>
                  <a:schemeClr val="accent4">
                    <a:lumMod val="75000"/>
                  </a:schemeClr>
                </a:solidFill>
              </a:rPr>
              <a:t>thức</a:t>
            </a:r>
            <a:r>
              <a:rPr lang="en-US" sz="2000" dirty="0">
                <a:solidFill>
                  <a:schemeClr val="accent4">
                    <a:lumMod val="75000"/>
                  </a:schemeClr>
                </a:solidFill>
              </a:rPr>
              <a:t> </a:t>
            </a:r>
            <a:r>
              <a:rPr lang="en-US" sz="2000" dirty="0" err="1">
                <a:solidFill>
                  <a:schemeClr val="accent4">
                    <a:lumMod val="75000"/>
                  </a:schemeClr>
                </a:solidFill>
              </a:rPr>
              <a:t>thực</a:t>
            </a:r>
            <a:r>
              <a:rPr lang="en-US" sz="2000" dirty="0">
                <a:solidFill>
                  <a:schemeClr val="accent4">
                    <a:lumMod val="75000"/>
                  </a:schemeClr>
                </a:solidFill>
              </a:rPr>
              <a:t> </a:t>
            </a:r>
            <a:r>
              <a:rPr lang="en-US" sz="2000" dirty="0" err="1">
                <a:solidFill>
                  <a:schemeClr val="accent4">
                    <a:lumMod val="75000"/>
                  </a:schemeClr>
                </a:solidFill>
              </a:rPr>
              <a:t>hiện</a:t>
            </a:r>
            <a:r>
              <a:rPr lang="en-US" sz="2000" dirty="0">
                <a:solidFill>
                  <a:schemeClr val="accent4">
                    <a:lumMod val="75000"/>
                  </a:schemeClr>
                </a:solidFill>
              </a:rPr>
              <a:t> </a:t>
            </a:r>
            <a:r>
              <a:rPr lang="en-US" sz="2000" dirty="0" err="1">
                <a:solidFill>
                  <a:schemeClr val="accent4">
                    <a:lumMod val="75000"/>
                  </a:schemeClr>
                </a:solidFill>
              </a:rPr>
              <a:t>công</a:t>
            </a:r>
            <a:r>
              <a:rPr lang="en-US" sz="2000" dirty="0">
                <a:solidFill>
                  <a:schemeClr val="accent4">
                    <a:lumMod val="75000"/>
                  </a:schemeClr>
                </a:solidFill>
              </a:rPr>
              <a:t> </a:t>
            </a:r>
            <a:r>
              <a:rPr lang="en-US" sz="2000" dirty="0" err="1">
                <a:solidFill>
                  <a:schemeClr val="accent4">
                    <a:lumMod val="75000"/>
                  </a:schemeClr>
                </a:solidFill>
              </a:rPr>
              <a:t>tác</a:t>
            </a:r>
            <a:r>
              <a:rPr lang="en-US" sz="2000" dirty="0">
                <a:solidFill>
                  <a:schemeClr val="accent4">
                    <a:lumMod val="75000"/>
                  </a:schemeClr>
                </a:solidFill>
              </a:rPr>
              <a:t> </a:t>
            </a:r>
            <a:r>
              <a:rPr lang="en-US" sz="2000" dirty="0" err="1">
                <a:solidFill>
                  <a:schemeClr val="accent4">
                    <a:lumMod val="75000"/>
                  </a:schemeClr>
                </a:solidFill>
              </a:rPr>
              <a:t>kiểm</a:t>
            </a:r>
            <a:r>
              <a:rPr lang="en-US" sz="2000" dirty="0">
                <a:solidFill>
                  <a:schemeClr val="accent4">
                    <a:lumMod val="75000"/>
                  </a:schemeClr>
                </a:solidFill>
              </a:rPr>
              <a:t> </a:t>
            </a:r>
            <a:r>
              <a:rPr lang="en-US" sz="2000" dirty="0" err="1">
                <a:solidFill>
                  <a:schemeClr val="accent4">
                    <a:lumMod val="75000"/>
                  </a:schemeClr>
                </a:solidFill>
              </a:rPr>
              <a:t>sát</a:t>
            </a:r>
            <a:r>
              <a:rPr lang="en-US" sz="2000" dirty="0">
                <a:solidFill>
                  <a:schemeClr val="accent4">
                    <a:lumMod val="75000"/>
                  </a:schemeClr>
                </a:solidFill>
              </a:rPr>
              <a:t> </a:t>
            </a:r>
            <a:r>
              <a:rPr lang="en-US" sz="2000" dirty="0" err="1">
                <a:solidFill>
                  <a:schemeClr val="accent4">
                    <a:lumMod val="75000"/>
                  </a:schemeClr>
                </a:solidFill>
              </a:rPr>
              <a:t>giải</a:t>
            </a:r>
            <a:r>
              <a:rPr lang="en-US" sz="2000" dirty="0">
                <a:solidFill>
                  <a:schemeClr val="accent4">
                    <a:lumMod val="75000"/>
                  </a:schemeClr>
                </a:solidFill>
              </a:rPr>
              <a:t> </a:t>
            </a:r>
            <a:r>
              <a:rPr lang="en-US" sz="2000" dirty="0" err="1">
                <a:solidFill>
                  <a:schemeClr val="accent4">
                    <a:lumMod val="75000"/>
                  </a:schemeClr>
                </a:solidFill>
              </a:rPr>
              <a:t>quyết</a:t>
            </a:r>
            <a:r>
              <a:rPr lang="en-US" sz="2000" dirty="0">
                <a:solidFill>
                  <a:schemeClr val="accent4">
                    <a:lumMod val="75000"/>
                  </a:schemeClr>
                </a:solidFill>
              </a:rPr>
              <a:t> </a:t>
            </a:r>
            <a:r>
              <a:rPr lang="en-US" sz="2000" dirty="0" err="1">
                <a:solidFill>
                  <a:schemeClr val="accent4">
                    <a:lumMod val="75000"/>
                  </a:schemeClr>
                </a:solidFill>
              </a:rPr>
              <a:t>vụ</a:t>
            </a:r>
            <a:r>
              <a:rPr lang="en-US" sz="2000" dirty="0">
                <a:solidFill>
                  <a:schemeClr val="accent4">
                    <a:lumMod val="75000"/>
                  </a:schemeClr>
                </a:solidFill>
              </a:rPr>
              <a:t> </a:t>
            </a:r>
            <a:r>
              <a:rPr lang="en-US" sz="2000" dirty="0" err="1">
                <a:solidFill>
                  <a:schemeClr val="accent4">
                    <a:lumMod val="75000"/>
                  </a:schemeClr>
                </a:solidFill>
              </a:rPr>
              <a:t>việc</a:t>
            </a:r>
            <a:r>
              <a:rPr lang="en-US" sz="2000" dirty="0">
                <a:solidFill>
                  <a:schemeClr val="accent4">
                    <a:lumMod val="75000"/>
                  </a:schemeClr>
                </a:solidFill>
              </a:rPr>
              <a:t> </a:t>
            </a:r>
            <a:r>
              <a:rPr lang="en-US" sz="2000" dirty="0" err="1">
                <a:solidFill>
                  <a:schemeClr val="accent4">
                    <a:lumMod val="75000"/>
                  </a:schemeClr>
                </a:solidFill>
              </a:rPr>
              <a:t>dân</a:t>
            </a:r>
            <a:r>
              <a:rPr lang="en-US" sz="2000" dirty="0">
                <a:solidFill>
                  <a:schemeClr val="accent4">
                    <a:lumMod val="75000"/>
                  </a:schemeClr>
                </a:solidFill>
              </a:rPr>
              <a:t> </a:t>
            </a:r>
            <a:r>
              <a:rPr lang="en-US" sz="2000" dirty="0" err="1">
                <a:solidFill>
                  <a:schemeClr val="accent4">
                    <a:lumMod val="75000"/>
                  </a:schemeClr>
                </a:solidFill>
              </a:rPr>
              <a:t>sự</a:t>
            </a:r>
            <a:r>
              <a:rPr lang="en-US" sz="2000" dirty="0">
                <a:solidFill>
                  <a:schemeClr val="accent4">
                    <a:lumMod val="75000"/>
                  </a:schemeClr>
                </a:solidFill>
              </a:rPr>
              <a:t> </a:t>
            </a:r>
            <a:r>
              <a:rPr lang="en-US" sz="2000" dirty="0" err="1">
                <a:solidFill>
                  <a:schemeClr val="accent4">
                    <a:lumMod val="75000"/>
                  </a:schemeClr>
                </a:solidFill>
              </a:rPr>
              <a:t>và</a:t>
            </a:r>
            <a:r>
              <a:rPr lang="en-US" sz="2000" dirty="0">
                <a:solidFill>
                  <a:schemeClr val="accent4">
                    <a:lumMod val="75000"/>
                  </a:schemeClr>
                </a:solidFill>
              </a:rPr>
              <a:t> </a:t>
            </a:r>
            <a:r>
              <a:rPr lang="en-US" sz="2000" dirty="0" err="1">
                <a:solidFill>
                  <a:schemeClr val="accent4">
                    <a:lumMod val="75000"/>
                  </a:schemeClr>
                </a:solidFill>
              </a:rPr>
              <a:t>việc</a:t>
            </a:r>
            <a:r>
              <a:rPr lang="en-US" sz="2000" dirty="0">
                <a:solidFill>
                  <a:schemeClr val="accent4">
                    <a:lumMod val="75000"/>
                  </a:schemeClr>
                </a:solidFill>
              </a:rPr>
              <a:t> </a:t>
            </a:r>
            <a:r>
              <a:rPr lang="en-US" sz="2000" dirty="0" err="1">
                <a:solidFill>
                  <a:schemeClr val="accent4">
                    <a:lumMod val="75000"/>
                  </a:schemeClr>
                </a:solidFill>
              </a:rPr>
              <a:t>khác</a:t>
            </a:r>
            <a:r>
              <a:rPr lang="en-US" sz="2000" dirty="0">
                <a:solidFill>
                  <a:schemeClr val="accent4">
                    <a:lumMod val="75000"/>
                  </a:schemeClr>
                </a:solidFill>
              </a:rPr>
              <a:t> </a:t>
            </a:r>
            <a:r>
              <a:rPr lang="en-US" sz="2000" dirty="0" err="1">
                <a:solidFill>
                  <a:schemeClr val="accent4">
                    <a:lumMod val="75000"/>
                  </a:schemeClr>
                </a:solidFill>
              </a:rPr>
              <a:t>theo</a:t>
            </a:r>
            <a:r>
              <a:rPr lang="en-US" sz="2000" dirty="0">
                <a:solidFill>
                  <a:schemeClr val="accent4">
                    <a:lumMod val="75000"/>
                  </a:schemeClr>
                </a:solidFill>
              </a:rPr>
              <a:t> </a:t>
            </a:r>
            <a:r>
              <a:rPr lang="en-US" sz="2000" dirty="0" err="1">
                <a:solidFill>
                  <a:schemeClr val="accent4">
                    <a:lumMod val="75000"/>
                  </a:schemeClr>
                </a:solidFill>
              </a:rPr>
              <a:t>quy</a:t>
            </a:r>
            <a:r>
              <a:rPr lang="en-US" sz="2000" dirty="0">
                <a:solidFill>
                  <a:schemeClr val="accent4">
                    <a:lumMod val="75000"/>
                  </a:schemeClr>
                </a:solidFill>
              </a:rPr>
              <a:t> </a:t>
            </a:r>
            <a:r>
              <a:rPr lang="en-US" sz="2000" dirty="0" err="1">
                <a:solidFill>
                  <a:schemeClr val="accent4">
                    <a:lumMod val="75000"/>
                  </a:schemeClr>
                </a:solidFill>
              </a:rPr>
              <a:t>định</a:t>
            </a:r>
            <a:r>
              <a:rPr lang="en-US" sz="2000" dirty="0">
                <a:solidFill>
                  <a:schemeClr val="accent4">
                    <a:lumMod val="75000"/>
                  </a:schemeClr>
                </a:solidFill>
              </a:rPr>
              <a:t> </a:t>
            </a:r>
            <a:r>
              <a:rPr lang="en-US" sz="2000" dirty="0" err="1">
                <a:solidFill>
                  <a:schemeClr val="accent4">
                    <a:lumMod val="75000"/>
                  </a:schemeClr>
                </a:solidFill>
              </a:rPr>
              <a:t>của</a:t>
            </a:r>
            <a:r>
              <a:rPr lang="en-US" sz="2000" dirty="0">
                <a:solidFill>
                  <a:schemeClr val="accent4">
                    <a:lumMod val="75000"/>
                  </a:schemeClr>
                </a:solidFill>
              </a:rPr>
              <a:t> </a:t>
            </a:r>
            <a:r>
              <a:rPr lang="en-US" sz="2000" dirty="0" err="1">
                <a:solidFill>
                  <a:schemeClr val="accent4">
                    <a:lumMod val="75000"/>
                  </a:schemeClr>
                </a:solidFill>
              </a:rPr>
              <a:t>pháp</a:t>
            </a:r>
            <a:r>
              <a:rPr lang="en-US" sz="2000" dirty="0">
                <a:solidFill>
                  <a:schemeClr val="accent4">
                    <a:lumMod val="75000"/>
                  </a:schemeClr>
                </a:solidFill>
              </a:rPr>
              <a:t> </a:t>
            </a:r>
            <a:r>
              <a:rPr lang="en-US" sz="2000" dirty="0" err="1">
                <a:solidFill>
                  <a:schemeClr val="accent4">
                    <a:lumMod val="75000"/>
                  </a:schemeClr>
                </a:solidFill>
              </a:rPr>
              <a:t>luật</a:t>
            </a:r>
            <a:endParaRPr lang="en-US" sz="2000" dirty="0">
              <a:solidFill>
                <a:schemeClr val="accent4">
                  <a:lumMod val="75000"/>
                </a:schemeClr>
              </a:solidFill>
            </a:endParaRPr>
          </a:p>
          <a:p>
            <a:pPr algn="ctr"/>
            <a:endParaRPr lang="en-US" sz="2000" dirty="0"/>
          </a:p>
        </p:txBody>
      </p:sp>
      <p:sp>
        <p:nvSpPr>
          <p:cNvPr id="82" name="TextBox 81"/>
          <p:cNvSpPr txBox="1"/>
          <p:nvPr/>
        </p:nvSpPr>
        <p:spPr>
          <a:xfrm>
            <a:off x="8153400" y="1600200"/>
            <a:ext cx="2209800" cy="3785652"/>
          </a:xfrm>
          <a:prstGeom prst="rect">
            <a:avLst/>
          </a:prstGeom>
          <a:noFill/>
        </p:spPr>
        <p:txBody>
          <a:bodyPr wrap="square" rtlCol="0">
            <a:spAutoFit/>
          </a:bodyPr>
          <a:lstStyle/>
          <a:p>
            <a:pPr algn="ctr"/>
            <a:r>
              <a:rPr lang="en-US" sz="2000" dirty="0" err="1"/>
              <a:t>Hình</a:t>
            </a:r>
            <a:r>
              <a:rPr lang="en-US" sz="2000" dirty="0"/>
              <a:t> </a:t>
            </a:r>
            <a:r>
              <a:rPr lang="en-US" sz="2000" dirty="0" err="1"/>
              <a:t>thành</a:t>
            </a:r>
            <a:r>
              <a:rPr lang="en-US" sz="2000" dirty="0"/>
              <a:t> </a:t>
            </a:r>
            <a:r>
              <a:rPr lang="en-US" sz="2000" dirty="0" err="1"/>
              <a:t>kĩ</a:t>
            </a:r>
            <a:r>
              <a:rPr lang="en-US" sz="2000" dirty="0"/>
              <a:t> </a:t>
            </a:r>
            <a:r>
              <a:rPr lang="en-US" sz="2000" dirty="0" err="1"/>
              <a:t>năng</a:t>
            </a:r>
            <a:r>
              <a:rPr lang="en-US" sz="2000" dirty="0"/>
              <a:t> so </a:t>
            </a:r>
            <a:r>
              <a:rPr lang="en-US" sz="2000" dirty="0" err="1"/>
              <a:t>sánh</a:t>
            </a:r>
            <a:r>
              <a:rPr lang="en-US" sz="2000" dirty="0"/>
              <a:t>, </a:t>
            </a:r>
            <a:r>
              <a:rPr lang="en-US" sz="2000" dirty="0" err="1"/>
              <a:t>phân</a:t>
            </a:r>
            <a:r>
              <a:rPr lang="en-US" sz="2000" dirty="0"/>
              <a:t> </a:t>
            </a:r>
            <a:r>
              <a:rPr lang="en-US" sz="2000" dirty="0" err="1"/>
              <a:t>tích</a:t>
            </a:r>
            <a:r>
              <a:rPr lang="en-US" sz="2000" dirty="0"/>
              <a:t>, </a:t>
            </a:r>
            <a:r>
              <a:rPr lang="en-US" sz="2000" dirty="0" err="1"/>
              <a:t>bình</a:t>
            </a:r>
            <a:r>
              <a:rPr lang="en-US" sz="2000" dirty="0"/>
              <a:t> </a:t>
            </a:r>
            <a:r>
              <a:rPr lang="en-US" sz="2000" dirty="0" err="1"/>
              <a:t>luận</a:t>
            </a:r>
            <a:r>
              <a:rPr lang="en-US" sz="2000" dirty="0"/>
              <a:t>, </a:t>
            </a:r>
            <a:r>
              <a:rPr lang="en-US" sz="2000" dirty="0" err="1"/>
              <a:t>đánh</a:t>
            </a:r>
            <a:r>
              <a:rPr lang="en-US" sz="2000" dirty="0"/>
              <a:t> </a:t>
            </a:r>
            <a:r>
              <a:rPr lang="en-US" sz="2000" dirty="0" err="1"/>
              <a:t>giá</a:t>
            </a:r>
            <a:r>
              <a:rPr lang="en-US" sz="2000" dirty="0"/>
              <a:t> </a:t>
            </a:r>
            <a:r>
              <a:rPr lang="en-US" sz="2000" dirty="0" err="1"/>
              <a:t>vấn</a:t>
            </a:r>
            <a:r>
              <a:rPr lang="en-US" sz="2000" dirty="0"/>
              <a:t> </a:t>
            </a:r>
            <a:r>
              <a:rPr lang="en-US" sz="2000" dirty="0" err="1"/>
              <a:t>đề</a:t>
            </a:r>
            <a:r>
              <a:rPr lang="en-US" sz="2000" dirty="0"/>
              <a:t>; </a:t>
            </a:r>
            <a:r>
              <a:rPr lang="en-US" sz="2000" dirty="0" err="1"/>
              <a:t>Lựa</a:t>
            </a:r>
            <a:r>
              <a:rPr lang="en-US" sz="2000" dirty="0"/>
              <a:t> </a:t>
            </a:r>
            <a:r>
              <a:rPr lang="en-US" sz="2000" dirty="0" err="1"/>
              <a:t>chọn</a:t>
            </a:r>
            <a:r>
              <a:rPr lang="en-US" sz="2000" dirty="0"/>
              <a:t>, </a:t>
            </a:r>
            <a:r>
              <a:rPr lang="en-US" sz="2000" dirty="0" err="1"/>
              <a:t>vận</a:t>
            </a:r>
            <a:r>
              <a:rPr lang="en-US" sz="2000" dirty="0"/>
              <a:t> </a:t>
            </a:r>
            <a:r>
              <a:rPr lang="en-US" sz="2000" dirty="0" err="1"/>
              <a:t>dụng</a:t>
            </a:r>
            <a:r>
              <a:rPr lang="en-US" sz="2000" dirty="0"/>
              <a:t> </a:t>
            </a:r>
            <a:r>
              <a:rPr lang="en-US" sz="2000" dirty="0" err="1"/>
              <a:t>một</a:t>
            </a:r>
            <a:r>
              <a:rPr lang="en-US" sz="2000" dirty="0"/>
              <a:t> </a:t>
            </a:r>
            <a:r>
              <a:rPr lang="en-US" sz="2000" dirty="0" err="1"/>
              <a:t>cách</a:t>
            </a:r>
            <a:r>
              <a:rPr lang="en-US" sz="2000" dirty="0"/>
              <a:t> </a:t>
            </a:r>
            <a:r>
              <a:rPr lang="en-US" sz="2000" dirty="0" err="1"/>
              <a:t>phù</a:t>
            </a:r>
            <a:r>
              <a:rPr lang="en-US" sz="2000" dirty="0"/>
              <a:t> </a:t>
            </a:r>
            <a:r>
              <a:rPr lang="en-US" sz="2000" dirty="0" err="1"/>
              <a:t>hợp</a:t>
            </a:r>
            <a:r>
              <a:rPr lang="en-US" sz="2000" dirty="0"/>
              <a:t> </a:t>
            </a:r>
            <a:r>
              <a:rPr lang="en-US" sz="2000" dirty="0" err="1"/>
              <a:t>các</a:t>
            </a:r>
            <a:r>
              <a:rPr lang="en-US" sz="2000" dirty="0"/>
              <a:t> </a:t>
            </a:r>
            <a:r>
              <a:rPr lang="en-US" sz="2000" dirty="0" err="1"/>
              <a:t>điều</a:t>
            </a:r>
            <a:r>
              <a:rPr lang="en-US" sz="2000" dirty="0"/>
              <a:t> </a:t>
            </a:r>
            <a:r>
              <a:rPr lang="en-US" sz="2000" dirty="0" err="1"/>
              <a:t>luật</a:t>
            </a:r>
            <a:r>
              <a:rPr lang="en-US" sz="2000" dirty="0"/>
              <a:t>, </a:t>
            </a:r>
            <a:r>
              <a:rPr lang="en-US" sz="2000" dirty="0" err="1"/>
              <a:t>cơ</a:t>
            </a:r>
            <a:r>
              <a:rPr lang="en-US" sz="2000" dirty="0"/>
              <a:t> </a:t>
            </a:r>
            <a:r>
              <a:rPr lang="en-US" sz="2000" dirty="0" err="1"/>
              <a:t>chế</a:t>
            </a:r>
            <a:r>
              <a:rPr lang="en-US" sz="2000" dirty="0"/>
              <a:t> </a:t>
            </a:r>
            <a:r>
              <a:rPr lang="en-US" sz="2000" dirty="0" err="1"/>
              <a:t>thích</a:t>
            </a:r>
            <a:r>
              <a:rPr lang="en-US" sz="2000" dirty="0"/>
              <a:t> </a:t>
            </a:r>
            <a:r>
              <a:rPr lang="en-US" sz="2000" dirty="0" err="1"/>
              <a:t>hợp</a:t>
            </a:r>
            <a:r>
              <a:rPr lang="en-US" sz="2000" dirty="0"/>
              <a:t>  </a:t>
            </a:r>
            <a:r>
              <a:rPr lang="en-US" sz="2000" dirty="0" err="1"/>
              <a:t>để</a:t>
            </a:r>
            <a:r>
              <a:rPr lang="en-US" sz="2000" dirty="0"/>
              <a:t> </a:t>
            </a:r>
            <a:r>
              <a:rPr lang="en-US" sz="2000" dirty="0" err="1"/>
              <a:t>áp</a:t>
            </a:r>
            <a:r>
              <a:rPr lang="en-US" sz="2000" dirty="0"/>
              <a:t> </a:t>
            </a:r>
            <a:r>
              <a:rPr lang="en-US" sz="2000" dirty="0" err="1"/>
              <a:t>dụng</a:t>
            </a:r>
            <a:r>
              <a:rPr lang="en-US" sz="2000" dirty="0"/>
              <a:t> </a:t>
            </a:r>
            <a:r>
              <a:rPr lang="en-US" sz="2000" dirty="0" err="1"/>
              <a:t>phương</a:t>
            </a:r>
            <a:r>
              <a:rPr lang="en-US" sz="2000" dirty="0"/>
              <a:t> </a:t>
            </a:r>
            <a:r>
              <a:rPr lang="en-US" sz="2000" dirty="0" err="1"/>
              <a:t>thức</a:t>
            </a:r>
            <a:r>
              <a:rPr lang="en-US" sz="2000" dirty="0"/>
              <a:t> </a:t>
            </a:r>
            <a:r>
              <a:rPr lang="en-US" sz="2000" dirty="0" err="1"/>
              <a:t>thực</a:t>
            </a:r>
            <a:r>
              <a:rPr lang="en-US" sz="2000" dirty="0"/>
              <a:t> </a:t>
            </a:r>
            <a:r>
              <a:rPr lang="en-US" sz="2000" dirty="0" err="1"/>
              <a:t>hiện</a:t>
            </a:r>
            <a:r>
              <a:rPr lang="en-US" sz="2000" dirty="0"/>
              <a:t> </a:t>
            </a:r>
            <a:r>
              <a:rPr lang="en-US" sz="2000" dirty="0" err="1"/>
              <a:t>công</a:t>
            </a:r>
            <a:r>
              <a:rPr lang="en-US" sz="2000" dirty="0"/>
              <a:t> </a:t>
            </a:r>
            <a:r>
              <a:rPr lang="en-US" sz="2000" dirty="0" err="1"/>
              <a:t>tác</a:t>
            </a:r>
            <a:r>
              <a:rPr lang="en-US" sz="2000" dirty="0"/>
              <a:t> </a:t>
            </a:r>
            <a:r>
              <a:rPr lang="en-US" sz="2000" dirty="0" err="1"/>
              <a:t>kiểm</a:t>
            </a:r>
            <a:r>
              <a:rPr lang="en-US" sz="2000" dirty="0"/>
              <a:t> </a:t>
            </a:r>
            <a:r>
              <a:rPr lang="en-US" sz="2000" dirty="0" err="1"/>
              <a:t>sát</a:t>
            </a:r>
            <a:r>
              <a:rPr lang="en-US" sz="2000" dirty="0"/>
              <a:t> </a:t>
            </a:r>
            <a:r>
              <a:rPr lang="en-US" sz="2000" dirty="0" err="1"/>
              <a:t>vào</a:t>
            </a:r>
            <a:r>
              <a:rPr lang="en-US" sz="2000" dirty="0"/>
              <a:t> </a:t>
            </a:r>
            <a:r>
              <a:rPr lang="en-US" sz="2000" dirty="0" err="1"/>
              <a:t>các</a:t>
            </a:r>
            <a:r>
              <a:rPr lang="en-US" sz="2000" dirty="0"/>
              <a:t> </a:t>
            </a:r>
            <a:r>
              <a:rPr lang="en-US" sz="2000" dirty="0" err="1"/>
              <a:t>vụ</a:t>
            </a:r>
            <a:r>
              <a:rPr lang="en-US" sz="2000" dirty="0"/>
              <a:t> </a:t>
            </a:r>
            <a:r>
              <a:rPr lang="en-US" sz="2000" dirty="0" err="1"/>
              <a:t>việc</a:t>
            </a:r>
            <a:r>
              <a:rPr lang="en-US" sz="2000" dirty="0"/>
              <a:t> </a:t>
            </a:r>
            <a:r>
              <a:rPr lang="en-US" sz="2000" dirty="0" err="1"/>
              <a:t>cụ</a:t>
            </a:r>
            <a:r>
              <a:rPr lang="en-US" sz="2000" dirty="0"/>
              <a:t> </a:t>
            </a:r>
            <a:r>
              <a:rPr lang="en-US" sz="2000" dirty="0" err="1"/>
              <a:t>thể</a:t>
            </a:r>
            <a:endParaRPr lang="en-US" sz="2000" dirty="0"/>
          </a:p>
        </p:txBody>
      </p:sp>
      <p:pic>
        <p:nvPicPr>
          <p:cNvPr id="8" name="Picture 7" descr="is (1).jpg"/>
          <p:cNvPicPr>
            <a:picLocks noChangeAspect="1"/>
          </p:cNvPicPr>
          <p:nvPr/>
        </p:nvPicPr>
        <p:blipFill>
          <a:blip r:embed="rId3" cstate="print"/>
          <a:stretch>
            <a:fillRect/>
          </a:stretch>
        </p:blipFill>
        <p:spPr>
          <a:xfrm>
            <a:off x="4267200" y="1447800"/>
            <a:ext cx="3505200" cy="3810000"/>
          </a:xfrm>
          <a:prstGeom prst="rect">
            <a:avLst/>
          </a:prstGeom>
        </p:spPr>
      </p:pic>
      <p:sp>
        <p:nvSpPr>
          <p:cNvPr id="9" name="TextBox 8"/>
          <p:cNvSpPr txBox="1"/>
          <p:nvPr/>
        </p:nvSpPr>
        <p:spPr>
          <a:xfrm>
            <a:off x="3505200" y="5534562"/>
            <a:ext cx="4953000" cy="1323439"/>
          </a:xfrm>
          <a:prstGeom prst="rect">
            <a:avLst/>
          </a:prstGeom>
          <a:noFill/>
        </p:spPr>
        <p:txBody>
          <a:bodyPr wrap="square" rtlCol="0">
            <a:spAutoFit/>
          </a:bodyPr>
          <a:lstStyle/>
          <a:p>
            <a:pPr algn="ctr"/>
            <a:r>
              <a:rPr lang="en-US" sz="2000" dirty="0" err="1">
                <a:solidFill>
                  <a:srgbClr val="FF0000"/>
                </a:solidFill>
              </a:rPr>
              <a:t>Có</a:t>
            </a:r>
            <a:r>
              <a:rPr lang="en-US" sz="2000" dirty="0">
                <a:solidFill>
                  <a:srgbClr val="FF0000"/>
                </a:solidFill>
              </a:rPr>
              <a:t> </a:t>
            </a:r>
            <a:r>
              <a:rPr lang="en-US" sz="2000" dirty="0" err="1">
                <a:solidFill>
                  <a:srgbClr val="FF0000"/>
                </a:solidFill>
              </a:rPr>
              <a:t>thái</a:t>
            </a:r>
            <a:r>
              <a:rPr lang="en-US" sz="2000" dirty="0">
                <a:solidFill>
                  <a:srgbClr val="FF0000"/>
                </a:solidFill>
              </a:rPr>
              <a:t> </a:t>
            </a:r>
            <a:r>
              <a:rPr lang="en-US" sz="2000" dirty="0" err="1">
                <a:solidFill>
                  <a:srgbClr val="FF0000"/>
                </a:solidFill>
              </a:rPr>
              <a:t>độ</a:t>
            </a:r>
            <a:r>
              <a:rPr lang="en-US" sz="2000" dirty="0">
                <a:solidFill>
                  <a:srgbClr val="FF0000"/>
                </a:solidFill>
              </a:rPr>
              <a:t> </a:t>
            </a:r>
            <a:r>
              <a:rPr lang="en-US" sz="2000" dirty="0" err="1">
                <a:solidFill>
                  <a:srgbClr val="FF0000"/>
                </a:solidFill>
              </a:rPr>
              <a:t>học</a:t>
            </a:r>
            <a:r>
              <a:rPr lang="en-US" sz="2000" dirty="0">
                <a:solidFill>
                  <a:srgbClr val="FF0000"/>
                </a:solidFill>
              </a:rPr>
              <a:t> </a:t>
            </a:r>
            <a:r>
              <a:rPr lang="en-US" sz="2000" dirty="0" err="1">
                <a:solidFill>
                  <a:srgbClr val="FF0000"/>
                </a:solidFill>
              </a:rPr>
              <a:t>tập</a:t>
            </a:r>
            <a:r>
              <a:rPr lang="en-US" sz="2000" dirty="0">
                <a:solidFill>
                  <a:srgbClr val="FF0000"/>
                </a:solidFill>
              </a:rPr>
              <a:t> </a:t>
            </a:r>
            <a:r>
              <a:rPr lang="en-US" sz="2000" dirty="0" err="1">
                <a:solidFill>
                  <a:srgbClr val="FF0000"/>
                </a:solidFill>
              </a:rPr>
              <a:t>chủ</a:t>
            </a:r>
            <a:r>
              <a:rPr lang="en-US" sz="2000" dirty="0">
                <a:solidFill>
                  <a:srgbClr val="FF0000"/>
                </a:solidFill>
              </a:rPr>
              <a:t> </a:t>
            </a:r>
            <a:r>
              <a:rPr lang="en-US" sz="2000" dirty="0" err="1">
                <a:solidFill>
                  <a:srgbClr val="FF0000"/>
                </a:solidFill>
              </a:rPr>
              <a:t>động</a:t>
            </a:r>
            <a:r>
              <a:rPr lang="en-US" sz="2000" dirty="0">
                <a:solidFill>
                  <a:srgbClr val="FF0000"/>
                </a:solidFill>
              </a:rPr>
              <a:t>, </a:t>
            </a:r>
            <a:r>
              <a:rPr lang="en-US" sz="2000" dirty="0" err="1">
                <a:solidFill>
                  <a:srgbClr val="FF0000"/>
                </a:solidFill>
              </a:rPr>
              <a:t>tự</a:t>
            </a:r>
            <a:r>
              <a:rPr lang="en-US" sz="2000" dirty="0">
                <a:solidFill>
                  <a:srgbClr val="FF0000"/>
                </a:solidFill>
              </a:rPr>
              <a:t> tin </a:t>
            </a:r>
            <a:r>
              <a:rPr lang="en-US" sz="2000" dirty="0" err="1">
                <a:solidFill>
                  <a:srgbClr val="FF0000"/>
                </a:solidFill>
              </a:rPr>
              <a:t>trong</a:t>
            </a:r>
            <a:r>
              <a:rPr lang="en-US" sz="2000" dirty="0">
                <a:solidFill>
                  <a:srgbClr val="FF0000"/>
                </a:solidFill>
              </a:rPr>
              <a:t> </a:t>
            </a:r>
            <a:r>
              <a:rPr lang="en-US" sz="2000" dirty="0" err="1">
                <a:solidFill>
                  <a:srgbClr val="FF0000"/>
                </a:solidFill>
              </a:rPr>
              <a:t>việc</a:t>
            </a:r>
            <a:r>
              <a:rPr lang="en-US" sz="2000" dirty="0">
                <a:solidFill>
                  <a:srgbClr val="FF0000"/>
                </a:solidFill>
              </a:rPr>
              <a:t> </a:t>
            </a:r>
            <a:r>
              <a:rPr lang="en-US" sz="2000" dirty="0" err="1">
                <a:solidFill>
                  <a:srgbClr val="FF0000"/>
                </a:solidFill>
              </a:rPr>
              <a:t>phân</a:t>
            </a:r>
            <a:r>
              <a:rPr lang="en-US" sz="2000" dirty="0">
                <a:solidFill>
                  <a:srgbClr val="FF0000"/>
                </a:solidFill>
              </a:rPr>
              <a:t> </a:t>
            </a:r>
            <a:r>
              <a:rPr lang="en-US" sz="2000" dirty="0" err="1">
                <a:solidFill>
                  <a:srgbClr val="FF0000"/>
                </a:solidFill>
              </a:rPr>
              <a:t>tích</a:t>
            </a:r>
            <a:r>
              <a:rPr lang="en-US" sz="2000" dirty="0">
                <a:solidFill>
                  <a:srgbClr val="FF0000"/>
                </a:solidFill>
              </a:rPr>
              <a:t>, </a:t>
            </a:r>
            <a:r>
              <a:rPr lang="en-US" sz="2000" dirty="0" err="1">
                <a:solidFill>
                  <a:srgbClr val="FF0000"/>
                </a:solidFill>
              </a:rPr>
              <a:t>lý</a:t>
            </a:r>
            <a:r>
              <a:rPr lang="en-US" sz="2000" dirty="0">
                <a:solidFill>
                  <a:srgbClr val="FF0000"/>
                </a:solidFill>
              </a:rPr>
              <a:t> </a:t>
            </a:r>
            <a:r>
              <a:rPr lang="en-US" sz="2000" dirty="0" err="1">
                <a:solidFill>
                  <a:srgbClr val="FF0000"/>
                </a:solidFill>
              </a:rPr>
              <a:t>giải</a:t>
            </a:r>
            <a:r>
              <a:rPr lang="en-US" sz="2000" dirty="0">
                <a:solidFill>
                  <a:srgbClr val="FF0000"/>
                </a:solidFill>
              </a:rPr>
              <a:t> </a:t>
            </a:r>
            <a:r>
              <a:rPr lang="en-US" sz="2000" dirty="0" err="1">
                <a:solidFill>
                  <a:srgbClr val="FF0000"/>
                </a:solidFill>
              </a:rPr>
              <a:t>và</a:t>
            </a:r>
            <a:r>
              <a:rPr lang="en-US" sz="2000" dirty="0">
                <a:solidFill>
                  <a:srgbClr val="FF0000"/>
                </a:solidFill>
              </a:rPr>
              <a:t> </a:t>
            </a:r>
            <a:r>
              <a:rPr lang="en-US" sz="2000" dirty="0" err="1">
                <a:solidFill>
                  <a:srgbClr val="FF0000"/>
                </a:solidFill>
              </a:rPr>
              <a:t>đánh</a:t>
            </a:r>
            <a:r>
              <a:rPr lang="en-US" sz="2000" dirty="0">
                <a:solidFill>
                  <a:srgbClr val="FF0000"/>
                </a:solidFill>
              </a:rPr>
              <a:t> </a:t>
            </a:r>
            <a:r>
              <a:rPr lang="en-US" sz="2000" dirty="0" err="1">
                <a:solidFill>
                  <a:srgbClr val="FF0000"/>
                </a:solidFill>
              </a:rPr>
              <a:t>giá</a:t>
            </a:r>
            <a:r>
              <a:rPr lang="en-US" sz="2000" dirty="0">
                <a:solidFill>
                  <a:srgbClr val="FF0000"/>
                </a:solidFill>
              </a:rPr>
              <a:t> </a:t>
            </a:r>
            <a:r>
              <a:rPr lang="en-US" sz="2000" dirty="0" err="1">
                <a:solidFill>
                  <a:srgbClr val="FF0000"/>
                </a:solidFill>
              </a:rPr>
              <a:t>một</a:t>
            </a:r>
            <a:r>
              <a:rPr lang="en-US" sz="2000" dirty="0">
                <a:solidFill>
                  <a:srgbClr val="FF0000"/>
                </a:solidFill>
              </a:rPr>
              <a:t> </a:t>
            </a:r>
            <a:r>
              <a:rPr lang="en-US" sz="2000" dirty="0" err="1">
                <a:solidFill>
                  <a:srgbClr val="FF0000"/>
                </a:solidFill>
              </a:rPr>
              <a:t>vấn</a:t>
            </a:r>
            <a:r>
              <a:rPr lang="en-US" sz="2000" dirty="0">
                <a:solidFill>
                  <a:srgbClr val="FF0000"/>
                </a:solidFill>
              </a:rPr>
              <a:t> </a:t>
            </a:r>
            <a:r>
              <a:rPr lang="en-US" sz="2000" dirty="0" err="1">
                <a:solidFill>
                  <a:srgbClr val="FF0000"/>
                </a:solidFill>
              </a:rPr>
              <a:t>đề</a:t>
            </a:r>
            <a:r>
              <a:rPr lang="en-US" sz="2000" dirty="0">
                <a:solidFill>
                  <a:srgbClr val="FF0000"/>
                </a:solidFill>
              </a:rPr>
              <a:t> </a:t>
            </a:r>
            <a:r>
              <a:rPr lang="en-US" sz="2000" dirty="0" err="1">
                <a:solidFill>
                  <a:srgbClr val="FF0000"/>
                </a:solidFill>
              </a:rPr>
              <a:t>pháp</a:t>
            </a:r>
            <a:r>
              <a:rPr lang="en-US" sz="2000" dirty="0">
                <a:solidFill>
                  <a:srgbClr val="FF0000"/>
                </a:solidFill>
              </a:rPr>
              <a:t> </a:t>
            </a:r>
            <a:r>
              <a:rPr lang="en-US" sz="2000" dirty="0" err="1">
                <a:solidFill>
                  <a:srgbClr val="FF0000"/>
                </a:solidFill>
              </a:rPr>
              <a:t>luật</a:t>
            </a:r>
            <a:r>
              <a:rPr lang="en-US" sz="2000" dirty="0">
                <a:solidFill>
                  <a:srgbClr val="FF0000"/>
                </a:solidFill>
              </a:rPr>
              <a:t> </a:t>
            </a:r>
            <a:r>
              <a:rPr lang="en-US" sz="2000" dirty="0" err="1">
                <a:solidFill>
                  <a:srgbClr val="FF0000"/>
                </a:solidFill>
              </a:rPr>
              <a:t>và</a:t>
            </a:r>
            <a:r>
              <a:rPr lang="en-US" sz="2000" dirty="0">
                <a:solidFill>
                  <a:srgbClr val="FF0000"/>
                </a:solidFill>
              </a:rPr>
              <a:t> </a:t>
            </a:r>
            <a:r>
              <a:rPr lang="en-US" sz="2000" dirty="0" err="1">
                <a:solidFill>
                  <a:srgbClr val="FF0000"/>
                </a:solidFill>
              </a:rPr>
              <a:t>những</a:t>
            </a:r>
            <a:r>
              <a:rPr lang="en-US" sz="2000" dirty="0">
                <a:solidFill>
                  <a:srgbClr val="FF0000"/>
                </a:solidFill>
              </a:rPr>
              <a:t> </a:t>
            </a:r>
            <a:r>
              <a:rPr lang="en-US" sz="2000" dirty="0" err="1">
                <a:solidFill>
                  <a:srgbClr val="FF0000"/>
                </a:solidFill>
              </a:rPr>
              <a:t>sự</a:t>
            </a:r>
            <a:r>
              <a:rPr lang="en-US" sz="2000" dirty="0">
                <a:solidFill>
                  <a:srgbClr val="FF0000"/>
                </a:solidFill>
              </a:rPr>
              <a:t> </a:t>
            </a:r>
            <a:r>
              <a:rPr lang="en-US" sz="2000" dirty="0" err="1">
                <a:solidFill>
                  <a:srgbClr val="FF0000"/>
                </a:solidFill>
              </a:rPr>
              <a:t>kiện</a:t>
            </a:r>
            <a:r>
              <a:rPr lang="en-US" sz="2000" dirty="0">
                <a:solidFill>
                  <a:srgbClr val="FF0000"/>
                </a:solidFill>
              </a:rPr>
              <a:t>, </a:t>
            </a:r>
            <a:r>
              <a:rPr lang="en-US" sz="2000" dirty="0" err="1">
                <a:solidFill>
                  <a:srgbClr val="FF0000"/>
                </a:solidFill>
              </a:rPr>
              <a:t>tình</a:t>
            </a:r>
            <a:r>
              <a:rPr lang="en-US" sz="2000" dirty="0">
                <a:solidFill>
                  <a:srgbClr val="FF0000"/>
                </a:solidFill>
              </a:rPr>
              <a:t> </a:t>
            </a:r>
            <a:r>
              <a:rPr lang="en-US" sz="2000" dirty="0" err="1">
                <a:solidFill>
                  <a:srgbClr val="FF0000"/>
                </a:solidFill>
              </a:rPr>
              <a:t>huống</a:t>
            </a:r>
            <a:r>
              <a:rPr lang="en-US" sz="2000" dirty="0">
                <a:solidFill>
                  <a:srgbClr val="FF0000"/>
                </a:solidFill>
              </a:rPr>
              <a:t> </a:t>
            </a:r>
            <a:r>
              <a:rPr lang="en-US" sz="2000" dirty="0" err="1">
                <a:solidFill>
                  <a:srgbClr val="FF0000"/>
                </a:solidFill>
              </a:rPr>
              <a:t>phát</a:t>
            </a:r>
            <a:r>
              <a:rPr lang="en-US" sz="2000" dirty="0">
                <a:solidFill>
                  <a:srgbClr val="FF0000"/>
                </a:solidFill>
              </a:rPr>
              <a:t> </a:t>
            </a:r>
            <a:r>
              <a:rPr lang="en-US" sz="2000" dirty="0" err="1">
                <a:solidFill>
                  <a:srgbClr val="FF0000"/>
                </a:solidFill>
              </a:rPr>
              <a:t>sinh</a:t>
            </a:r>
            <a:r>
              <a:rPr lang="en-US" sz="2000" dirty="0">
                <a:solidFill>
                  <a:srgbClr val="FF0000"/>
                </a:solidFill>
              </a:rPr>
              <a:t> </a:t>
            </a:r>
            <a:r>
              <a:rPr lang="en-US" sz="2000" dirty="0" err="1">
                <a:solidFill>
                  <a:srgbClr val="FF0000"/>
                </a:solidFill>
              </a:rPr>
              <a:t>trong</a:t>
            </a:r>
            <a:r>
              <a:rPr lang="en-US" sz="2000" dirty="0">
                <a:solidFill>
                  <a:srgbClr val="FF0000"/>
                </a:solidFill>
              </a:rPr>
              <a:t> </a:t>
            </a:r>
            <a:r>
              <a:rPr lang="en-US" sz="2000" dirty="0" err="1">
                <a:solidFill>
                  <a:srgbClr val="FF0000"/>
                </a:solidFill>
              </a:rPr>
              <a:t>thực</a:t>
            </a:r>
            <a:r>
              <a:rPr lang="en-US" sz="2000" dirty="0">
                <a:solidFill>
                  <a:srgbClr val="FF0000"/>
                </a:solidFill>
              </a:rPr>
              <a:t> </a:t>
            </a:r>
            <a:r>
              <a:rPr lang="en-US" sz="2000" dirty="0" err="1">
                <a:solidFill>
                  <a:srgbClr val="FF0000"/>
                </a:solidFill>
              </a:rPr>
              <a:t>tiễn</a:t>
            </a:r>
            <a:endParaRPr lang="en-US" sz="2000" b="1" dirty="0">
              <a:solidFill>
                <a:srgbClr val="FF000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decel="50000" fill="hold">
                                          <p:stCondLst>
                                            <p:cond delay="0"/>
                                          </p:stCondLst>
                                        </p:cTn>
                                        <p:tgtEl>
                                          <p:spTgt spid="8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0"/>
                                        </p:tgtEl>
                                        <p:attrNameLst>
                                          <p:attrName>ppt_w</p:attrName>
                                        </p:attrNameLst>
                                      </p:cBhvr>
                                      <p:tavLst>
                                        <p:tav tm="0">
                                          <p:val>
                                            <p:strVal val="#ppt_w*.05"/>
                                          </p:val>
                                        </p:tav>
                                        <p:tav tm="100000">
                                          <p:val>
                                            <p:strVal val="#ppt_w"/>
                                          </p:val>
                                        </p:tav>
                                      </p:tavLst>
                                    </p:anim>
                                    <p:anim calcmode="lin" valueType="num">
                                      <p:cBhvr>
                                        <p:cTn id="10" dur="1000" fill="hold"/>
                                        <p:tgtEl>
                                          <p:spTgt spid="8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0"/>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800" decel="100000"/>
                                        <p:tgtEl>
                                          <p:spTgt spid="81"/>
                                        </p:tgtEl>
                                      </p:cBhvr>
                                    </p:animEffect>
                                    <p:anim calcmode="lin" valueType="num">
                                      <p:cBhvr>
                                        <p:cTn id="20" dur="800" decel="100000" fill="hold"/>
                                        <p:tgtEl>
                                          <p:spTgt spid="81"/>
                                        </p:tgtEl>
                                        <p:attrNameLst>
                                          <p:attrName>style.rotation</p:attrName>
                                        </p:attrNameLst>
                                      </p:cBhvr>
                                      <p:tavLst>
                                        <p:tav tm="0">
                                          <p:val>
                                            <p:fltVal val="-90"/>
                                          </p:val>
                                        </p:tav>
                                        <p:tav tm="100000">
                                          <p:val>
                                            <p:fltVal val="0"/>
                                          </p:val>
                                        </p:tav>
                                      </p:tavLst>
                                    </p:anim>
                                    <p:anim calcmode="lin" valueType="num">
                                      <p:cBhvr>
                                        <p:cTn id="21" dur="800" decel="100000" fill="hold"/>
                                        <p:tgtEl>
                                          <p:spTgt spid="81"/>
                                        </p:tgtEl>
                                        <p:attrNameLst>
                                          <p:attrName>ppt_x</p:attrName>
                                        </p:attrNameLst>
                                      </p:cBhvr>
                                      <p:tavLst>
                                        <p:tav tm="0">
                                          <p:val>
                                            <p:strVal val="#ppt_x+0.4"/>
                                          </p:val>
                                        </p:tav>
                                        <p:tav tm="100000">
                                          <p:val>
                                            <p:strVal val="#ppt_x-0.05"/>
                                          </p:val>
                                        </p:tav>
                                      </p:tavLst>
                                    </p:anim>
                                    <p:anim calcmode="lin" valueType="num">
                                      <p:cBhvr>
                                        <p:cTn id="22" dur="800" decel="100000" fill="hold"/>
                                        <p:tgtEl>
                                          <p:spTgt spid="81"/>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81"/>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81"/>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p:cTn id="29" dur="500" fill="hold"/>
                                        <p:tgtEl>
                                          <p:spTgt spid="82"/>
                                        </p:tgtEl>
                                        <p:attrNameLst>
                                          <p:attrName>ppt_w</p:attrName>
                                        </p:attrNameLst>
                                      </p:cBhvr>
                                      <p:tavLst>
                                        <p:tav tm="0">
                                          <p:val>
                                            <p:fltVal val="0"/>
                                          </p:val>
                                        </p:tav>
                                        <p:tav tm="100000">
                                          <p:val>
                                            <p:strVal val="#ppt_w"/>
                                          </p:val>
                                        </p:tav>
                                      </p:tavLst>
                                    </p:anim>
                                    <p:anim calcmode="lin" valueType="num">
                                      <p:cBhvr>
                                        <p:cTn id="30" dur="500" fill="hold"/>
                                        <p:tgtEl>
                                          <p:spTgt spid="82"/>
                                        </p:tgtEl>
                                        <p:attrNameLst>
                                          <p:attrName>ppt_h</p:attrName>
                                        </p:attrNameLst>
                                      </p:cBhvr>
                                      <p:tavLst>
                                        <p:tav tm="0">
                                          <p:val>
                                            <p:fltVal val="0"/>
                                          </p:val>
                                        </p:tav>
                                        <p:tav tm="100000">
                                          <p:val>
                                            <p:strVal val="#ppt_h"/>
                                          </p:val>
                                        </p:tav>
                                      </p:tavLst>
                                    </p:anim>
                                    <p:animEffect transition="in" filter="fade">
                                      <p:cBhvr>
                                        <p:cTn id="31" dur="500"/>
                                        <p:tgtEl>
                                          <p:spTgt spid="8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3"/>
          <p:cNvSpPr>
            <a:spLocks noChangeArrowheads="1"/>
          </p:cNvSpPr>
          <p:nvPr/>
        </p:nvSpPr>
        <p:spPr bwMode="auto">
          <a:xfrm>
            <a:off x="1524000" y="-33338"/>
            <a:ext cx="3429000" cy="1598613"/>
          </a:xfrm>
          <a:prstGeom prst="ellipse">
            <a:avLst/>
          </a:prstGeom>
          <a:gradFill rotWithShape="1">
            <a:gsLst>
              <a:gs pos="0">
                <a:srgbClr val="F5CB71"/>
              </a:gs>
              <a:gs pos="100000">
                <a:srgbClr val="C7951F"/>
              </a:gs>
            </a:gsLst>
            <a:lin ang="5400000" scaled="1"/>
          </a:gradFill>
          <a:ln w="9525">
            <a:noFill/>
            <a:round/>
            <a:headEnd/>
            <a:tailEnd/>
          </a:ln>
        </p:spPr>
        <p:txBody>
          <a:bodyPr anchor="ctr"/>
          <a:lstStyle/>
          <a:p>
            <a:pPr algn="ctr"/>
            <a:r>
              <a:rPr lang="en-US" sz="2000" dirty="0">
                <a:ln w="18000">
                  <a:solidFill>
                    <a:schemeClr val="accent2">
                      <a:satMod val="140000"/>
                    </a:schemeClr>
                  </a:solidFill>
                  <a:prstDash val="solid"/>
                  <a:miter lim="800000"/>
                </a:ln>
                <a:noFill/>
                <a:effectLst>
                  <a:outerShdw blurRad="25500" dist="23000" dir="7020000" algn="tl">
                    <a:srgbClr val="000000">
                      <a:alpha val="50000"/>
                    </a:srgbClr>
                  </a:outerShdw>
                </a:effectLst>
              </a:rPr>
              <a:t>Y</a:t>
            </a:r>
            <a:r>
              <a:rPr lang="vi-VN" sz="2000" dirty="0">
                <a:ln w="18000">
                  <a:solidFill>
                    <a:schemeClr val="accent2">
                      <a:satMod val="140000"/>
                    </a:schemeClr>
                  </a:solidFill>
                  <a:prstDash val="solid"/>
                  <a:miter lim="800000"/>
                </a:ln>
                <a:noFill/>
                <a:effectLst>
                  <a:outerShdw blurRad="25500" dist="23000" dir="7020000" algn="tl">
                    <a:srgbClr val="000000">
                      <a:alpha val="50000"/>
                    </a:srgbClr>
                  </a:outerShdw>
                </a:effectLst>
              </a:rPr>
              <a:t>êu cầu </a:t>
            </a:r>
            <a:r>
              <a:rPr lang="en-US" sz="2000" dirty="0">
                <a:ln w="18000">
                  <a:solidFill>
                    <a:schemeClr val="accent2">
                      <a:satMod val="140000"/>
                    </a:schemeClr>
                  </a:solidFill>
                  <a:prstDash val="solid"/>
                  <a:miter lim="800000"/>
                </a:ln>
                <a:noFill/>
                <a:effectLst>
                  <a:outerShdw blurRad="25500" dist="23000" dir="7020000" algn="tl">
                    <a:srgbClr val="000000">
                      <a:alpha val="50000"/>
                    </a:srgbClr>
                  </a:outerShdw>
                </a:effectLst>
              </a:rPr>
              <a:t>TA </a:t>
            </a:r>
            <a:r>
              <a:rPr lang="vi-VN" sz="2000" dirty="0">
                <a:ln w="18000">
                  <a:solidFill>
                    <a:schemeClr val="accent2">
                      <a:satMod val="140000"/>
                    </a:schemeClr>
                  </a:solidFill>
                  <a:prstDash val="solid"/>
                  <a:miter lim="800000"/>
                </a:ln>
                <a:noFill/>
                <a:effectLst>
                  <a:outerShdw blurRad="25500" dist="23000" dir="7020000" algn="tl">
                    <a:srgbClr val="000000">
                      <a:alpha val="50000"/>
                    </a:srgbClr>
                  </a:outerShdw>
                </a:effectLst>
              </a:rPr>
              <a:t>thực hiện đúng các </a:t>
            </a:r>
            <a:r>
              <a:rPr lang="en-US" sz="2000" dirty="0">
                <a:ln w="18000">
                  <a:solidFill>
                    <a:schemeClr val="accent2">
                      <a:satMod val="140000"/>
                    </a:schemeClr>
                  </a:solidFill>
                  <a:prstDash val="solid"/>
                  <a:miter lim="800000"/>
                </a:ln>
                <a:noFill/>
                <a:effectLst>
                  <a:outerShdw blurRad="25500" dist="23000" dir="7020000" algn="tl">
                    <a:srgbClr val="000000">
                      <a:alpha val="50000"/>
                    </a:srgbClr>
                  </a:outerShdw>
                </a:effectLst>
              </a:rPr>
              <a:t>HĐTT </a:t>
            </a:r>
            <a:r>
              <a:rPr lang="vi-VN" sz="2000" dirty="0">
                <a:ln w="18000">
                  <a:solidFill>
                    <a:schemeClr val="accent2">
                      <a:satMod val="140000"/>
                    </a:schemeClr>
                  </a:solidFill>
                  <a:prstDash val="solid"/>
                  <a:miter lim="800000"/>
                </a:ln>
                <a:noFill/>
                <a:effectLst>
                  <a:outerShdw blurRad="25500" dist="23000" dir="7020000" algn="tl">
                    <a:srgbClr val="000000">
                      <a:alpha val="50000"/>
                    </a:srgbClr>
                  </a:outerShdw>
                </a:effectLst>
              </a:rPr>
              <a:t> theo quy định của </a:t>
            </a:r>
            <a:r>
              <a:rPr lang="en-US" sz="2000" dirty="0">
                <a:ln w="18000">
                  <a:solidFill>
                    <a:schemeClr val="accent2">
                      <a:satMod val="140000"/>
                    </a:schemeClr>
                  </a:solidFill>
                  <a:prstDash val="solid"/>
                  <a:miter lim="800000"/>
                </a:ln>
                <a:noFill/>
                <a:effectLst>
                  <a:outerShdw blurRad="25500" dist="23000" dir="7020000" algn="tl">
                    <a:srgbClr val="000000">
                      <a:alpha val="50000"/>
                    </a:srgbClr>
                  </a:outerShdw>
                </a:effectLst>
              </a:rPr>
              <a:t>BLTTDS (K6 Đ58)</a:t>
            </a:r>
            <a:r>
              <a:rPr lang="vi-VN" sz="2000" dirty="0">
                <a:ln w="18000">
                  <a:solidFill>
                    <a:schemeClr val="accent2">
                      <a:satMod val="140000"/>
                    </a:schemeClr>
                  </a:solidFill>
                  <a:prstDash val="solid"/>
                  <a:miter lim="800000"/>
                </a:ln>
                <a:noFill/>
                <a:effectLst>
                  <a:outerShdw blurRad="25500" dist="23000" dir="7020000" algn="tl">
                    <a:srgbClr val="000000">
                      <a:alpha val="50000"/>
                    </a:srgbClr>
                  </a:outerShdw>
                </a:effectLst>
              </a:rPr>
              <a:t>;</a:t>
            </a:r>
            <a:r>
              <a:rPr lang="en-US" sz="20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en-US" sz="3600" dirty="0">
              <a:solidFill>
                <a:srgbClr val="FF0000"/>
              </a:solidFill>
              <a:sym typeface="Arial" charset="0"/>
            </a:endParaRPr>
          </a:p>
        </p:txBody>
      </p:sp>
      <p:sp>
        <p:nvSpPr>
          <p:cNvPr id="6147" name="Rounded Rectangle 4"/>
          <p:cNvSpPr>
            <a:spLocks noChangeArrowheads="1"/>
          </p:cNvSpPr>
          <p:nvPr/>
        </p:nvSpPr>
        <p:spPr bwMode="auto">
          <a:xfrm>
            <a:off x="5638800" y="0"/>
            <a:ext cx="5029200" cy="15240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ctr"/>
            <a:r>
              <a:rPr lang="en-US" dirty="0" err="1" smtClean="0"/>
              <a:t>Yêu</a:t>
            </a:r>
            <a:r>
              <a:rPr lang="en-US" dirty="0" smtClean="0"/>
              <a:t> </a:t>
            </a:r>
            <a:r>
              <a:rPr lang="en-US" dirty="0" err="1" smtClean="0"/>
              <a:t>cầu</a:t>
            </a:r>
            <a:r>
              <a:rPr lang="en-US" dirty="0" smtClean="0"/>
              <a:t> </a:t>
            </a:r>
            <a:r>
              <a:rPr lang="en-US" dirty="0" err="1" smtClean="0"/>
              <a:t>Tòa</a:t>
            </a:r>
            <a:r>
              <a:rPr lang="en-US" dirty="0" smtClean="0"/>
              <a:t> </a:t>
            </a:r>
            <a:r>
              <a:rPr lang="en-US" dirty="0" err="1" smtClean="0"/>
              <a:t>án</a:t>
            </a:r>
            <a:r>
              <a:rPr lang="en-US" dirty="0" smtClean="0"/>
              <a:t> </a:t>
            </a:r>
            <a:r>
              <a:rPr lang="en-US" b="1" dirty="0" err="1" smtClean="0"/>
              <a:t>sao</a:t>
            </a:r>
            <a:r>
              <a:rPr lang="en-US" b="1" dirty="0" smtClean="0"/>
              <a:t> </a:t>
            </a:r>
            <a:r>
              <a:rPr lang="en-US" b="1" dirty="0" err="1" smtClean="0"/>
              <a:t>chụp</a:t>
            </a:r>
            <a:r>
              <a:rPr lang="en-US" b="1" dirty="0" smtClean="0"/>
              <a:t> </a:t>
            </a:r>
            <a:r>
              <a:rPr lang="en-US" b="1" dirty="0" err="1" smtClean="0"/>
              <a:t>bản</a:t>
            </a:r>
            <a:r>
              <a:rPr lang="en-US" b="1" dirty="0" smtClean="0"/>
              <a:t> </a:t>
            </a:r>
            <a:r>
              <a:rPr lang="en-US" b="1" dirty="0" err="1" smtClean="0"/>
              <a:t>sao</a:t>
            </a:r>
            <a:r>
              <a:rPr lang="en-US" b="1" dirty="0" smtClean="0"/>
              <a:t> </a:t>
            </a:r>
            <a:r>
              <a:rPr lang="en-US" b="1" dirty="0" err="1" smtClean="0"/>
              <a:t>đơn</a:t>
            </a:r>
            <a:r>
              <a:rPr lang="en-US" b="1" dirty="0" smtClean="0"/>
              <a:t> </a:t>
            </a:r>
            <a:r>
              <a:rPr lang="en-US" b="1" dirty="0" err="1" smtClean="0"/>
              <a:t>khởi</a:t>
            </a:r>
            <a:r>
              <a:rPr lang="en-US" b="1" dirty="0" smtClean="0"/>
              <a:t> </a:t>
            </a:r>
            <a:r>
              <a:rPr lang="en-US" b="1" dirty="0" err="1" smtClean="0"/>
              <a:t>kiện</a:t>
            </a:r>
            <a:r>
              <a:rPr lang="en-US" b="1" dirty="0" smtClean="0"/>
              <a:t>, </a:t>
            </a:r>
            <a:r>
              <a:rPr lang="en-US" b="1" dirty="0" err="1" smtClean="0"/>
              <a:t>đơn</a:t>
            </a:r>
            <a:r>
              <a:rPr lang="en-US" b="1" dirty="0" smtClean="0"/>
              <a:t> </a:t>
            </a:r>
            <a:r>
              <a:rPr lang="en-US" b="1" dirty="0" err="1" smtClean="0"/>
              <a:t>yêu</a:t>
            </a:r>
            <a:r>
              <a:rPr lang="en-US" b="1" dirty="0" smtClean="0"/>
              <a:t> </a:t>
            </a:r>
            <a:r>
              <a:rPr lang="en-US" b="1" dirty="0" err="1" smtClean="0"/>
              <a:t>cầu</a:t>
            </a:r>
            <a:r>
              <a:rPr lang="en-US" b="1" dirty="0" smtClean="0"/>
              <a:t> </a:t>
            </a:r>
            <a:r>
              <a:rPr lang="en-US" b="1" dirty="0" err="1" smtClean="0"/>
              <a:t>và</a:t>
            </a:r>
            <a:r>
              <a:rPr lang="en-US" b="1" dirty="0" smtClean="0"/>
              <a:t> </a:t>
            </a:r>
            <a:r>
              <a:rPr lang="en-US" b="1" dirty="0" err="1" smtClean="0"/>
              <a:t>tài</a:t>
            </a:r>
            <a:r>
              <a:rPr lang="en-US" b="1" dirty="0" smtClean="0"/>
              <a:t> </a:t>
            </a:r>
            <a:r>
              <a:rPr lang="en-US" b="1" dirty="0" err="1" smtClean="0"/>
              <a:t>liệu</a:t>
            </a:r>
            <a:r>
              <a:rPr lang="en-US" b="1" dirty="0" smtClean="0"/>
              <a:t> </a:t>
            </a:r>
            <a:r>
              <a:rPr lang="en-US" b="1" dirty="0" err="1" smtClean="0"/>
              <a:t>chứng</a:t>
            </a:r>
            <a:r>
              <a:rPr lang="en-US" b="1" dirty="0" smtClean="0"/>
              <a:t> </a:t>
            </a:r>
            <a:r>
              <a:rPr lang="en-US" b="1" dirty="0" err="1" smtClean="0"/>
              <a:t>cứ</a:t>
            </a:r>
            <a:r>
              <a:rPr lang="en-US" b="1" dirty="0" smtClean="0"/>
              <a:t> </a:t>
            </a:r>
            <a:r>
              <a:rPr lang="en-US" b="1" dirty="0" err="1" smtClean="0"/>
              <a:t>liên</a:t>
            </a:r>
            <a:r>
              <a:rPr lang="en-US" b="1" dirty="0" smtClean="0"/>
              <a:t> </a:t>
            </a:r>
            <a:r>
              <a:rPr lang="en-US" b="1" dirty="0" err="1" smtClean="0"/>
              <a:t>quan</a:t>
            </a:r>
            <a:r>
              <a:rPr lang="en-US" b="1" dirty="0" smtClean="0"/>
              <a:t> </a:t>
            </a:r>
            <a:r>
              <a:rPr lang="en-US" b="1" dirty="0" err="1" smtClean="0"/>
              <a:t>đến</a:t>
            </a:r>
            <a:r>
              <a:rPr lang="en-US" b="1" dirty="0" smtClean="0"/>
              <a:t> </a:t>
            </a:r>
            <a:r>
              <a:rPr lang="en-US" b="1" dirty="0" err="1" smtClean="0"/>
              <a:t>việc</a:t>
            </a:r>
            <a:r>
              <a:rPr lang="en-US" b="1" dirty="0" smtClean="0"/>
              <a:t> </a:t>
            </a:r>
            <a:r>
              <a:rPr lang="en-US" b="1" dirty="0" err="1" smtClean="0"/>
              <a:t>trả</a:t>
            </a:r>
            <a:r>
              <a:rPr lang="en-US" b="1" dirty="0" smtClean="0"/>
              <a:t> </a:t>
            </a:r>
            <a:r>
              <a:rPr lang="en-US" b="1" dirty="0" err="1" smtClean="0"/>
              <a:t>lại</a:t>
            </a:r>
            <a:r>
              <a:rPr lang="en-US" b="1" dirty="0" smtClean="0"/>
              <a:t> </a:t>
            </a:r>
            <a:r>
              <a:rPr lang="en-US" b="1" dirty="0" err="1" smtClean="0"/>
              <a:t>đơn</a:t>
            </a:r>
            <a:r>
              <a:rPr lang="en-US" b="1" dirty="0" smtClean="0"/>
              <a:t> </a:t>
            </a:r>
            <a:r>
              <a:rPr lang="en-US" b="1" dirty="0" err="1" smtClean="0"/>
              <a:t>khởi</a:t>
            </a:r>
            <a:r>
              <a:rPr lang="en-US" b="1" dirty="0" smtClean="0"/>
              <a:t> </a:t>
            </a:r>
            <a:r>
              <a:rPr lang="en-US" b="1" dirty="0" err="1" smtClean="0"/>
              <a:t>kiện</a:t>
            </a:r>
            <a:r>
              <a:rPr lang="en-US" b="1" dirty="0" smtClean="0"/>
              <a:t>, </a:t>
            </a:r>
            <a:r>
              <a:rPr lang="en-US" b="1" dirty="0" err="1" smtClean="0"/>
              <a:t>đơn</a:t>
            </a:r>
            <a:r>
              <a:rPr lang="en-US" b="1" dirty="0" smtClean="0"/>
              <a:t> </a:t>
            </a:r>
            <a:r>
              <a:rPr lang="en-US" b="1" dirty="0" err="1" smtClean="0"/>
              <a:t>yêu</a:t>
            </a:r>
            <a:r>
              <a:rPr lang="en-US" b="1" dirty="0" smtClean="0"/>
              <a:t> </a:t>
            </a:r>
            <a:r>
              <a:rPr lang="en-US" b="1" dirty="0" err="1" smtClean="0"/>
              <a:t>cầu</a:t>
            </a:r>
            <a:r>
              <a:rPr lang="en-US" dirty="0" smtClean="0"/>
              <a:t> </a:t>
            </a:r>
            <a:r>
              <a:rPr lang="en-US" dirty="0" err="1" smtClean="0"/>
              <a:t>theo</a:t>
            </a:r>
            <a:r>
              <a:rPr lang="en-US" dirty="0" smtClean="0"/>
              <a:t> </a:t>
            </a:r>
            <a:r>
              <a:rPr lang="en-US" dirty="0" err="1" smtClean="0"/>
              <a:t>quy</a:t>
            </a:r>
            <a:r>
              <a:rPr lang="en-US" dirty="0" smtClean="0"/>
              <a:t> </a:t>
            </a:r>
            <a:r>
              <a:rPr lang="en-US" dirty="0" err="1" smtClean="0"/>
              <a:t>định</a:t>
            </a:r>
            <a:r>
              <a:rPr lang="en-US" dirty="0" smtClean="0"/>
              <a:t>  </a:t>
            </a:r>
            <a:r>
              <a:rPr lang="en-US" dirty="0" err="1" smtClean="0"/>
              <a:t>của</a:t>
            </a:r>
            <a:r>
              <a:rPr lang="en-US" dirty="0" smtClean="0"/>
              <a:t> </a:t>
            </a:r>
            <a:r>
              <a:rPr lang="en-US" b="1" dirty="0" err="1" smtClean="0">
                <a:solidFill>
                  <a:srgbClr val="FF0000"/>
                </a:solidFill>
              </a:rPr>
              <a:t>Điều</a:t>
            </a:r>
            <a:r>
              <a:rPr lang="en-US" b="1" dirty="0" smtClean="0">
                <a:solidFill>
                  <a:srgbClr val="FF0000"/>
                </a:solidFill>
              </a:rPr>
              <a:t> 21 TTLT</a:t>
            </a:r>
            <a:r>
              <a:rPr lang="en-US" b="1" dirty="0">
                <a:solidFill>
                  <a:srgbClr val="FF0000"/>
                </a:solidFill>
              </a:rPr>
              <a:t> </a:t>
            </a:r>
            <a:r>
              <a:rPr lang="en-US" b="1" dirty="0" err="1" smtClean="0">
                <a:solidFill>
                  <a:srgbClr val="FF0000"/>
                </a:solidFill>
              </a:rPr>
              <a:t>số</a:t>
            </a:r>
            <a:r>
              <a:rPr lang="en-US" b="1" dirty="0" smtClean="0">
                <a:solidFill>
                  <a:srgbClr val="FF0000"/>
                </a:solidFill>
              </a:rPr>
              <a:t> 02</a:t>
            </a:r>
            <a:endParaRPr lang="en-US" sz="2000" b="1" dirty="0">
              <a:solidFill>
                <a:srgbClr val="FF0000"/>
              </a:solidFill>
            </a:endParaRPr>
          </a:p>
        </p:txBody>
      </p:sp>
      <p:sp>
        <p:nvSpPr>
          <p:cNvPr id="6148" name="Rounded Rectangle 5"/>
          <p:cNvSpPr>
            <a:spLocks noChangeArrowheads="1"/>
          </p:cNvSpPr>
          <p:nvPr/>
        </p:nvSpPr>
        <p:spPr bwMode="auto">
          <a:xfrm>
            <a:off x="5638800" y="1638288"/>
            <a:ext cx="5029200" cy="118111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spcBef>
                <a:spcPts val="1000"/>
              </a:spcBef>
            </a:pPr>
            <a:r>
              <a:rPr lang="en-US" sz="2400" dirty="0" err="1"/>
              <a:t>Yêu</a:t>
            </a:r>
            <a:r>
              <a:rPr lang="en-US" sz="2400" dirty="0"/>
              <a:t> </a:t>
            </a:r>
            <a:r>
              <a:rPr lang="en-US" sz="2400" dirty="0" err="1"/>
              <a:t>cầu</a:t>
            </a:r>
            <a:r>
              <a:rPr lang="en-US" sz="2400" dirty="0"/>
              <a:t> </a:t>
            </a:r>
            <a:r>
              <a:rPr lang="en-US" sz="2400" b="1" dirty="0" err="1"/>
              <a:t>ghi</a:t>
            </a:r>
            <a:r>
              <a:rPr lang="en-US" sz="2400" b="1" dirty="0"/>
              <a:t> </a:t>
            </a:r>
            <a:r>
              <a:rPr lang="en-US" sz="2400" b="1" dirty="0" err="1"/>
              <a:t>những</a:t>
            </a:r>
            <a:r>
              <a:rPr lang="en-US" sz="2400" b="1" dirty="0"/>
              <a:t> </a:t>
            </a:r>
            <a:r>
              <a:rPr lang="en-US" sz="2400" b="1" dirty="0" err="1"/>
              <a:t>sửa</a:t>
            </a:r>
            <a:r>
              <a:rPr lang="en-US" sz="2400" b="1" dirty="0"/>
              <a:t> </a:t>
            </a:r>
            <a:r>
              <a:rPr lang="en-US" sz="2400" b="1" dirty="0" err="1"/>
              <a:t>đổi</a:t>
            </a:r>
            <a:r>
              <a:rPr lang="en-US" sz="2400" b="1" dirty="0"/>
              <a:t>, </a:t>
            </a:r>
            <a:r>
              <a:rPr lang="en-US" sz="2400" b="1" dirty="0" err="1"/>
              <a:t>bổ</a:t>
            </a:r>
            <a:r>
              <a:rPr lang="en-US" sz="2400" b="1" dirty="0"/>
              <a:t> sung </a:t>
            </a:r>
            <a:r>
              <a:rPr lang="en-US" sz="2400" b="1" dirty="0" err="1"/>
              <a:t>vào</a:t>
            </a:r>
            <a:r>
              <a:rPr lang="en-US" sz="2400" b="1" dirty="0"/>
              <a:t> </a:t>
            </a:r>
            <a:r>
              <a:rPr lang="en-US" sz="2400" b="1" dirty="0" err="1"/>
              <a:t>biên</a:t>
            </a:r>
            <a:r>
              <a:rPr lang="en-US" sz="2400" b="1" dirty="0"/>
              <a:t> </a:t>
            </a:r>
            <a:r>
              <a:rPr lang="en-US" sz="2400" b="1" dirty="0" err="1"/>
              <a:t>bản</a:t>
            </a:r>
            <a:r>
              <a:rPr lang="en-US" sz="2400" b="1" dirty="0"/>
              <a:t> </a:t>
            </a:r>
            <a:r>
              <a:rPr lang="en-US" sz="2400" b="1" dirty="0" err="1"/>
              <a:t>phiên</a:t>
            </a:r>
            <a:r>
              <a:rPr lang="en-US" sz="2400" b="1" dirty="0"/>
              <a:t> </a:t>
            </a:r>
            <a:r>
              <a:rPr lang="en-US" sz="2400" b="1" dirty="0" err="1"/>
              <a:t>toà</a:t>
            </a:r>
            <a:r>
              <a:rPr lang="en-US" sz="2400" b="1" dirty="0"/>
              <a:t> </a:t>
            </a:r>
            <a:r>
              <a:rPr lang="en-US" sz="2400" b="1" dirty="0" err="1"/>
              <a:t>v</a:t>
            </a:r>
            <a:r>
              <a:rPr lang="en-US" sz="2400" dirty="0" err="1"/>
              <a:t>à</a:t>
            </a:r>
            <a:r>
              <a:rPr lang="en-US" sz="2400" dirty="0"/>
              <a:t> </a:t>
            </a:r>
            <a:r>
              <a:rPr lang="en-US" sz="2400" b="1" dirty="0" err="1"/>
              <a:t>ký</a:t>
            </a:r>
            <a:r>
              <a:rPr lang="en-US" sz="2400" b="1" dirty="0"/>
              <a:t> </a:t>
            </a:r>
            <a:r>
              <a:rPr lang="en-US" sz="2400" b="1" dirty="0" err="1"/>
              <a:t>xác</a:t>
            </a:r>
            <a:r>
              <a:rPr lang="en-US" sz="2400" b="1" dirty="0"/>
              <a:t> </a:t>
            </a:r>
            <a:r>
              <a:rPr lang="en-US" sz="2400" b="1" dirty="0" err="1"/>
              <a:t>nhận</a:t>
            </a:r>
            <a:r>
              <a:rPr lang="en-US" sz="2400" b="1" dirty="0"/>
              <a:t> </a:t>
            </a:r>
            <a:r>
              <a:rPr lang="en-US" sz="2400" dirty="0">
                <a:solidFill>
                  <a:srgbClr val="FF0000"/>
                </a:solidFill>
              </a:rPr>
              <a:t>(K4 Đ 236, Đ 303);</a:t>
            </a:r>
            <a:endParaRPr lang="en-US" sz="3200" dirty="0">
              <a:solidFill>
                <a:srgbClr val="FF0000"/>
              </a:solidFill>
            </a:endParaRPr>
          </a:p>
        </p:txBody>
      </p:sp>
      <p:sp>
        <p:nvSpPr>
          <p:cNvPr id="6149" name="Rounded Rectangle 6"/>
          <p:cNvSpPr>
            <a:spLocks noChangeArrowheads="1"/>
          </p:cNvSpPr>
          <p:nvPr/>
        </p:nvSpPr>
        <p:spPr bwMode="auto">
          <a:xfrm>
            <a:off x="5721350" y="3130548"/>
            <a:ext cx="4946650" cy="1593852"/>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ts val="1000"/>
              </a:spcBef>
            </a:pPr>
            <a:r>
              <a:rPr lang="en-US" sz="2400" dirty="0" err="1"/>
              <a:t>Yêu</a:t>
            </a:r>
            <a:r>
              <a:rPr lang="en-US" sz="2400" dirty="0"/>
              <a:t> </a:t>
            </a:r>
            <a:r>
              <a:rPr lang="en-US" sz="2400" dirty="0" err="1"/>
              <a:t>cầu</a:t>
            </a:r>
            <a:r>
              <a:rPr lang="en-US" sz="2400" dirty="0"/>
              <a:t> </a:t>
            </a:r>
            <a:r>
              <a:rPr lang="en-US" sz="2400" b="1" dirty="0" err="1"/>
              <a:t>Hội</a:t>
            </a:r>
            <a:r>
              <a:rPr lang="en-US" sz="2400" b="1" dirty="0"/>
              <a:t> </a:t>
            </a:r>
            <a:r>
              <a:rPr lang="en-US" sz="2400" b="1" dirty="0" err="1"/>
              <a:t>đồng</a:t>
            </a:r>
            <a:r>
              <a:rPr lang="en-US" sz="2400" b="1" dirty="0"/>
              <a:t> </a:t>
            </a:r>
            <a:r>
              <a:rPr lang="en-US" sz="2400" b="1" dirty="0" err="1"/>
              <a:t>xét</a:t>
            </a:r>
            <a:r>
              <a:rPr lang="en-US" sz="2400" b="1" dirty="0"/>
              <a:t> </a:t>
            </a:r>
            <a:r>
              <a:rPr lang="en-US" sz="2400" b="1" dirty="0" err="1"/>
              <a:t>xử</a:t>
            </a:r>
            <a:r>
              <a:rPr lang="en-US" sz="2400" b="1" dirty="0"/>
              <a:t> </a:t>
            </a:r>
            <a:r>
              <a:rPr lang="en-US" sz="2400" b="1" dirty="0" err="1"/>
              <a:t>công</a:t>
            </a:r>
            <a:r>
              <a:rPr lang="en-US" sz="2400" b="1" dirty="0"/>
              <a:t> </a:t>
            </a:r>
            <a:r>
              <a:rPr lang="en-US" sz="2400" b="1" dirty="0" err="1"/>
              <a:t>bố</a:t>
            </a:r>
            <a:r>
              <a:rPr lang="en-US" sz="2400" b="1" dirty="0"/>
              <a:t> </a:t>
            </a:r>
            <a:r>
              <a:rPr lang="en-US" sz="2400" b="1" dirty="0" err="1"/>
              <a:t>tài</a:t>
            </a:r>
            <a:r>
              <a:rPr lang="en-US" sz="2400" b="1" dirty="0"/>
              <a:t> </a:t>
            </a:r>
            <a:r>
              <a:rPr lang="en-US" sz="2400" b="1" dirty="0" err="1"/>
              <a:t>liệu</a:t>
            </a:r>
            <a:r>
              <a:rPr lang="en-US" sz="2400" b="1" dirty="0"/>
              <a:t>, </a:t>
            </a:r>
            <a:r>
              <a:rPr lang="en-US" sz="2400" b="1" dirty="0" err="1"/>
              <a:t>chứng</a:t>
            </a:r>
            <a:r>
              <a:rPr lang="en-US" sz="2400" b="1" dirty="0"/>
              <a:t> </a:t>
            </a:r>
            <a:r>
              <a:rPr lang="en-US" sz="2400" b="1" dirty="0" err="1"/>
              <a:t>cứ</a:t>
            </a:r>
            <a:r>
              <a:rPr lang="en-US" sz="2400" b="1" dirty="0"/>
              <a:t>  </a:t>
            </a:r>
            <a:r>
              <a:rPr lang="en-US" sz="2400" dirty="0" err="1"/>
              <a:t>của</a:t>
            </a:r>
            <a:r>
              <a:rPr lang="en-US" sz="2400" dirty="0"/>
              <a:t> </a:t>
            </a:r>
            <a:r>
              <a:rPr lang="en-US" sz="2400" dirty="0" err="1"/>
              <a:t>vụ</a:t>
            </a:r>
            <a:r>
              <a:rPr lang="en-US" sz="2400" dirty="0"/>
              <a:t> </a:t>
            </a:r>
            <a:r>
              <a:rPr lang="en-US" sz="2400" dirty="0" err="1"/>
              <a:t>án</a:t>
            </a:r>
            <a:r>
              <a:rPr lang="en-US" sz="2400" dirty="0"/>
              <a:t> </a:t>
            </a:r>
            <a:r>
              <a:rPr lang="en-US" sz="2400" dirty="0">
                <a:solidFill>
                  <a:srgbClr val="FF0000"/>
                </a:solidFill>
              </a:rPr>
              <a:t>(Đ c K 1 Đ 254, Đ303</a:t>
            </a:r>
            <a:r>
              <a:rPr lang="en-US" sz="2800" dirty="0">
                <a:solidFill>
                  <a:srgbClr val="FF0000"/>
                </a:solidFill>
              </a:rPr>
              <a:t>);</a:t>
            </a:r>
            <a:endParaRPr lang="en-US" sz="4000" dirty="0">
              <a:solidFill>
                <a:srgbClr val="FF0000"/>
              </a:solidFill>
            </a:endParaRPr>
          </a:p>
        </p:txBody>
      </p:sp>
      <p:sp>
        <p:nvSpPr>
          <p:cNvPr id="6153" name="Rounded Rectangle 10"/>
          <p:cNvSpPr>
            <a:spLocks noChangeArrowheads="1"/>
          </p:cNvSpPr>
          <p:nvPr/>
        </p:nvSpPr>
        <p:spPr bwMode="auto">
          <a:xfrm>
            <a:off x="5721350" y="4800600"/>
            <a:ext cx="4946650" cy="20574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spcBef>
                <a:spcPts val="1000"/>
              </a:spcBef>
            </a:pPr>
            <a:r>
              <a:rPr lang="en-US" sz="2400" dirty="0" err="1"/>
              <a:t>Yêu</a:t>
            </a:r>
            <a:r>
              <a:rPr lang="en-US" sz="2400" dirty="0"/>
              <a:t> </a:t>
            </a:r>
            <a:r>
              <a:rPr lang="en-US" sz="2400" dirty="0" err="1"/>
              <a:t>cầu</a:t>
            </a:r>
            <a:r>
              <a:rPr lang="en-US" sz="2400" dirty="0"/>
              <a:t> </a:t>
            </a:r>
            <a:r>
              <a:rPr lang="en-US" sz="2400" b="1" dirty="0"/>
              <a:t>HĐXX </a:t>
            </a:r>
            <a:r>
              <a:rPr lang="en-US" sz="2400" b="1" dirty="0" err="1"/>
              <a:t>cho</a:t>
            </a:r>
            <a:r>
              <a:rPr lang="en-US" sz="2400" b="1" dirty="0"/>
              <a:t> </a:t>
            </a:r>
            <a:r>
              <a:rPr lang="en-US" sz="2400" b="1" dirty="0" err="1"/>
              <a:t>nghe</a:t>
            </a:r>
            <a:r>
              <a:rPr lang="en-US" sz="2400" b="1" dirty="0"/>
              <a:t> </a:t>
            </a:r>
            <a:r>
              <a:rPr lang="en-US" sz="2400" dirty="0" err="1"/>
              <a:t>băng</a:t>
            </a:r>
            <a:r>
              <a:rPr lang="en-US" sz="2400" dirty="0"/>
              <a:t> </a:t>
            </a:r>
            <a:r>
              <a:rPr lang="en-US" sz="2400" dirty="0" err="1"/>
              <a:t>ghi</a:t>
            </a:r>
            <a:r>
              <a:rPr lang="en-US" sz="2400" dirty="0"/>
              <a:t> </a:t>
            </a:r>
            <a:r>
              <a:rPr lang="en-US" sz="2400" dirty="0" err="1"/>
              <a:t>âm</a:t>
            </a:r>
            <a:r>
              <a:rPr lang="en-US" sz="2400" dirty="0"/>
              <a:t>, </a:t>
            </a:r>
            <a:r>
              <a:rPr lang="en-US" sz="2400" dirty="0" err="1"/>
              <a:t>đĩa</a:t>
            </a:r>
            <a:r>
              <a:rPr lang="en-US" sz="2400" dirty="0"/>
              <a:t> </a:t>
            </a:r>
            <a:r>
              <a:rPr lang="en-US" sz="2400" dirty="0" err="1"/>
              <a:t>ghi</a:t>
            </a:r>
            <a:r>
              <a:rPr lang="en-US" sz="2400" dirty="0"/>
              <a:t> </a:t>
            </a:r>
            <a:r>
              <a:rPr lang="en-US" sz="2400" dirty="0" err="1"/>
              <a:t>âm</a:t>
            </a:r>
            <a:r>
              <a:rPr lang="en-US" sz="2400" dirty="0"/>
              <a:t>, </a:t>
            </a:r>
            <a:r>
              <a:rPr lang="en-US" sz="2400" dirty="0" err="1"/>
              <a:t>xem</a:t>
            </a:r>
            <a:r>
              <a:rPr lang="en-US" sz="2400" dirty="0"/>
              <a:t> </a:t>
            </a:r>
            <a:r>
              <a:rPr lang="en-US" sz="2400" dirty="0" err="1"/>
              <a:t>băng</a:t>
            </a:r>
            <a:r>
              <a:rPr lang="en-US" sz="2400" dirty="0"/>
              <a:t> </a:t>
            </a:r>
            <a:r>
              <a:rPr lang="en-US" sz="2400" dirty="0" err="1"/>
              <a:t>ghi</a:t>
            </a:r>
            <a:r>
              <a:rPr lang="en-US" sz="2400" dirty="0"/>
              <a:t> </a:t>
            </a:r>
            <a:r>
              <a:rPr lang="en-US" sz="2400" dirty="0" err="1"/>
              <a:t>hình</a:t>
            </a:r>
            <a:r>
              <a:rPr lang="en-US" sz="2400" dirty="0"/>
              <a:t>, </a:t>
            </a:r>
            <a:r>
              <a:rPr lang="en-US" sz="2400" dirty="0" err="1"/>
              <a:t>đĩa</a:t>
            </a:r>
            <a:r>
              <a:rPr lang="en-US" sz="2400" dirty="0"/>
              <a:t> </a:t>
            </a:r>
            <a:r>
              <a:rPr lang="en-US" sz="2400" dirty="0" err="1"/>
              <a:t>ghi</a:t>
            </a:r>
            <a:r>
              <a:rPr lang="en-US" sz="2400" dirty="0"/>
              <a:t> </a:t>
            </a:r>
            <a:r>
              <a:rPr lang="en-US" sz="2400" dirty="0" err="1"/>
              <a:t>hình</a:t>
            </a:r>
            <a:r>
              <a:rPr lang="en-US" sz="2400" dirty="0"/>
              <a:t>, </a:t>
            </a:r>
            <a:r>
              <a:rPr lang="en-US" sz="2400" dirty="0" err="1"/>
              <a:t>thiết</a:t>
            </a:r>
            <a:r>
              <a:rPr lang="en-US" sz="2400" dirty="0"/>
              <a:t> </a:t>
            </a:r>
            <a:r>
              <a:rPr lang="en-US" sz="2400" dirty="0" err="1"/>
              <a:t>bị</a:t>
            </a:r>
            <a:r>
              <a:rPr lang="en-US" sz="2400" dirty="0"/>
              <a:t> </a:t>
            </a:r>
            <a:r>
              <a:rPr lang="en-US" sz="2400" dirty="0" err="1"/>
              <a:t>khác</a:t>
            </a:r>
            <a:r>
              <a:rPr lang="en-US" sz="2400" dirty="0"/>
              <a:t> </a:t>
            </a:r>
            <a:r>
              <a:rPr lang="en-US" sz="2400" dirty="0" err="1"/>
              <a:t>chứa</a:t>
            </a:r>
            <a:r>
              <a:rPr lang="en-US" sz="2400" dirty="0"/>
              <a:t> AT, HA </a:t>
            </a:r>
            <a:r>
              <a:rPr lang="en-US" sz="2400" dirty="0" err="1"/>
              <a:t>tại</a:t>
            </a:r>
            <a:r>
              <a:rPr lang="en-US" sz="2400" dirty="0"/>
              <a:t> </a:t>
            </a:r>
            <a:r>
              <a:rPr lang="en-US" sz="2400" dirty="0" err="1"/>
              <a:t>phiên</a:t>
            </a:r>
            <a:r>
              <a:rPr lang="en-US" sz="2400" dirty="0"/>
              <a:t> </a:t>
            </a:r>
            <a:r>
              <a:rPr lang="en-US" sz="2400" dirty="0" err="1"/>
              <a:t>toà</a:t>
            </a:r>
            <a:r>
              <a:rPr lang="en-US" sz="2400" dirty="0"/>
              <a:t> …</a:t>
            </a:r>
            <a:r>
              <a:rPr lang="en-US" sz="2400" dirty="0">
                <a:solidFill>
                  <a:srgbClr val="FF0000"/>
                </a:solidFill>
              </a:rPr>
              <a:t>(</a:t>
            </a:r>
            <a:r>
              <a:rPr lang="en-US" sz="2400" dirty="0" err="1">
                <a:solidFill>
                  <a:srgbClr val="FF0000"/>
                </a:solidFill>
              </a:rPr>
              <a:t>Điều</a:t>
            </a:r>
            <a:r>
              <a:rPr lang="en-US" sz="2400" dirty="0">
                <a:solidFill>
                  <a:srgbClr val="FF0000"/>
                </a:solidFill>
              </a:rPr>
              <a:t> 255, Đ 303);</a:t>
            </a:r>
            <a:endParaRPr lang="en-US" sz="3200" dirty="0">
              <a:solidFill>
                <a:srgbClr val="FF0000"/>
              </a:solidFill>
            </a:endParaRPr>
          </a:p>
        </p:txBody>
      </p:sp>
      <p:sp>
        <p:nvSpPr>
          <p:cNvPr id="6154" name="Rectangle 1"/>
          <p:cNvSpPr>
            <a:spLocks noChangeArrowheads="1"/>
          </p:cNvSpPr>
          <p:nvPr/>
        </p:nvSpPr>
        <p:spPr bwMode="auto">
          <a:xfrm>
            <a:off x="7040564" y="228601"/>
            <a:ext cx="3856037" cy="646331"/>
          </a:xfrm>
          <a:prstGeom prst="rect">
            <a:avLst/>
          </a:prstGeom>
          <a:noFill/>
          <a:ln w="9525">
            <a:noFill/>
            <a:miter lim="800000"/>
            <a:headEnd/>
            <a:tailEnd/>
          </a:ln>
        </p:spPr>
        <p:txBody>
          <a:bodyPr wrap="square">
            <a:spAutoFit/>
          </a:bodyPr>
          <a:lstStyle/>
          <a:p>
            <a:pPr algn="just"/>
            <a:endParaRPr lang="en-US" altLang="en-US" sz="3600" dirty="0"/>
          </a:p>
        </p:txBody>
      </p:sp>
      <p:sp>
        <p:nvSpPr>
          <p:cNvPr id="6155" name="Rectangle 2"/>
          <p:cNvSpPr>
            <a:spLocks noChangeArrowheads="1"/>
          </p:cNvSpPr>
          <p:nvPr/>
        </p:nvSpPr>
        <p:spPr bwMode="auto">
          <a:xfrm>
            <a:off x="1731964" y="4906964"/>
            <a:ext cx="3786187" cy="369332"/>
          </a:xfrm>
          <a:prstGeom prst="rect">
            <a:avLst/>
          </a:prstGeom>
          <a:noFill/>
          <a:ln w="9525">
            <a:noFill/>
            <a:miter lim="800000"/>
            <a:headEnd/>
            <a:tailEnd/>
          </a:ln>
        </p:spPr>
        <p:txBody>
          <a:bodyPr>
            <a:spAutoFit/>
          </a:bodyPr>
          <a:lstStyle/>
          <a:p>
            <a:pPr algn="just"/>
            <a:endParaRPr lang="en-US" altLang="en-US" dirty="0"/>
          </a:p>
        </p:txBody>
      </p:sp>
      <p:sp>
        <p:nvSpPr>
          <p:cNvPr id="6156" name="Rectangle 11"/>
          <p:cNvSpPr>
            <a:spLocks noChangeArrowheads="1"/>
          </p:cNvSpPr>
          <p:nvPr/>
        </p:nvSpPr>
        <p:spPr bwMode="auto">
          <a:xfrm>
            <a:off x="1828801" y="4462463"/>
            <a:ext cx="3400425" cy="369332"/>
          </a:xfrm>
          <a:prstGeom prst="rect">
            <a:avLst/>
          </a:prstGeom>
          <a:noFill/>
          <a:ln w="9525">
            <a:noFill/>
            <a:miter lim="800000"/>
            <a:headEnd/>
            <a:tailEnd/>
          </a:ln>
        </p:spPr>
        <p:txBody>
          <a:bodyPr>
            <a:spAutoFit/>
          </a:bodyPr>
          <a:lstStyle/>
          <a:p>
            <a:pPr algn="just"/>
            <a:endParaRPr lang="en-US" altLang="en-US" dirty="0"/>
          </a:p>
        </p:txBody>
      </p:sp>
      <p:sp>
        <p:nvSpPr>
          <p:cNvPr id="6157" name="Rectangle 12"/>
          <p:cNvSpPr>
            <a:spLocks noChangeArrowheads="1"/>
          </p:cNvSpPr>
          <p:nvPr/>
        </p:nvSpPr>
        <p:spPr bwMode="auto">
          <a:xfrm>
            <a:off x="1898651" y="4103689"/>
            <a:ext cx="3578225" cy="369332"/>
          </a:xfrm>
          <a:prstGeom prst="rect">
            <a:avLst/>
          </a:prstGeom>
          <a:noFill/>
          <a:ln w="9525">
            <a:noFill/>
            <a:miter lim="800000"/>
            <a:headEnd/>
            <a:tailEnd/>
          </a:ln>
        </p:spPr>
        <p:txBody>
          <a:bodyPr>
            <a:spAutoFit/>
          </a:bodyPr>
          <a:lstStyle/>
          <a:p>
            <a:pPr algn="just"/>
            <a:endParaRPr lang="en-US" altLang="en-US" dirty="0"/>
          </a:p>
        </p:txBody>
      </p:sp>
      <p:sp>
        <p:nvSpPr>
          <p:cNvPr id="6158" name="Straight Arrow Connector 14"/>
          <p:cNvSpPr>
            <a:spLocks noChangeShapeType="1"/>
          </p:cNvSpPr>
          <p:nvPr/>
        </p:nvSpPr>
        <p:spPr bwMode="auto">
          <a:xfrm flipV="1">
            <a:off x="4876800" y="838200"/>
            <a:ext cx="863600" cy="150812"/>
          </a:xfrm>
          <a:prstGeom prst="straightConnector1">
            <a:avLst/>
          </a:prstGeom>
          <a:noFill/>
          <a:ln w="19050" cap="rnd" cmpd="sng">
            <a:solidFill>
              <a:srgbClr val="F47E5A"/>
            </a:solidFill>
            <a:round/>
            <a:headEnd/>
            <a:tailEnd type="arrow" w="med" len="med"/>
          </a:ln>
        </p:spPr>
        <p:txBody>
          <a:bodyPr/>
          <a:lstStyle/>
          <a:p>
            <a:endParaRPr lang="en-US"/>
          </a:p>
        </p:txBody>
      </p:sp>
      <p:sp>
        <p:nvSpPr>
          <p:cNvPr id="6159" name="Straight Arrow Connector 16"/>
          <p:cNvSpPr>
            <a:spLocks noChangeShapeType="1"/>
          </p:cNvSpPr>
          <p:nvPr/>
        </p:nvSpPr>
        <p:spPr bwMode="auto">
          <a:xfrm>
            <a:off x="4876800" y="990600"/>
            <a:ext cx="762000" cy="955675"/>
          </a:xfrm>
          <a:prstGeom prst="straightConnector1">
            <a:avLst/>
          </a:prstGeom>
          <a:noFill/>
          <a:ln w="19050" cap="rnd" cmpd="sng">
            <a:solidFill>
              <a:srgbClr val="F47E5A"/>
            </a:solidFill>
            <a:round/>
            <a:headEnd/>
            <a:tailEnd type="arrow" w="med" len="med"/>
          </a:ln>
        </p:spPr>
        <p:txBody>
          <a:bodyPr/>
          <a:lstStyle/>
          <a:p>
            <a:endParaRPr lang="en-US"/>
          </a:p>
        </p:txBody>
      </p:sp>
      <p:cxnSp>
        <p:nvCxnSpPr>
          <p:cNvPr id="6160" name="Straight Arrow Connector 18"/>
          <p:cNvCxnSpPr>
            <a:cxnSpLocks noChangeShapeType="1"/>
            <a:endCxn id="6149" idx="1"/>
          </p:cNvCxnSpPr>
          <p:nvPr/>
        </p:nvCxnSpPr>
        <p:spPr bwMode="auto">
          <a:xfrm rot="16200000" flipH="1">
            <a:off x="3830638" y="2036762"/>
            <a:ext cx="2936874" cy="844550"/>
          </a:xfrm>
          <a:prstGeom prst="straightConnector1">
            <a:avLst/>
          </a:prstGeom>
          <a:noFill/>
          <a:ln w="19050" cap="rnd" cmpd="sng">
            <a:solidFill>
              <a:srgbClr val="F47E5A"/>
            </a:solidFill>
            <a:round/>
            <a:headEnd/>
            <a:tailEnd type="arrow" w="med" len="med"/>
          </a:ln>
        </p:spPr>
      </p:cxnSp>
      <p:cxnSp>
        <p:nvCxnSpPr>
          <p:cNvPr id="6161" name="Straight Arrow Connector 20"/>
          <p:cNvCxnSpPr>
            <a:cxnSpLocks noChangeShapeType="1"/>
            <a:endCxn id="6153" idx="1"/>
          </p:cNvCxnSpPr>
          <p:nvPr/>
        </p:nvCxnSpPr>
        <p:spPr bwMode="auto">
          <a:xfrm rot="16200000" flipH="1">
            <a:off x="2879725" y="2987675"/>
            <a:ext cx="4838700" cy="844550"/>
          </a:xfrm>
          <a:prstGeom prst="straightConnector1">
            <a:avLst/>
          </a:prstGeom>
          <a:noFill/>
          <a:ln w="19050" cap="rnd" cmpd="sng">
            <a:solidFill>
              <a:srgbClr val="F47E5A"/>
            </a:solidFill>
            <a:round/>
            <a:headEnd/>
            <a:tailEnd type="arrow" w="med" len="med"/>
          </a:ln>
        </p:spPr>
      </p:cxnSp>
      <p:pic>
        <p:nvPicPr>
          <p:cNvPr id="27" name="Picture 26" descr="images (21).jpg"/>
          <p:cNvPicPr>
            <a:picLocks noChangeAspect="1"/>
          </p:cNvPicPr>
          <p:nvPr/>
        </p:nvPicPr>
        <p:blipFill>
          <a:blip r:embed="rId2" cstate="print"/>
          <a:stretch>
            <a:fillRect/>
          </a:stretch>
        </p:blipFill>
        <p:spPr>
          <a:xfrm>
            <a:off x="1905000" y="1981200"/>
            <a:ext cx="3200400" cy="4343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58"/>
                                        </p:tgtEl>
                                        <p:attrNameLst>
                                          <p:attrName>style.visibility</p:attrName>
                                        </p:attrNameLst>
                                      </p:cBhvr>
                                      <p:to>
                                        <p:strVal val="visible"/>
                                      </p:to>
                                    </p:set>
                                    <p:animEffect transition="in" filter="checkerboard(across)">
                                      <p:cBhvr>
                                        <p:cTn id="12" dur="500"/>
                                        <p:tgtEl>
                                          <p:spTgt spid="615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checkerboard(across)">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59"/>
                                        </p:tgtEl>
                                        <p:attrNameLst>
                                          <p:attrName>style.visibility</p:attrName>
                                        </p:attrNameLst>
                                      </p:cBhvr>
                                      <p:to>
                                        <p:strVal val="visible"/>
                                      </p:to>
                                    </p:set>
                                    <p:animEffect transition="in" filter="checkerboard(across)">
                                      <p:cBhvr>
                                        <p:cTn id="22" dur="500"/>
                                        <p:tgtEl>
                                          <p:spTgt spid="61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fade">
                                      <p:cBhvr>
                                        <p:cTn id="27" dur="2000"/>
                                        <p:tgtEl>
                                          <p:spTgt spid="614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160"/>
                                        </p:tgtEl>
                                        <p:attrNameLst>
                                          <p:attrName>style.visibility</p:attrName>
                                        </p:attrNameLst>
                                      </p:cBhvr>
                                      <p:to>
                                        <p:strVal val="visible"/>
                                      </p:to>
                                    </p:set>
                                    <p:animEffect transition="in" filter="checkerboard(across)">
                                      <p:cBhvr>
                                        <p:cTn id="32" dur="500"/>
                                        <p:tgtEl>
                                          <p:spTgt spid="616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9"/>
                                        </p:tgtEl>
                                        <p:attrNameLst>
                                          <p:attrName>style.visibility</p:attrName>
                                        </p:attrNameLst>
                                      </p:cBhvr>
                                      <p:to>
                                        <p:strVal val="visible"/>
                                      </p:to>
                                    </p:set>
                                    <p:anim calcmode="lin" valueType="num">
                                      <p:cBhvr additive="base">
                                        <p:cTn id="37" dur="500" fill="hold"/>
                                        <p:tgtEl>
                                          <p:spTgt spid="6149"/>
                                        </p:tgtEl>
                                        <p:attrNameLst>
                                          <p:attrName>ppt_x</p:attrName>
                                        </p:attrNameLst>
                                      </p:cBhvr>
                                      <p:tavLst>
                                        <p:tav tm="0">
                                          <p:val>
                                            <p:strVal val="#ppt_x"/>
                                          </p:val>
                                        </p:tav>
                                        <p:tav tm="100000">
                                          <p:val>
                                            <p:strVal val="#ppt_x"/>
                                          </p:val>
                                        </p:tav>
                                      </p:tavLst>
                                    </p:anim>
                                    <p:anim calcmode="lin" valueType="num">
                                      <p:cBhvr additive="base">
                                        <p:cTn id="3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6161"/>
                                        </p:tgtEl>
                                        <p:attrNameLst>
                                          <p:attrName>style.visibility</p:attrName>
                                        </p:attrNameLst>
                                      </p:cBhvr>
                                      <p:to>
                                        <p:strVal val="visible"/>
                                      </p:to>
                                    </p:set>
                                    <p:anim calcmode="lin" valueType="num">
                                      <p:cBhvr>
                                        <p:cTn id="43" dur="500" fill="hold"/>
                                        <p:tgtEl>
                                          <p:spTgt spid="6161"/>
                                        </p:tgtEl>
                                        <p:attrNameLst>
                                          <p:attrName>ppt_w</p:attrName>
                                        </p:attrNameLst>
                                      </p:cBhvr>
                                      <p:tavLst>
                                        <p:tav tm="0">
                                          <p:val>
                                            <p:fltVal val="0"/>
                                          </p:val>
                                        </p:tav>
                                        <p:tav tm="100000">
                                          <p:val>
                                            <p:strVal val="#ppt_w"/>
                                          </p:val>
                                        </p:tav>
                                      </p:tavLst>
                                    </p:anim>
                                    <p:anim calcmode="lin" valueType="num">
                                      <p:cBhvr>
                                        <p:cTn id="44" dur="500" fill="hold"/>
                                        <p:tgtEl>
                                          <p:spTgt spid="6161"/>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30" presetClass="entr" presetSubtype="0" fill="hold" grpId="0" nodeType="clickEffect">
                                  <p:stCondLst>
                                    <p:cond delay="0"/>
                                  </p:stCondLst>
                                  <p:childTnLst>
                                    <p:set>
                                      <p:cBhvr>
                                        <p:cTn id="48" dur="1" fill="hold">
                                          <p:stCondLst>
                                            <p:cond delay="0"/>
                                          </p:stCondLst>
                                        </p:cTn>
                                        <p:tgtEl>
                                          <p:spTgt spid="6153"/>
                                        </p:tgtEl>
                                        <p:attrNameLst>
                                          <p:attrName>style.visibility</p:attrName>
                                        </p:attrNameLst>
                                      </p:cBhvr>
                                      <p:to>
                                        <p:strVal val="visible"/>
                                      </p:to>
                                    </p:set>
                                    <p:animEffect transition="in" filter="fade">
                                      <p:cBhvr>
                                        <p:cTn id="49" dur="800" decel="100000"/>
                                        <p:tgtEl>
                                          <p:spTgt spid="6153"/>
                                        </p:tgtEl>
                                      </p:cBhvr>
                                    </p:animEffect>
                                    <p:anim calcmode="lin" valueType="num">
                                      <p:cBhvr>
                                        <p:cTn id="50" dur="800" decel="100000" fill="hold"/>
                                        <p:tgtEl>
                                          <p:spTgt spid="6153"/>
                                        </p:tgtEl>
                                        <p:attrNameLst>
                                          <p:attrName>style.rotation</p:attrName>
                                        </p:attrNameLst>
                                      </p:cBhvr>
                                      <p:tavLst>
                                        <p:tav tm="0">
                                          <p:val>
                                            <p:fltVal val="-90"/>
                                          </p:val>
                                        </p:tav>
                                        <p:tav tm="100000">
                                          <p:val>
                                            <p:fltVal val="0"/>
                                          </p:val>
                                        </p:tav>
                                      </p:tavLst>
                                    </p:anim>
                                    <p:anim calcmode="lin" valueType="num">
                                      <p:cBhvr>
                                        <p:cTn id="51" dur="800" decel="100000" fill="hold"/>
                                        <p:tgtEl>
                                          <p:spTgt spid="6153"/>
                                        </p:tgtEl>
                                        <p:attrNameLst>
                                          <p:attrName>ppt_x</p:attrName>
                                        </p:attrNameLst>
                                      </p:cBhvr>
                                      <p:tavLst>
                                        <p:tav tm="0">
                                          <p:val>
                                            <p:strVal val="#ppt_x+0.4"/>
                                          </p:val>
                                        </p:tav>
                                        <p:tav tm="100000">
                                          <p:val>
                                            <p:strVal val="#ppt_x-0.05"/>
                                          </p:val>
                                        </p:tav>
                                      </p:tavLst>
                                    </p:anim>
                                    <p:anim calcmode="lin" valueType="num">
                                      <p:cBhvr>
                                        <p:cTn id="52" dur="800" decel="100000" fill="hold"/>
                                        <p:tgtEl>
                                          <p:spTgt spid="6153"/>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6153"/>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615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48" grpId="0" animBg="1"/>
      <p:bldP spid="6149" grpId="0" animBg="1"/>
      <p:bldP spid="6153" grpId="0" animBg="1"/>
      <p:bldP spid="6158" grpId="0" animBg="1"/>
      <p:bldP spid="615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28600"/>
            <a:ext cx="5029200" cy="1752600"/>
          </a:xfrm>
        </p:spPr>
        <p:txBody>
          <a:bodyPr>
            <a:normAutofit/>
          </a:bodyPr>
          <a:lstStyle/>
          <a:p>
            <a:pPr algn="ctr"/>
            <a:r>
              <a:rPr lang="en-US" sz="3100" dirty="0">
                <a:ln w="18000">
                  <a:solidFill>
                    <a:schemeClr val="accent2">
                      <a:satMod val="140000"/>
                    </a:schemeClr>
                  </a:solidFill>
                  <a:prstDash val="solid"/>
                  <a:miter lim="800000"/>
                </a:ln>
                <a:noFill/>
                <a:effectLst>
                  <a:outerShdw blurRad="25500" dist="23000" dir="7020000" algn="tl">
                    <a:srgbClr val="000000">
                      <a:alpha val="50000"/>
                    </a:srgbClr>
                  </a:outerShdw>
                </a:effectLst>
              </a:rPr>
              <a:t>Y</a:t>
            </a:r>
            <a:r>
              <a:rPr lang="vi-VN" sz="3100" dirty="0">
                <a:ln w="18000">
                  <a:solidFill>
                    <a:schemeClr val="accent2">
                      <a:satMod val="140000"/>
                    </a:schemeClr>
                  </a:solidFill>
                  <a:prstDash val="solid"/>
                  <a:miter lim="800000"/>
                </a:ln>
                <a:noFill/>
                <a:effectLst>
                  <a:outerShdw blurRad="25500" dist="23000" dir="7020000" algn="tl">
                    <a:srgbClr val="000000">
                      <a:alpha val="50000"/>
                    </a:srgbClr>
                  </a:outerShdw>
                </a:effectLst>
              </a:rPr>
              <a:t>êu cầu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liên</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quan</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đến</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thủ</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tục</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hỏi</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tại</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phiên</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tòa</a:t>
            </a:r>
            <a:endParaRPr lang="en-US"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ontent Placeholder 2"/>
          <p:cNvSpPr>
            <a:spLocks noGrp="1"/>
          </p:cNvSpPr>
          <p:nvPr>
            <p:ph idx="1"/>
          </p:nvPr>
        </p:nvSpPr>
        <p:spPr>
          <a:xfrm>
            <a:off x="1905000" y="2286001"/>
            <a:ext cx="8229600" cy="4343400"/>
          </a:xfrm>
        </p:spPr>
        <p:txBody>
          <a:bodyPr>
            <a:normAutofit/>
          </a:bodyPr>
          <a:lstStyle/>
          <a:p>
            <a:pPr algn="just">
              <a:spcBef>
                <a:spcPts val="600"/>
              </a:spcBef>
              <a:spcAft>
                <a:spcPts val="600"/>
              </a:spcAft>
            </a:pPr>
            <a:r>
              <a:rPr lang="en-US" sz="3200" i="1" dirty="0" err="1">
                <a:solidFill>
                  <a:srgbClr val="FF0000"/>
                </a:solidFill>
              </a:rPr>
              <a:t>Yêu</a:t>
            </a:r>
            <a:r>
              <a:rPr lang="en-US" sz="3200" i="1" dirty="0">
                <a:solidFill>
                  <a:srgbClr val="FF0000"/>
                </a:solidFill>
              </a:rPr>
              <a:t> </a:t>
            </a:r>
            <a:r>
              <a:rPr lang="en-US" sz="3200" i="1" dirty="0" err="1">
                <a:solidFill>
                  <a:srgbClr val="FF0000"/>
                </a:solidFill>
              </a:rPr>
              <a:t>cầu</a:t>
            </a:r>
            <a:r>
              <a:rPr lang="en-US" sz="3200" i="1" dirty="0">
                <a:solidFill>
                  <a:srgbClr val="FF0000"/>
                </a:solidFill>
              </a:rPr>
              <a:t> </a:t>
            </a:r>
            <a:r>
              <a:rPr lang="en-US" sz="3200" i="1" dirty="0" err="1">
                <a:solidFill>
                  <a:srgbClr val="FF0000"/>
                </a:solidFill>
              </a:rPr>
              <a:t>người</a:t>
            </a:r>
            <a:r>
              <a:rPr lang="en-US" sz="3200" i="1" dirty="0">
                <a:solidFill>
                  <a:srgbClr val="FF0000"/>
                </a:solidFill>
              </a:rPr>
              <a:t> </a:t>
            </a:r>
            <a:r>
              <a:rPr lang="en-US" sz="3200" i="1" dirty="0" err="1">
                <a:solidFill>
                  <a:srgbClr val="FF0000"/>
                </a:solidFill>
              </a:rPr>
              <a:t>giám</a:t>
            </a:r>
            <a:r>
              <a:rPr lang="en-US" sz="3200" i="1" dirty="0">
                <a:solidFill>
                  <a:srgbClr val="FF0000"/>
                </a:solidFill>
              </a:rPr>
              <a:t> </a:t>
            </a:r>
            <a:r>
              <a:rPr lang="en-US" sz="3200" i="1" dirty="0" err="1">
                <a:solidFill>
                  <a:srgbClr val="FF0000"/>
                </a:solidFill>
              </a:rPr>
              <a:t>định</a:t>
            </a:r>
            <a:r>
              <a:rPr lang="en-US" sz="3200" i="1" dirty="0">
                <a:solidFill>
                  <a:srgbClr val="FF0000"/>
                </a:solidFill>
              </a:rPr>
              <a:t> </a:t>
            </a:r>
            <a:r>
              <a:rPr lang="en-US" sz="3200" i="1" dirty="0" err="1">
                <a:solidFill>
                  <a:srgbClr val="FF0000"/>
                </a:solidFill>
              </a:rPr>
              <a:t>giải</a:t>
            </a:r>
            <a:r>
              <a:rPr lang="en-US" sz="3200" i="1" dirty="0">
                <a:solidFill>
                  <a:srgbClr val="FF0000"/>
                </a:solidFill>
              </a:rPr>
              <a:t> </a:t>
            </a:r>
            <a:r>
              <a:rPr lang="en-US" sz="3200" i="1" dirty="0" err="1">
                <a:solidFill>
                  <a:srgbClr val="FF0000"/>
                </a:solidFill>
              </a:rPr>
              <a:t>thích</a:t>
            </a:r>
            <a:r>
              <a:rPr lang="en-US" sz="3200" i="1" dirty="0">
                <a:solidFill>
                  <a:srgbClr val="FF0000"/>
                </a:solidFill>
              </a:rPr>
              <a:t> </a:t>
            </a:r>
            <a:r>
              <a:rPr lang="en-US" sz="3200" i="1" dirty="0" err="1">
                <a:solidFill>
                  <a:srgbClr val="FF0000"/>
                </a:solidFill>
              </a:rPr>
              <a:t>rõ</a:t>
            </a:r>
            <a:r>
              <a:rPr lang="en-US" sz="3200" i="1" dirty="0">
                <a:solidFill>
                  <a:srgbClr val="FF0000"/>
                </a:solidFill>
              </a:rPr>
              <a:t> </a:t>
            </a:r>
            <a:r>
              <a:rPr lang="en-US" sz="3200" dirty="0" err="1"/>
              <a:t>về</a:t>
            </a:r>
            <a:r>
              <a:rPr lang="en-US" sz="3200" dirty="0"/>
              <a:t> </a:t>
            </a:r>
            <a:r>
              <a:rPr lang="en-US" sz="3200" dirty="0" err="1"/>
              <a:t>những</a:t>
            </a:r>
            <a:r>
              <a:rPr lang="en-US" sz="3200" dirty="0"/>
              <a:t> </a:t>
            </a:r>
            <a:r>
              <a:rPr lang="en-US" sz="3200" dirty="0" err="1"/>
              <a:t>vấn</a:t>
            </a:r>
            <a:r>
              <a:rPr lang="en-US" sz="3200" dirty="0"/>
              <a:t> </a:t>
            </a:r>
            <a:r>
              <a:rPr lang="en-US" sz="3200" dirty="0" err="1"/>
              <a:t>đề</a:t>
            </a:r>
            <a:r>
              <a:rPr lang="en-US" sz="3200" dirty="0"/>
              <a:t> </a:t>
            </a:r>
            <a:r>
              <a:rPr lang="en-US" sz="3200" dirty="0" err="1"/>
              <a:t>còn</a:t>
            </a:r>
            <a:r>
              <a:rPr lang="en-US" sz="3200" dirty="0"/>
              <a:t> </a:t>
            </a:r>
            <a:r>
              <a:rPr lang="en-US" sz="3200" dirty="0" err="1"/>
              <a:t>chưa</a:t>
            </a:r>
            <a:r>
              <a:rPr lang="en-US" sz="3200" dirty="0"/>
              <a:t> </a:t>
            </a:r>
            <a:r>
              <a:rPr lang="en-US" sz="3200" dirty="0" err="1"/>
              <a:t>rõ</a:t>
            </a:r>
            <a:r>
              <a:rPr lang="en-US" sz="3200" i="1" dirty="0"/>
              <a:t> </a:t>
            </a:r>
            <a:r>
              <a:rPr lang="en-US" sz="3200" dirty="0" err="1"/>
              <a:t>hoặc</a:t>
            </a:r>
            <a:r>
              <a:rPr lang="en-US" sz="3200" dirty="0"/>
              <a:t> </a:t>
            </a:r>
            <a:r>
              <a:rPr lang="en-US" sz="3200" dirty="0" err="1"/>
              <a:t>còn</a:t>
            </a:r>
            <a:r>
              <a:rPr lang="en-US" sz="3200" dirty="0"/>
              <a:t> </a:t>
            </a:r>
            <a:r>
              <a:rPr lang="en-US" sz="3200" dirty="0" err="1"/>
              <a:t>mâu</a:t>
            </a:r>
            <a:r>
              <a:rPr lang="en-US" sz="3200" dirty="0"/>
              <a:t> </a:t>
            </a:r>
            <a:r>
              <a:rPr lang="en-US" sz="3200" dirty="0" err="1"/>
              <a:t>thuẫn</a:t>
            </a:r>
            <a:r>
              <a:rPr lang="en-US" sz="3200" dirty="0"/>
              <a:t> </a:t>
            </a:r>
            <a:r>
              <a:rPr lang="en-US" sz="3200" dirty="0" err="1"/>
              <a:t>trong</a:t>
            </a:r>
            <a:r>
              <a:rPr lang="en-US" sz="3200" dirty="0"/>
              <a:t> </a:t>
            </a:r>
            <a:r>
              <a:rPr lang="en-US" sz="3200" dirty="0" err="1"/>
              <a:t>kết</a:t>
            </a:r>
            <a:r>
              <a:rPr lang="en-US" sz="3200" dirty="0"/>
              <a:t> </a:t>
            </a:r>
            <a:r>
              <a:rPr lang="en-US" sz="3200" dirty="0" err="1"/>
              <a:t>luận</a:t>
            </a:r>
            <a:r>
              <a:rPr lang="en-US" sz="3200" dirty="0"/>
              <a:t> </a:t>
            </a:r>
            <a:r>
              <a:rPr lang="en-US" sz="3200" dirty="0" err="1"/>
              <a:t>giám</a:t>
            </a:r>
            <a:r>
              <a:rPr lang="en-US" sz="3200" dirty="0"/>
              <a:t> </a:t>
            </a:r>
            <a:r>
              <a:rPr lang="en-US" sz="3200" dirty="0" err="1"/>
              <a:t>định</a:t>
            </a:r>
            <a:r>
              <a:rPr lang="en-US" sz="3200" dirty="0"/>
              <a:t>/</a:t>
            </a:r>
            <a:r>
              <a:rPr lang="en-US" sz="3200" dirty="0" err="1"/>
              <a:t>mâu</a:t>
            </a:r>
            <a:r>
              <a:rPr lang="en-US" sz="3200" dirty="0"/>
              <a:t> </a:t>
            </a:r>
            <a:r>
              <a:rPr lang="en-US" sz="3200" dirty="0" err="1"/>
              <a:t>thuẫn</a:t>
            </a:r>
            <a:r>
              <a:rPr lang="en-US" sz="3200" dirty="0"/>
              <a:t> </a:t>
            </a:r>
            <a:r>
              <a:rPr lang="en-US" sz="3200" dirty="0" err="1"/>
              <a:t>với</a:t>
            </a:r>
            <a:r>
              <a:rPr lang="en-US" sz="3200" dirty="0"/>
              <a:t> </a:t>
            </a:r>
            <a:r>
              <a:rPr lang="en-US" sz="3200" dirty="0" err="1"/>
              <a:t>tình</a:t>
            </a:r>
            <a:r>
              <a:rPr lang="en-US" sz="3200" dirty="0"/>
              <a:t> </a:t>
            </a:r>
            <a:r>
              <a:rPr lang="en-US" sz="3200" dirty="0" err="1"/>
              <a:t>tiết</a:t>
            </a:r>
            <a:r>
              <a:rPr lang="en-US" sz="3200" dirty="0"/>
              <a:t> </a:t>
            </a:r>
            <a:r>
              <a:rPr lang="en-US" sz="3200" dirty="0" err="1"/>
              <a:t>khác</a:t>
            </a:r>
            <a:r>
              <a:rPr lang="en-US" sz="3200" dirty="0"/>
              <a:t> </a:t>
            </a:r>
            <a:r>
              <a:rPr lang="en-US" sz="3200" dirty="0" err="1"/>
              <a:t>của</a:t>
            </a:r>
            <a:r>
              <a:rPr lang="en-US" sz="3200" dirty="0"/>
              <a:t> VA </a:t>
            </a:r>
            <a:r>
              <a:rPr lang="en-US" sz="3200" dirty="0">
                <a:solidFill>
                  <a:srgbClr val="FF0000"/>
                </a:solidFill>
              </a:rPr>
              <a:t>(</a:t>
            </a:r>
            <a:r>
              <a:rPr lang="en-US" sz="3200" dirty="0" err="1">
                <a:solidFill>
                  <a:srgbClr val="FF0000"/>
                </a:solidFill>
              </a:rPr>
              <a:t>Điều</a:t>
            </a:r>
            <a:r>
              <a:rPr lang="en-US" sz="3200" dirty="0">
                <a:solidFill>
                  <a:srgbClr val="FF0000"/>
                </a:solidFill>
              </a:rPr>
              <a:t> 257, Đ303);</a:t>
            </a:r>
            <a:endParaRPr lang="en-US" sz="3200" i="1" dirty="0">
              <a:solidFill>
                <a:srgbClr val="FF0000"/>
              </a:solidFill>
            </a:endParaRPr>
          </a:p>
          <a:p>
            <a:pPr algn="just">
              <a:spcBef>
                <a:spcPts val="600"/>
              </a:spcBef>
              <a:spcAft>
                <a:spcPts val="600"/>
              </a:spcAft>
            </a:pPr>
            <a:r>
              <a:rPr lang="en-US" sz="3200" dirty="0" err="1"/>
              <a:t>Yêu</a:t>
            </a:r>
            <a:r>
              <a:rPr lang="en-US" sz="3200" dirty="0"/>
              <a:t> </a:t>
            </a:r>
            <a:r>
              <a:rPr lang="en-US" sz="3200" dirty="0" err="1"/>
              <a:t>cầu</a:t>
            </a:r>
            <a:r>
              <a:rPr lang="en-US" sz="3200" dirty="0"/>
              <a:t> </a:t>
            </a:r>
            <a:r>
              <a:rPr lang="en-US" sz="3200" i="1" dirty="0" err="1"/>
              <a:t>hỏi</a:t>
            </a:r>
            <a:r>
              <a:rPr lang="en-US" sz="3200" i="1" dirty="0"/>
              <a:t> </a:t>
            </a:r>
            <a:r>
              <a:rPr lang="en-US" sz="3200" i="1" dirty="0" err="1"/>
              <a:t>về</a:t>
            </a:r>
            <a:r>
              <a:rPr lang="en-US" sz="3200" i="1" dirty="0"/>
              <a:t> </a:t>
            </a:r>
            <a:r>
              <a:rPr lang="en-US" sz="3200" i="1" dirty="0" err="1"/>
              <a:t>các</a:t>
            </a:r>
            <a:r>
              <a:rPr lang="en-US" sz="3200" i="1" dirty="0"/>
              <a:t> </a:t>
            </a:r>
            <a:r>
              <a:rPr lang="en-US" sz="3200" i="1" dirty="0" err="1"/>
              <a:t>vấn</a:t>
            </a:r>
            <a:r>
              <a:rPr lang="en-US" sz="3200" i="1" dirty="0"/>
              <a:t> </a:t>
            </a:r>
            <a:r>
              <a:rPr lang="en-US" sz="3200" i="1" dirty="0" err="1"/>
              <a:t>đề</a:t>
            </a:r>
            <a:r>
              <a:rPr lang="en-US" sz="3200" i="1" dirty="0"/>
              <a:t> </a:t>
            </a:r>
            <a:r>
              <a:rPr lang="en-US" sz="3200" i="1" dirty="0" err="1"/>
              <a:t>cần</a:t>
            </a:r>
            <a:r>
              <a:rPr lang="en-US" sz="3200" i="1" dirty="0"/>
              <a:t> </a:t>
            </a:r>
            <a:r>
              <a:rPr lang="en-US" sz="3200" i="1" dirty="0" err="1"/>
              <a:t>thiết</a:t>
            </a:r>
            <a:r>
              <a:rPr lang="en-US" sz="3200" i="1" dirty="0"/>
              <a:t> </a:t>
            </a:r>
            <a:r>
              <a:rPr lang="en-US" sz="3200" i="1" dirty="0" err="1"/>
              <a:t>khi</a:t>
            </a:r>
            <a:r>
              <a:rPr lang="en-US" sz="3200" i="1" dirty="0"/>
              <a:t> </a:t>
            </a:r>
            <a:r>
              <a:rPr lang="en-US" sz="3200" i="1" dirty="0" err="1"/>
              <a:t>các</a:t>
            </a:r>
            <a:r>
              <a:rPr lang="en-US" sz="3200" i="1" dirty="0"/>
              <a:t> </a:t>
            </a:r>
            <a:r>
              <a:rPr lang="en-US" sz="3200" i="1" dirty="0" err="1"/>
              <a:t>tình</a:t>
            </a:r>
            <a:r>
              <a:rPr lang="en-US" sz="3200" i="1" dirty="0"/>
              <a:t> </a:t>
            </a:r>
            <a:r>
              <a:rPr lang="en-US" sz="3200" i="1" dirty="0" err="1"/>
              <a:t>tiết</a:t>
            </a:r>
            <a:r>
              <a:rPr lang="en-US" sz="3200" i="1" dirty="0"/>
              <a:t> </a:t>
            </a:r>
            <a:r>
              <a:rPr lang="en-US" sz="3200" i="1" dirty="0" err="1"/>
              <a:t>của</a:t>
            </a:r>
            <a:r>
              <a:rPr lang="en-US" sz="3200" i="1" dirty="0"/>
              <a:t> </a:t>
            </a:r>
            <a:r>
              <a:rPr lang="en-US" sz="3200" i="1" dirty="0" err="1"/>
              <a:t>vụ</a:t>
            </a:r>
            <a:r>
              <a:rPr lang="en-US" sz="3200" i="1" dirty="0"/>
              <a:t> </a:t>
            </a:r>
            <a:r>
              <a:rPr lang="en-US" sz="3200" i="1" dirty="0" err="1"/>
              <a:t>án</a:t>
            </a:r>
            <a:r>
              <a:rPr lang="en-US" sz="3200" i="1" dirty="0"/>
              <a:t> </a:t>
            </a:r>
            <a:r>
              <a:rPr lang="en-US" sz="3200" i="1" dirty="0" err="1"/>
              <a:t>chưa</a:t>
            </a:r>
            <a:r>
              <a:rPr lang="en-US" sz="3200" i="1" dirty="0"/>
              <a:t> </a:t>
            </a:r>
            <a:r>
              <a:rPr lang="en-US" sz="3200" i="1" dirty="0" err="1"/>
              <a:t>được</a:t>
            </a:r>
            <a:r>
              <a:rPr lang="en-US" sz="3200" i="1" dirty="0"/>
              <a:t> </a:t>
            </a:r>
            <a:r>
              <a:rPr lang="en-US" sz="3200" i="1" dirty="0" err="1"/>
              <a:t>xem</a:t>
            </a:r>
            <a:r>
              <a:rPr lang="en-US" sz="3200" i="1" dirty="0"/>
              <a:t> </a:t>
            </a:r>
            <a:r>
              <a:rPr lang="en-US" sz="3200" i="1" dirty="0" err="1"/>
              <a:t>xét</a:t>
            </a:r>
            <a:r>
              <a:rPr lang="en-US" sz="3200" i="1" dirty="0"/>
              <a:t> </a:t>
            </a:r>
            <a:r>
              <a:rPr lang="en-US" sz="3200" i="1" dirty="0" err="1"/>
              <a:t>đầy</a:t>
            </a:r>
            <a:r>
              <a:rPr lang="en-US" sz="3200" i="1" dirty="0"/>
              <a:t> </a:t>
            </a:r>
            <a:r>
              <a:rPr lang="en-US" sz="3200" i="1" dirty="0" err="1"/>
              <a:t>đủ</a:t>
            </a:r>
            <a:r>
              <a:rPr lang="en-US" sz="3200" i="1" dirty="0"/>
              <a:t> </a:t>
            </a:r>
            <a:r>
              <a:rPr lang="en-US" sz="3200" dirty="0"/>
              <a:t>(</a:t>
            </a:r>
            <a:r>
              <a:rPr lang="en-US" sz="3200" dirty="0">
                <a:solidFill>
                  <a:srgbClr val="FF0000"/>
                </a:solidFill>
              </a:rPr>
              <a:t>Đ 258, Đ 303);</a:t>
            </a:r>
          </a:p>
          <a:p>
            <a:pPr algn="just"/>
            <a:endParaRPr lang="nl-NL" sz="2800" dirty="0">
              <a:solidFill>
                <a:srgbClr val="002060"/>
              </a:solidFill>
            </a:endParaRPr>
          </a:p>
          <a:p>
            <a:pPr algn="just"/>
            <a:endParaRPr lang="en-US" sz="2800" dirty="0">
              <a:solidFill>
                <a:srgbClr val="FF0000"/>
              </a:solidFill>
            </a:endParaRPr>
          </a:p>
        </p:txBody>
      </p:sp>
      <p:pic>
        <p:nvPicPr>
          <p:cNvPr id="7" name="Picture 6" descr="images (23).jpg"/>
          <p:cNvPicPr>
            <a:picLocks noChangeAspect="1"/>
          </p:cNvPicPr>
          <p:nvPr/>
        </p:nvPicPr>
        <p:blipFill>
          <a:blip r:embed="rId2" cstate="print"/>
          <a:stretch>
            <a:fillRect/>
          </a:stretch>
        </p:blipFill>
        <p:spPr>
          <a:xfrm>
            <a:off x="1524000" y="0"/>
            <a:ext cx="3505200" cy="22098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4"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to="" calcmode="lin" valueType="num">
                                      <p:cBhvr>
                                        <p:cTn id="16" dur="1" fill="hold"/>
                                        <p:tgtEl>
                                          <p:spTgt spid="3">
                                            <p:txEl>
                                              <p:pRg st="0" end="0"/>
                                            </p:txEl>
                                          </p:spTgt>
                                        </p:tgtEl>
                                        <p:attrNameLst>
                                          <p:attrName/>
                                        </p:attrNameLst>
                                      </p:cBhvr>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to="" calcmode="lin" valueType="num">
                                      <p:cBhvr>
                                        <p:cTn id="21"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228600"/>
            <a:ext cx="5562600" cy="6324600"/>
          </a:xfrm>
        </p:spPr>
        <p:txBody>
          <a:bodyPr>
            <a:noAutofit/>
          </a:bodyPr>
          <a:lstStyle/>
          <a:p>
            <a:pPr algn="just">
              <a:buFontTx/>
              <a:buChar char="-"/>
            </a:pPr>
            <a:r>
              <a:rPr lang="en-US" sz="2800" b="1" dirty="0" err="1"/>
              <a:t>Yêu</a:t>
            </a:r>
            <a:r>
              <a:rPr lang="en-US" sz="2800" b="1" dirty="0"/>
              <a:t> </a:t>
            </a:r>
            <a:r>
              <a:rPr lang="en-US" sz="2800" b="1" dirty="0" err="1"/>
              <a:t>cầu</a:t>
            </a:r>
            <a:r>
              <a:rPr lang="en-US" sz="2800" b="1" dirty="0"/>
              <a:t> </a:t>
            </a:r>
            <a:r>
              <a:rPr lang="en-US" sz="2800" b="1" dirty="0" err="1"/>
              <a:t>người</a:t>
            </a:r>
            <a:r>
              <a:rPr lang="en-US" sz="2800" b="1" dirty="0"/>
              <a:t> </a:t>
            </a:r>
            <a:r>
              <a:rPr lang="en-US" sz="2800" b="1" dirty="0" err="1"/>
              <a:t>gửi</a:t>
            </a:r>
            <a:r>
              <a:rPr lang="en-US" sz="2800" b="1" dirty="0"/>
              <a:t> </a:t>
            </a:r>
            <a:r>
              <a:rPr lang="en-US" sz="2800" b="1" dirty="0" err="1"/>
              <a:t>đơn</a:t>
            </a:r>
            <a:r>
              <a:rPr lang="en-US" sz="2800" b="1" i="1" dirty="0"/>
              <a:t> </a:t>
            </a:r>
            <a:r>
              <a:rPr lang="en-US" sz="2800" b="1" dirty="0" err="1"/>
              <a:t>sửa</a:t>
            </a:r>
            <a:r>
              <a:rPr lang="en-US" sz="2800" b="1" dirty="0"/>
              <a:t> </a:t>
            </a:r>
            <a:r>
              <a:rPr lang="en-US" sz="2800" b="1" dirty="0" err="1"/>
              <a:t>đổi</a:t>
            </a:r>
            <a:r>
              <a:rPr lang="en-US" sz="2800" b="1" dirty="0"/>
              <a:t>, </a:t>
            </a:r>
            <a:r>
              <a:rPr lang="en-US" sz="2800" b="1" dirty="0" err="1"/>
              <a:t>bổ</a:t>
            </a:r>
            <a:r>
              <a:rPr lang="en-US" sz="2800" b="1" dirty="0"/>
              <a:t> sung </a:t>
            </a:r>
            <a:r>
              <a:rPr lang="en-US" sz="2800" b="1" dirty="0" err="1"/>
              <a:t>đơn</a:t>
            </a:r>
            <a:r>
              <a:rPr lang="en-US" sz="2800" b="1" dirty="0"/>
              <a:t> </a:t>
            </a:r>
            <a:r>
              <a:rPr lang="vi-VN" sz="2800" b="1" dirty="0"/>
              <a:t>đề nghị xem xét </a:t>
            </a:r>
            <a:r>
              <a:rPr lang="en-US" sz="2800" b="1" dirty="0"/>
              <a:t>BA, QĐ </a:t>
            </a:r>
            <a:r>
              <a:rPr lang="vi-VN" sz="2800" b="1" dirty="0"/>
              <a:t>của Tòa án đã có hiệu lực </a:t>
            </a:r>
            <a:r>
              <a:rPr lang="en-US" sz="2800" b="1" dirty="0"/>
              <a:t>PL </a:t>
            </a:r>
            <a:r>
              <a:rPr lang="vi-VN" sz="2800" b="1" dirty="0"/>
              <a:t>theo thủ tục giám đốc thẩm</a:t>
            </a:r>
            <a:r>
              <a:rPr lang="en-US" sz="2800" b="1" dirty="0"/>
              <a:t>, </a:t>
            </a:r>
            <a:r>
              <a:rPr lang="en-US" sz="2800" b="1" dirty="0" err="1"/>
              <a:t>tái</a:t>
            </a:r>
            <a:r>
              <a:rPr lang="en-US" sz="2800" b="1" dirty="0"/>
              <a:t> </a:t>
            </a:r>
            <a:r>
              <a:rPr lang="en-US" sz="2800" b="1" dirty="0" err="1"/>
              <a:t>thẩm</a:t>
            </a:r>
            <a:r>
              <a:rPr lang="en-US" sz="2800" b="1" i="1" dirty="0"/>
              <a:t> </a:t>
            </a:r>
            <a:r>
              <a:rPr lang="en-US" sz="2800" b="1" dirty="0"/>
              <a:t>(K2 Đ330, Đ357);</a:t>
            </a:r>
            <a:endParaRPr lang="nl-NL" sz="2800" b="1" dirty="0"/>
          </a:p>
          <a:p>
            <a:pPr algn="just">
              <a:buFontTx/>
              <a:buChar char="-"/>
            </a:pPr>
            <a:r>
              <a:rPr lang="nl-NL" sz="2800" b="1" dirty="0"/>
              <a:t>Yêu cầu hoãn thi hành bản án, quyết định đã có hiệu lực pháp luật của Toà án (K1 Đ 332, </a:t>
            </a:r>
            <a:r>
              <a:rPr lang="en-US" sz="2800" b="1" dirty="0"/>
              <a:t>Đ357</a:t>
            </a:r>
            <a:r>
              <a:rPr lang="nl-NL" sz="2800" b="1" dirty="0"/>
              <a:t>);</a:t>
            </a:r>
            <a:endParaRPr lang="en-US" sz="2400" b="1" dirty="0"/>
          </a:p>
          <a:p>
            <a:pPr algn="just">
              <a:buFontTx/>
              <a:buChar char="-"/>
            </a:pPr>
            <a:r>
              <a:rPr lang="en-US" sz="2800" b="1" dirty="0"/>
              <a:t> </a:t>
            </a:r>
            <a:r>
              <a:rPr lang="nl-NL" sz="2800" b="1" dirty="0"/>
              <a:t>Yêu cầu Tòa án, cơ quan khác, tổ chức, cá nhân cung cấp hồ sơ, tài liệu về việc giải quyết khiếu nại tố cáo </a:t>
            </a:r>
            <a:r>
              <a:rPr lang="en-US" sz="2800" b="1" dirty="0"/>
              <a:t>(Đ515).</a:t>
            </a:r>
          </a:p>
        </p:txBody>
      </p:sp>
      <p:sp>
        <p:nvSpPr>
          <p:cNvPr id="4" name="Rectangle 3"/>
          <p:cNvSpPr/>
          <p:nvPr/>
        </p:nvSpPr>
        <p:spPr>
          <a:xfrm>
            <a:off x="7391400" y="304800"/>
            <a:ext cx="2743200" cy="1077218"/>
          </a:xfrm>
          <a:prstGeom prst="rect">
            <a:avLst/>
          </a:prstGeom>
        </p:spPr>
        <p:txBody>
          <a:bodyPr wrap="square">
            <a:spAutoFit/>
          </a:bodyPr>
          <a:lstStyle/>
          <a:p>
            <a:pPr algn="ctr"/>
            <a:r>
              <a:rPr lang="en-US" sz="3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Quyền</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Yêu</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b="1"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cầu</a:t>
            </a:r>
            <a:r>
              <a:rPr lang="en-U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p>
        </p:txBody>
      </p:sp>
      <p:pic>
        <p:nvPicPr>
          <p:cNvPr id="8" name="Picture 7" descr="DẠ 36.jpg"/>
          <p:cNvPicPr>
            <a:picLocks noChangeAspect="1"/>
          </p:cNvPicPr>
          <p:nvPr/>
        </p:nvPicPr>
        <p:blipFill>
          <a:blip r:embed="rId2" cstate="print"/>
          <a:stretch>
            <a:fillRect/>
          </a:stretch>
        </p:blipFill>
        <p:spPr>
          <a:xfrm>
            <a:off x="7162800" y="1600200"/>
            <a:ext cx="3505200" cy="4038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2000"/>
                                        <p:tgtEl>
                                          <p:spTgt spid="3">
                                            <p:txEl>
                                              <p:pRg st="0" end="0"/>
                                            </p:txEl>
                                          </p:spTgt>
                                        </p:tgtEl>
                                      </p:cBhvr>
                                    </p:animEffect>
                                    <p:anim calcmode="lin" valueType="num">
                                      <p:cBhvr>
                                        <p:cTn id="15"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066800"/>
            <a:ext cx="9144000" cy="5562600"/>
          </a:xfrm>
        </p:spPr>
        <p:txBody>
          <a:bodyPr>
            <a:noAutofit/>
          </a:bodyPr>
          <a:lstStyle/>
          <a:p>
            <a:pPr marL="457200" algn="just">
              <a:spcBef>
                <a:spcPts val="600"/>
              </a:spcBef>
              <a:spcAft>
                <a:spcPts val="600"/>
              </a:spcAft>
              <a:buNone/>
            </a:pPr>
            <a:r>
              <a:rPr lang="en-US" sz="2000" b="1" dirty="0"/>
              <a:t> </a:t>
            </a:r>
            <a:r>
              <a:rPr lang="en-US" sz="3200" b="1" dirty="0"/>
              <a:t>- </a:t>
            </a:r>
            <a:r>
              <a:rPr lang="en-US" sz="2800" b="1" dirty="0" err="1"/>
              <a:t>Yêu</a:t>
            </a:r>
            <a:r>
              <a:rPr lang="en-US" sz="2800" b="1" dirty="0"/>
              <a:t> </a:t>
            </a:r>
            <a:r>
              <a:rPr lang="en-US" sz="2800" b="1" dirty="0" err="1"/>
              <a:t>cầu</a:t>
            </a:r>
            <a:r>
              <a:rPr lang="en-US" sz="2800" b="1" dirty="0"/>
              <a:t> CQ, TC, CN </a:t>
            </a:r>
            <a:r>
              <a:rPr lang="en-US" sz="2800" b="1" dirty="0" err="1"/>
              <a:t>đang</a:t>
            </a:r>
            <a:r>
              <a:rPr lang="en-US" sz="2800" b="1" dirty="0"/>
              <a:t> </a:t>
            </a:r>
            <a:r>
              <a:rPr lang="en-US" sz="2800" b="1" dirty="0" err="1"/>
              <a:t>quản</a:t>
            </a:r>
            <a:r>
              <a:rPr lang="en-US" sz="2800" b="1" dirty="0"/>
              <a:t> </a:t>
            </a:r>
            <a:r>
              <a:rPr lang="en-US" sz="2800" b="1" dirty="0" err="1"/>
              <a:t>lý</a:t>
            </a:r>
            <a:r>
              <a:rPr lang="en-US" sz="2800" b="1" dirty="0"/>
              <a:t>, </a:t>
            </a:r>
            <a:r>
              <a:rPr lang="en-US" sz="2800" b="1" dirty="0" err="1"/>
              <a:t>lưu</a:t>
            </a:r>
            <a:r>
              <a:rPr lang="en-US" sz="2800" b="1" dirty="0"/>
              <a:t> </a:t>
            </a:r>
            <a:r>
              <a:rPr lang="en-US" sz="2800" b="1" dirty="0" err="1"/>
              <a:t>giữ</a:t>
            </a:r>
            <a:r>
              <a:rPr lang="en-US" sz="2800" b="1" dirty="0"/>
              <a:t> </a:t>
            </a:r>
            <a:r>
              <a:rPr lang="en-US" sz="2800" b="1" dirty="0" err="1"/>
              <a:t>tài</a:t>
            </a:r>
            <a:r>
              <a:rPr lang="en-US" sz="2800" b="1" dirty="0"/>
              <a:t> </a:t>
            </a:r>
            <a:r>
              <a:rPr lang="en-US" sz="2800" b="1" dirty="0" err="1"/>
              <a:t>liệu</a:t>
            </a:r>
            <a:r>
              <a:rPr lang="en-US" sz="2800" b="1" dirty="0"/>
              <a:t>, </a:t>
            </a:r>
            <a:r>
              <a:rPr lang="en-US" sz="2800" b="1" dirty="0" err="1"/>
              <a:t>chứng</a:t>
            </a:r>
            <a:r>
              <a:rPr lang="en-US" sz="2800" b="1" dirty="0"/>
              <a:t> </a:t>
            </a:r>
            <a:r>
              <a:rPr lang="en-US" sz="2800" b="1" dirty="0" err="1"/>
              <a:t>cứ</a:t>
            </a:r>
            <a:r>
              <a:rPr lang="en-US" sz="2800" b="1" dirty="0"/>
              <a:t> </a:t>
            </a:r>
            <a:r>
              <a:rPr lang="en-US" sz="2800" b="1" dirty="0" err="1"/>
              <a:t>có</a:t>
            </a:r>
            <a:r>
              <a:rPr lang="en-US" sz="2800" b="1" dirty="0"/>
              <a:t> </a:t>
            </a:r>
            <a:r>
              <a:rPr lang="en-US" sz="2800" b="1" dirty="0" err="1"/>
              <a:t>trách</a:t>
            </a:r>
            <a:r>
              <a:rPr lang="en-US" sz="2800" b="1" dirty="0"/>
              <a:t> </a:t>
            </a:r>
            <a:r>
              <a:rPr lang="en-US" sz="2800" b="1" dirty="0" err="1"/>
              <a:t>nhiệm</a:t>
            </a:r>
            <a:r>
              <a:rPr lang="en-US" sz="2800" b="1" dirty="0"/>
              <a:t> </a:t>
            </a:r>
            <a:r>
              <a:rPr lang="en-US" sz="2800" b="1" i="1" dirty="0" err="1"/>
              <a:t>cung</a:t>
            </a:r>
            <a:r>
              <a:rPr lang="en-US" sz="2800" b="1" i="1" dirty="0"/>
              <a:t> </a:t>
            </a:r>
            <a:r>
              <a:rPr lang="en-US" sz="2800" b="1" i="1" dirty="0" err="1"/>
              <a:t>cấp</a:t>
            </a:r>
            <a:r>
              <a:rPr lang="en-US" sz="2800" b="1" i="1" dirty="0"/>
              <a:t> </a:t>
            </a:r>
            <a:r>
              <a:rPr lang="en-US" sz="2800" b="1" i="1" dirty="0" err="1"/>
              <a:t>cho</a:t>
            </a:r>
            <a:r>
              <a:rPr lang="en-US" sz="2800" b="1" i="1" dirty="0"/>
              <a:t> VKSND </a:t>
            </a:r>
            <a:r>
              <a:rPr lang="en-US" sz="2800" b="1" i="1" dirty="0" err="1"/>
              <a:t>tài</a:t>
            </a:r>
            <a:r>
              <a:rPr lang="en-US" sz="2800" b="1" i="1" dirty="0"/>
              <a:t> </a:t>
            </a:r>
            <a:r>
              <a:rPr lang="en-US" sz="2800" b="1" i="1" dirty="0" err="1"/>
              <a:t>liệu</a:t>
            </a:r>
            <a:r>
              <a:rPr lang="en-US" sz="2800" b="1" i="1" dirty="0"/>
              <a:t>, </a:t>
            </a:r>
            <a:r>
              <a:rPr lang="en-US" sz="2800" b="1" i="1" dirty="0" err="1"/>
              <a:t>chứng</a:t>
            </a:r>
            <a:r>
              <a:rPr lang="en-US" sz="2800" b="1" i="1" dirty="0"/>
              <a:t> </a:t>
            </a:r>
            <a:r>
              <a:rPr lang="en-US" sz="2800" b="1" i="1" dirty="0" err="1"/>
              <a:t>cứ</a:t>
            </a:r>
            <a:r>
              <a:rPr lang="en-US" sz="2800" b="1" i="1" dirty="0"/>
              <a:t> </a:t>
            </a:r>
            <a:r>
              <a:rPr lang="en-US" sz="2800" b="1" dirty="0" err="1"/>
              <a:t>liên</a:t>
            </a:r>
            <a:r>
              <a:rPr lang="en-US" sz="2800" b="1" dirty="0"/>
              <a:t> </a:t>
            </a:r>
            <a:r>
              <a:rPr lang="en-US" sz="2800" b="1" dirty="0" err="1"/>
              <a:t>quan</a:t>
            </a:r>
            <a:r>
              <a:rPr lang="en-US" sz="2800" b="1" dirty="0"/>
              <a:t> </a:t>
            </a:r>
            <a:r>
              <a:rPr lang="en-US" sz="2800" b="1" dirty="0" err="1"/>
              <a:t>đến</a:t>
            </a:r>
            <a:r>
              <a:rPr lang="en-US" sz="2800" b="1" dirty="0"/>
              <a:t> </a:t>
            </a:r>
            <a:r>
              <a:rPr lang="en-US" sz="2800" b="1" dirty="0" err="1"/>
              <a:t>vụ</a:t>
            </a:r>
            <a:r>
              <a:rPr lang="en-US" sz="2800" b="1" dirty="0"/>
              <a:t> </a:t>
            </a:r>
            <a:r>
              <a:rPr lang="en-US" sz="2800" b="1" dirty="0" err="1"/>
              <a:t>việc</a:t>
            </a:r>
            <a:r>
              <a:rPr lang="en-US" sz="2800" b="1" dirty="0"/>
              <a:t> </a:t>
            </a:r>
            <a:r>
              <a:rPr lang="en-US" sz="2800" b="1" dirty="0" err="1"/>
              <a:t>phá</a:t>
            </a:r>
            <a:r>
              <a:rPr lang="en-US" sz="2800" b="1" dirty="0"/>
              <a:t> </a:t>
            </a:r>
            <a:r>
              <a:rPr lang="en-US" sz="2800" b="1" dirty="0" err="1"/>
              <a:t>sản</a:t>
            </a:r>
            <a:r>
              <a:rPr lang="en-US" sz="2800" b="1" dirty="0"/>
              <a:t> (</a:t>
            </a:r>
            <a:r>
              <a:rPr lang="en-US" sz="2800" b="1" dirty="0" err="1"/>
              <a:t>Khoản</a:t>
            </a:r>
            <a:r>
              <a:rPr lang="en-US" sz="2800" b="1" dirty="0"/>
              <a:t> 1 </a:t>
            </a:r>
            <a:r>
              <a:rPr lang="en-US" sz="2800" b="1" dirty="0" err="1"/>
              <a:t>Điều</a:t>
            </a:r>
            <a:r>
              <a:rPr lang="en-US" sz="2800" b="1" dirty="0"/>
              <a:t> 7</a:t>
            </a:r>
            <a:r>
              <a:rPr lang="en-US" sz="2800" dirty="0"/>
              <a:t>); </a:t>
            </a:r>
          </a:p>
          <a:p>
            <a:pPr marL="457200" algn="just">
              <a:spcBef>
                <a:spcPts val="600"/>
              </a:spcBef>
              <a:spcAft>
                <a:spcPts val="600"/>
              </a:spcAft>
              <a:buNone/>
            </a:pPr>
            <a:r>
              <a:rPr lang="en-US" sz="2800" b="1" dirty="0"/>
              <a:t>- </a:t>
            </a:r>
            <a:r>
              <a:rPr lang="en-US" sz="2800" b="1" dirty="0" err="1"/>
              <a:t>Yêu</a:t>
            </a:r>
            <a:r>
              <a:rPr lang="en-US" sz="2800" b="1" dirty="0"/>
              <a:t> </a:t>
            </a:r>
            <a:r>
              <a:rPr lang="en-US" sz="2800" b="1" dirty="0" err="1"/>
              <a:t>cầu</a:t>
            </a:r>
            <a:r>
              <a:rPr lang="en-US" sz="2800" b="1" dirty="0"/>
              <a:t> </a:t>
            </a:r>
            <a:r>
              <a:rPr lang="en-US" sz="2800" b="1" dirty="0" err="1"/>
              <a:t>Tòa</a:t>
            </a:r>
            <a:r>
              <a:rPr lang="en-US" sz="2800" b="1" dirty="0"/>
              <a:t> </a:t>
            </a:r>
            <a:r>
              <a:rPr lang="en-US" sz="2800" b="1" i="1" dirty="0" err="1"/>
              <a:t>án</a:t>
            </a:r>
            <a:r>
              <a:rPr lang="en-US" sz="2800" b="1" i="1" dirty="0"/>
              <a:t> </a:t>
            </a:r>
            <a:r>
              <a:rPr lang="en-US" sz="2800" b="1" i="1" dirty="0" err="1"/>
              <a:t>chuyển</a:t>
            </a:r>
            <a:r>
              <a:rPr lang="en-US" sz="2800" b="1" i="1" dirty="0"/>
              <a:t> </a:t>
            </a:r>
            <a:r>
              <a:rPr lang="en-US" sz="2800" b="1" i="1" dirty="0" err="1"/>
              <a:t>các</a:t>
            </a:r>
            <a:r>
              <a:rPr lang="en-US" sz="2800" b="1" i="1" dirty="0"/>
              <a:t> </a:t>
            </a:r>
            <a:r>
              <a:rPr lang="en-US" sz="2800" b="1" i="1" dirty="0" err="1"/>
              <a:t>văn</a:t>
            </a:r>
            <a:r>
              <a:rPr lang="en-US" sz="2800" b="1" i="1" dirty="0"/>
              <a:t> </a:t>
            </a:r>
            <a:r>
              <a:rPr lang="en-US" sz="2800" b="1" i="1" dirty="0" err="1"/>
              <a:t>bản</a:t>
            </a:r>
            <a:r>
              <a:rPr lang="en-US" sz="2800" b="1" i="1" dirty="0"/>
              <a:t> </a:t>
            </a:r>
            <a:r>
              <a:rPr lang="en-US" sz="2800" b="1" i="1" dirty="0" err="1"/>
              <a:t>tố</a:t>
            </a:r>
            <a:r>
              <a:rPr lang="en-US" sz="2800" b="1" i="1" dirty="0"/>
              <a:t> </a:t>
            </a:r>
            <a:r>
              <a:rPr lang="en-US" sz="2800" b="1" i="1" dirty="0" err="1"/>
              <a:t>tụng</a:t>
            </a:r>
            <a:r>
              <a:rPr lang="en-US" sz="2800" b="1" i="1" dirty="0"/>
              <a:t> </a:t>
            </a:r>
            <a:r>
              <a:rPr lang="en-US" sz="2800" b="1" dirty="0" err="1"/>
              <a:t>cho</a:t>
            </a:r>
            <a:r>
              <a:rPr lang="en-US" sz="2800" b="1" dirty="0"/>
              <a:t> VKSND </a:t>
            </a:r>
            <a:r>
              <a:rPr lang="en-US" sz="2800" b="1" dirty="0" err="1"/>
              <a:t>đúng</a:t>
            </a:r>
            <a:r>
              <a:rPr lang="en-US" sz="2800" b="1" dirty="0"/>
              <a:t> </a:t>
            </a:r>
            <a:r>
              <a:rPr lang="en-US" sz="2800" b="1" dirty="0" err="1"/>
              <a:t>thời</a:t>
            </a:r>
            <a:r>
              <a:rPr lang="en-US" sz="2800" b="1" dirty="0"/>
              <a:t> </a:t>
            </a:r>
            <a:r>
              <a:rPr lang="en-US" sz="2800" b="1" dirty="0" err="1"/>
              <a:t>hạn</a:t>
            </a:r>
            <a:r>
              <a:rPr lang="en-US" sz="2800" b="1" dirty="0"/>
              <a:t> </a:t>
            </a:r>
            <a:r>
              <a:rPr lang="en-US" sz="2800" b="1" dirty="0" err="1"/>
              <a:t>luật</a:t>
            </a:r>
            <a:r>
              <a:rPr lang="en-US" sz="2800" b="1" dirty="0"/>
              <a:t> </a:t>
            </a:r>
            <a:r>
              <a:rPr lang="en-US" sz="2800" b="1" dirty="0" err="1"/>
              <a:t>định</a:t>
            </a:r>
            <a:r>
              <a:rPr lang="en-US" sz="2800" b="1" dirty="0"/>
              <a:t>:</a:t>
            </a:r>
          </a:p>
          <a:p>
            <a:pPr marL="457200" algn="just">
              <a:spcBef>
                <a:spcPts val="600"/>
              </a:spcBef>
              <a:spcAft>
                <a:spcPts val="600"/>
              </a:spcAft>
              <a:buNone/>
            </a:pPr>
            <a:r>
              <a:rPr lang="en-US" sz="2800" b="1" dirty="0"/>
              <a:t>- </a:t>
            </a:r>
            <a:r>
              <a:rPr lang="en-US" sz="2800" b="1" dirty="0" err="1"/>
              <a:t>Yêu</a:t>
            </a:r>
            <a:r>
              <a:rPr lang="en-US" sz="2800" b="1" dirty="0"/>
              <a:t> </a:t>
            </a:r>
            <a:r>
              <a:rPr lang="en-US" sz="2800" b="1" dirty="0" err="1"/>
              <a:t>cầu</a:t>
            </a:r>
            <a:r>
              <a:rPr lang="en-US" sz="2800" b="1" dirty="0"/>
              <a:t> </a:t>
            </a:r>
            <a:r>
              <a:rPr lang="en-US" sz="2800" b="1" dirty="0" err="1"/>
              <a:t>Tòa</a:t>
            </a:r>
            <a:r>
              <a:rPr lang="en-US" sz="2800" b="1" dirty="0"/>
              <a:t> </a:t>
            </a:r>
            <a:r>
              <a:rPr lang="en-US" sz="2800" b="1" dirty="0" err="1"/>
              <a:t>án</a:t>
            </a:r>
            <a:r>
              <a:rPr lang="en-US" sz="2800" b="1" dirty="0"/>
              <a:t> </a:t>
            </a:r>
            <a:r>
              <a:rPr lang="en-US" sz="2800" b="1" dirty="0" err="1"/>
              <a:t>chuyển</a:t>
            </a:r>
            <a:r>
              <a:rPr lang="en-US" sz="2800" b="1" dirty="0"/>
              <a:t> </a:t>
            </a:r>
            <a:r>
              <a:rPr lang="en-US" sz="2800" b="1" dirty="0" err="1"/>
              <a:t>hồ</a:t>
            </a:r>
            <a:r>
              <a:rPr lang="en-US" sz="2800" b="1" dirty="0"/>
              <a:t> </a:t>
            </a:r>
            <a:r>
              <a:rPr lang="en-US" sz="2800" b="1" dirty="0" err="1"/>
              <a:t>sơ</a:t>
            </a:r>
            <a:r>
              <a:rPr lang="en-US" sz="2800" b="1" dirty="0"/>
              <a:t> </a:t>
            </a:r>
            <a:r>
              <a:rPr lang="en-US" sz="2800" b="1" dirty="0" err="1"/>
              <a:t>vụ</a:t>
            </a:r>
            <a:r>
              <a:rPr lang="en-US" sz="2800" b="1" dirty="0"/>
              <a:t> </a:t>
            </a:r>
            <a:r>
              <a:rPr lang="en-US" sz="2800" b="1" dirty="0" err="1"/>
              <a:t>việc</a:t>
            </a:r>
            <a:r>
              <a:rPr lang="en-US" sz="2800" b="1" dirty="0"/>
              <a:t> </a:t>
            </a:r>
            <a:r>
              <a:rPr lang="en-US" sz="2800" b="1" dirty="0" err="1"/>
              <a:t>phá</a:t>
            </a:r>
            <a:r>
              <a:rPr lang="en-US" sz="2800" b="1" dirty="0"/>
              <a:t> </a:t>
            </a:r>
            <a:r>
              <a:rPr lang="en-US" sz="2800" b="1" dirty="0" err="1"/>
              <a:t>sản</a:t>
            </a:r>
            <a:r>
              <a:rPr lang="en-US" sz="2800" b="1" dirty="0"/>
              <a:t> </a:t>
            </a:r>
            <a:r>
              <a:rPr lang="en-US" sz="2800" b="1" dirty="0" err="1"/>
              <a:t>để</a:t>
            </a:r>
            <a:r>
              <a:rPr lang="en-US" sz="2800" b="1" dirty="0"/>
              <a:t> </a:t>
            </a:r>
            <a:r>
              <a:rPr lang="en-US" sz="2800" b="1" dirty="0" err="1"/>
              <a:t>nghiên</a:t>
            </a:r>
            <a:r>
              <a:rPr lang="en-US" sz="2800" b="1" dirty="0"/>
              <a:t> </a:t>
            </a:r>
            <a:r>
              <a:rPr lang="en-US" sz="2800" b="1" dirty="0" err="1"/>
              <a:t>cứu</a:t>
            </a:r>
            <a:r>
              <a:rPr lang="en-US" sz="2800" b="1" dirty="0"/>
              <a:t> (K 3 Đ 44, K 1 Đ112);</a:t>
            </a:r>
          </a:p>
          <a:p>
            <a:pPr marL="457200" algn="just">
              <a:spcBef>
                <a:spcPts val="600"/>
              </a:spcBef>
              <a:spcAft>
                <a:spcPts val="600"/>
              </a:spcAft>
              <a:buNone/>
            </a:pPr>
            <a:r>
              <a:rPr lang="en-US" sz="2800" b="1" dirty="0"/>
              <a:t>- </a:t>
            </a:r>
            <a:r>
              <a:rPr lang="en-US" sz="2800" b="1" dirty="0" err="1"/>
              <a:t>Yêu</a:t>
            </a:r>
            <a:r>
              <a:rPr lang="en-US" sz="2800" b="1" dirty="0"/>
              <a:t> </a:t>
            </a:r>
            <a:r>
              <a:rPr lang="en-US" sz="2800" b="1" dirty="0" err="1"/>
              <a:t>cầu</a:t>
            </a:r>
            <a:r>
              <a:rPr lang="en-US" sz="2800" b="1" dirty="0"/>
              <a:t> </a:t>
            </a:r>
            <a:r>
              <a:rPr lang="en-US" sz="2800" b="1" dirty="0" err="1"/>
              <a:t>Chấp</a:t>
            </a:r>
            <a:r>
              <a:rPr lang="en-US" sz="2800" b="1" dirty="0"/>
              <a:t> </a:t>
            </a:r>
            <a:r>
              <a:rPr lang="en-US" sz="2800" b="1" dirty="0" err="1"/>
              <a:t>hành</a:t>
            </a:r>
            <a:r>
              <a:rPr lang="en-US" sz="2800" b="1" dirty="0"/>
              <a:t> </a:t>
            </a:r>
            <a:r>
              <a:rPr lang="en-US" sz="2800" b="1" dirty="0" err="1"/>
              <a:t>viên</a:t>
            </a:r>
            <a:r>
              <a:rPr lang="en-US" sz="2800" b="1" dirty="0"/>
              <a:t> </a:t>
            </a:r>
            <a:r>
              <a:rPr lang="en-US" sz="2800" b="1" dirty="0" err="1"/>
              <a:t>gửi</a:t>
            </a:r>
            <a:r>
              <a:rPr lang="en-US" sz="2800" b="1" dirty="0"/>
              <a:t> </a:t>
            </a:r>
            <a:r>
              <a:rPr lang="en-US" sz="2800" b="1" dirty="0" err="1"/>
              <a:t>văn</a:t>
            </a:r>
            <a:r>
              <a:rPr lang="en-US" sz="2800" b="1" dirty="0"/>
              <a:t> </a:t>
            </a:r>
            <a:r>
              <a:rPr lang="en-US" sz="2800" b="1" dirty="0" err="1"/>
              <a:t>bản</a:t>
            </a:r>
            <a:r>
              <a:rPr lang="en-US" sz="2800" b="1" dirty="0"/>
              <a:t> </a:t>
            </a:r>
            <a:r>
              <a:rPr lang="en-US" sz="2800" b="1" dirty="0" err="1"/>
              <a:t>yêu</a:t>
            </a:r>
            <a:r>
              <a:rPr lang="en-US" sz="2800" b="1" dirty="0"/>
              <a:t> </a:t>
            </a:r>
            <a:r>
              <a:rPr lang="en-US" sz="2800" b="1" dirty="0" err="1"/>
              <a:t>cầu</a:t>
            </a:r>
            <a:r>
              <a:rPr lang="en-US" sz="2800" b="1" dirty="0"/>
              <a:t> </a:t>
            </a:r>
            <a:r>
              <a:rPr lang="en-US" sz="2800" b="1" dirty="0" err="1"/>
              <a:t>Quản</a:t>
            </a:r>
            <a:r>
              <a:rPr lang="en-US" sz="2800" b="1" dirty="0"/>
              <a:t> </a:t>
            </a:r>
            <a:r>
              <a:rPr lang="en-US" sz="2800" b="1" dirty="0" err="1"/>
              <a:t>tài</a:t>
            </a:r>
            <a:r>
              <a:rPr lang="en-US" sz="2800" b="1" dirty="0"/>
              <a:t> </a:t>
            </a:r>
            <a:r>
              <a:rPr lang="en-US" sz="2800" b="1" dirty="0" err="1"/>
              <a:t>viên</a:t>
            </a:r>
            <a:r>
              <a:rPr lang="en-US" sz="2800" b="1" dirty="0"/>
              <a:t>, </a:t>
            </a:r>
            <a:r>
              <a:rPr lang="en-US" sz="2800" b="1" dirty="0" err="1"/>
              <a:t>doanh</a:t>
            </a:r>
            <a:r>
              <a:rPr lang="en-US" sz="2800" b="1" dirty="0"/>
              <a:t> </a:t>
            </a:r>
            <a:r>
              <a:rPr lang="en-US" sz="2800" b="1" dirty="0" err="1"/>
              <a:t>nghiệp</a:t>
            </a:r>
            <a:r>
              <a:rPr lang="en-US" sz="2800" b="1" dirty="0"/>
              <a:t> </a:t>
            </a:r>
            <a:r>
              <a:rPr lang="en-US" sz="2800" b="1" dirty="0" err="1"/>
              <a:t>quản</a:t>
            </a:r>
            <a:r>
              <a:rPr lang="en-US" sz="2800" b="1" dirty="0"/>
              <a:t> </a:t>
            </a:r>
            <a:r>
              <a:rPr lang="en-US" sz="2800" b="1" dirty="0" err="1"/>
              <a:t>lý</a:t>
            </a:r>
            <a:r>
              <a:rPr lang="en-US" sz="2800" b="1" dirty="0"/>
              <a:t>, </a:t>
            </a:r>
            <a:r>
              <a:rPr lang="en-US" sz="2800" b="1" dirty="0" err="1"/>
              <a:t>thanh</a:t>
            </a:r>
            <a:r>
              <a:rPr lang="en-US" sz="2800" b="1" dirty="0"/>
              <a:t> </a:t>
            </a:r>
            <a:r>
              <a:rPr lang="en-US" sz="2800" b="1" dirty="0" err="1"/>
              <a:t>lý</a:t>
            </a:r>
            <a:r>
              <a:rPr lang="en-US" sz="2800" b="1" dirty="0"/>
              <a:t> </a:t>
            </a:r>
            <a:r>
              <a:rPr lang="en-US" sz="2800" b="1" dirty="0" err="1"/>
              <a:t>tài</a:t>
            </a:r>
            <a:r>
              <a:rPr lang="en-US" sz="2800" b="1" dirty="0"/>
              <a:t> </a:t>
            </a:r>
            <a:r>
              <a:rPr lang="en-US" sz="2800" b="1" dirty="0" err="1"/>
              <a:t>sản</a:t>
            </a:r>
            <a:r>
              <a:rPr lang="en-US" sz="2800" b="1" dirty="0"/>
              <a:t> </a:t>
            </a:r>
            <a:r>
              <a:rPr lang="en-US" sz="2800" b="1" dirty="0" err="1"/>
              <a:t>thực</a:t>
            </a:r>
            <a:r>
              <a:rPr lang="en-US" sz="2800" b="1" dirty="0"/>
              <a:t> </a:t>
            </a:r>
            <a:r>
              <a:rPr lang="en-US" sz="2800" b="1" dirty="0" err="1"/>
              <a:t>hiện</a:t>
            </a:r>
            <a:r>
              <a:rPr lang="en-US" sz="2800" b="1" dirty="0"/>
              <a:t> </a:t>
            </a:r>
            <a:r>
              <a:rPr lang="en-US" sz="2800" b="1" dirty="0" err="1"/>
              <a:t>việc</a:t>
            </a:r>
            <a:r>
              <a:rPr lang="en-US" sz="2800" b="1" dirty="0"/>
              <a:t> </a:t>
            </a:r>
            <a:r>
              <a:rPr lang="en-US" sz="2800" b="1" dirty="0" err="1"/>
              <a:t>thanh</a:t>
            </a:r>
            <a:r>
              <a:rPr lang="en-US" sz="2800" b="1" dirty="0"/>
              <a:t> </a:t>
            </a:r>
            <a:r>
              <a:rPr lang="en-US" sz="2800" b="1" dirty="0" err="1"/>
              <a:t>lý</a:t>
            </a:r>
            <a:r>
              <a:rPr lang="en-US" sz="2800" b="1" dirty="0"/>
              <a:t> </a:t>
            </a:r>
            <a:r>
              <a:rPr lang="en-US" sz="2800" b="1" dirty="0" err="1"/>
              <a:t>tài</a:t>
            </a:r>
            <a:r>
              <a:rPr lang="en-US" sz="2800" b="1" dirty="0"/>
              <a:t> </a:t>
            </a:r>
            <a:r>
              <a:rPr lang="en-US" sz="2800" b="1" dirty="0" err="1"/>
              <a:t>sản</a:t>
            </a:r>
            <a:r>
              <a:rPr lang="en-US" sz="2800" b="1" dirty="0"/>
              <a:t> (K1 Đ 121).</a:t>
            </a:r>
          </a:p>
        </p:txBody>
      </p:sp>
      <p:sp>
        <p:nvSpPr>
          <p:cNvPr id="2" name="Title 1"/>
          <p:cNvSpPr>
            <a:spLocks noGrp="1"/>
          </p:cNvSpPr>
          <p:nvPr>
            <p:ph type="title"/>
          </p:nvPr>
        </p:nvSpPr>
        <p:spPr>
          <a:xfrm>
            <a:off x="1752600" y="304800"/>
            <a:ext cx="8686800" cy="609600"/>
          </a:xfrm>
        </p:spPr>
        <p:txBody>
          <a:bodyPr>
            <a:normAutofit fontScale="90000"/>
          </a:bodyPr>
          <a:lstStyle/>
          <a:p>
            <a:r>
              <a:rPr lang="en-US" dirty="0" err="1" smtClean="0">
                <a:solidFill>
                  <a:srgbClr val="FF0000"/>
                </a:solidFill>
              </a:rPr>
              <a:t>Quyền</a:t>
            </a:r>
            <a:r>
              <a:rPr lang="en-US" dirty="0" smtClean="0">
                <a:solidFill>
                  <a:srgbClr val="FF0000"/>
                </a:solidFill>
              </a:rPr>
              <a:t> </a:t>
            </a:r>
            <a:r>
              <a:rPr lang="en-US" dirty="0" err="1" smtClean="0">
                <a:solidFill>
                  <a:srgbClr val="FF0000"/>
                </a:solidFill>
              </a:rPr>
              <a:t>yêu</a:t>
            </a:r>
            <a:r>
              <a:rPr lang="en-US" dirty="0" smtClean="0">
                <a:solidFill>
                  <a:srgbClr val="FF0000"/>
                </a:solidFill>
              </a:rPr>
              <a:t> </a:t>
            </a:r>
            <a:r>
              <a:rPr lang="en-US" dirty="0" err="1" smtClean="0">
                <a:solidFill>
                  <a:srgbClr val="FF0000"/>
                </a:solidFill>
              </a:rPr>
              <a:t>cầu</a:t>
            </a:r>
            <a:r>
              <a:rPr lang="en-US" dirty="0" smtClean="0">
                <a:solidFill>
                  <a:srgbClr val="FF0000"/>
                </a:solidFill>
              </a:rPr>
              <a:t> </a:t>
            </a:r>
            <a:r>
              <a:rPr lang="en-US" dirty="0" err="1" smtClean="0">
                <a:solidFill>
                  <a:srgbClr val="FF0000"/>
                </a:solidFill>
              </a:rPr>
              <a:t>trong</a:t>
            </a:r>
            <a:r>
              <a:rPr lang="en-US" dirty="0" smtClean="0">
                <a:solidFill>
                  <a:srgbClr val="FF0000"/>
                </a:solidFill>
              </a:rPr>
              <a:t> </a:t>
            </a:r>
            <a:r>
              <a:rPr lang="en-US" dirty="0" err="1" smtClean="0">
                <a:solidFill>
                  <a:srgbClr val="FF0000"/>
                </a:solidFill>
              </a:rPr>
              <a:t>thủ</a:t>
            </a:r>
            <a:r>
              <a:rPr lang="en-US" dirty="0" smtClean="0">
                <a:solidFill>
                  <a:srgbClr val="FF0000"/>
                </a:solidFill>
              </a:rPr>
              <a:t> </a:t>
            </a:r>
            <a:r>
              <a:rPr lang="en-US" dirty="0" err="1" smtClean="0">
                <a:solidFill>
                  <a:srgbClr val="FF0000"/>
                </a:solidFill>
              </a:rPr>
              <a:t>tục</a:t>
            </a:r>
            <a:r>
              <a:rPr lang="en-US" dirty="0" smtClean="0">
                <a:solidFill>
                  <a:srgbClr val="FF0000"/>
                </a:solidFill>
              </a:rPr>
              <a:t> PS</a:t>
            </a:r>
            <a:endParaRPr lang="en-US" dirty="0">
              <a:solidFill>
                <a:srgbClr val="FF0000"/>
              </a:solidFill>
            </a:endParaRPr>
          </a:p>
        </p:txBody>
      </p:sp>
      <p:sp>
        <p:nvSpPr>
          <p:cNvPr id="5" name="Vertical Scroll 4"/>
          <p:cNvSpPr/>
          <p:nvPr/>
        </p:nvSpPr>
        <p:spPr>
          <a:xfrm>
            <a:off x="2057400" y="914400"/>
            <a:ext cx="8305800" cy="5943600"/>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400" dirty="0">
                <a:solidFill>
                  <a:srgbClr val="FF0000"/>
                </a:solidFill>
              </a:rPr>
              <a:t>1. </a:t>
            </a:r>
            <a:r>
              <a:rPr lang="en-US" sz="2400" dirty="0" err="1">
                <a:solidFill>
                  <a:srgbClr val="FF0000"/>
                </a:solidFill>
              </a:rPr>
              <a:t>Điều</a:t>
            </a:r>
            <a:r>
              <a:rPr lang="en-US" sz="2400" dirty="0">
                <a:solidFill>
                  <a:srgbClr val="FF0000"/>
                </a:solidFill>
              </a:rPr>
              <a:t> 36: </a:t>
            </a:r>
            <a:r>
              <a:rPr lang="en-US" sz="2400" dirty="0" err="1"/>
              <a:t>Gửi</a:t>
            </a:r>
            <a:r>
              <a:rPr lang="en-US" sz="2400" dirty="0"/>
              <a:t> </a:t>
            </a:r>
            <a:r>
              <a:rPr lang="en-US" sz="2400" dirty="0" err="1"/>
              <a:t>quyết</a:t>
            </a:r>
            <a:r>
              <a:rPr lang="en-US" sz="2400" dirty="0"/>
              <a:t> </a:t>
            </a:r>
            <a:r>
              <a:rPr lang="en-US" sz="2400" dirty="0" err="1"/>
              <a:t>định</a:t>
            </a:r>
            <a:r>
              <a:rPr lang="en-US" sz="2400" dirty="0"/>
              <a:t> </a:t>
            </a:r>
            <a:r>
              <a:rPr lang="en-US" sz="2400" dirty="0" err="1"/>
              <a:t>trả</a:t>
            </a:r>
            <a:r>
              <a:rPr lang="en-US" sz="2400" dirty="0"/>
              <a:t> </a:t>
            </a:r>
            <a:r>
              <a:rPr lang="en-US" sz="2400" dirty="0" err="1"/>
              <a:t>lại</a:t>
            </a:r>
            <a:r>
              <a:rPr lang="en-US" sz="2400" dirty="0"/>
              <a:t> </a:t>
            </a:r>
            <a:r>
              <a:rPr lang="en-US" sz="2400" dirty="0" err="1"/>
              <a:t>đơn</a:t>
            </a:r>
            <a:r>
              <a:rPr lang="en-US" sz="2400" dirty="0"/>
              <a:t>;</a:t>
            </a:r>
          </a:p>
          <a:p>
            <a:pPr algn="just"/>
            <a:r>
              <a:rPr lang="en-US" sz="2400" dirty="0">
                <a:solidFill>
                  <a:srgbClr val="FF0000"/>
                </a:solidFill>
              </a:rPr>
              <a:t>2. </a:t>
            </a:r>
            <a:r>
              <a:rPr lang="en-US" sz="2400" dirty="0" err="1">
                <a:solidFill>
                  <a:srgbClr val="FF0000"/>
                </a:solidFill>
              </a:rPr>
              <a:t>Điều</a:t>
            </a:r>
            <a:r>
              <a:rPr lang="en-US" sz="2400" dirty="0">
                <a:solidFill>
                  <a:srgbClr val="FF0000"/>
                </a:solidFill>
              </a:rPr>
              <a:t> 40</a:t>
            </a:r>
            <a:r>
              <a:rPr lang="en-US" sz="2400" dirty="0"/>
              <a:t>: </a:t>
            </a:r>
            <a:r>
              <a:rPr lang="en-US" sz="2400" dirty="0" err="1"/>
              <a:t>Gửi</a:t>
            </a:r>
            <a:r>
              <a:rPr lang="en-US" sz="2400" dirty="0"/>
              <a:t> </a:t>
            </a:r>
            <a:r>
              <a:rPr lang="en-US" sz="2400" dirty="0" err="1"/>
              <a:t>Thông</a:t>
            </a:r>
            <a:r>
              <a:rPr lang="en-US" sz="2400" dirty="0"/>
              <a:t> </a:t>
            </a:r>
            <a:r>
              <a:rPr lang="en-US" sz="2400" dirty="0" err="1"/>
              <a:t>báo</a:t>
            </a:r>
            <a:r>
              <a:rPr lang="en-US" sz="2400" dirty="0"/>
              <a:t> </a:t>
            </a:r>
            <a:r>
              <a:rPr lang="en-US" sz="2400" dirty="0" err="1"/>
              <a:t>thụ</a:t>
            </a:r>
            <a:r>
              <a:rPr lang="en-US" sz="2400" dirty="0"/>
              <a:t> </a:t>
            </a:r>
            <a:r>
              <a:rPr lang="en-US" sz="2400" dirty="0" err="1"/>
              <a:t>lý</a:t>
            </a:r>
            <a:r>
              <a:rPr lang="en-US" sz="2400" dirty="0"/>
              <a:t> </a:t>
            </a:r>
            <a:r>
              <a:rPr lang="en-US" sz="2400" dirty="0" err="1"/>
              <a:t>đơn</a:t>
            </a:r>
            <a:r>
              <a:rPr lang="en-US" sz="2400" dirty="0"/>
              <a:t>;</a:t>
            </a:r>
          </a:p>
          <a:p>
            <a:pPr algn="just"/>
            <a:r>
              <a:rPr lang="en-US" sz="2400" dirty="0">
                <a:solidFill>
                  <a:srgbClr val="FF0000"/>
                </a:solidFill>
              </a:rPr>
              <a:t>3.  </a:t>
            </a:r>
            <a:r>
              <a:rPr lang="en-US" sz="2400" dirty="0" err="1">
                <a:solidFill>
                  <a:srgbClr val="FF0000"/>
                </a:solidFill>
              </a:rPr>
              <a:t>Điều</a:t>
            </a:r>
            <a:r>
              <a:rPr lang="en-US" sz="2400" dirty="0">
                <a:solidFill>
                  <a:srgbClr val="FF0000"/>
                </a:solidFill>
              </a:rPr>
              <a:t> 43</a:t>
            </a:r>
            <a:r>
              <a:rPr lang="en-US" sz="2400" dirty="0"/>
              <a:t>: </a:t>
            </a:r>
            <a:r>
              <a:rPr lang="en-US" sz="2400" dirty="0" err="1"/>
              <a:t>Gửi</a:t>
            </a:r>
            <a:r>
              <a:rPr lang="en-US" sz="2400" dirty="0"/>
              <a:t> </a:t>
            </a:r>
            <a:r>
              <a:rPr lang="en-US" sz="2400" dirty="0" err="1"/>
              <a:t>Quyết</a:t>
            </a:r>
            <a:r>
              <a:rPr lang="en-US" sz="2400" dirty="0"/>
              <a:t> </a:t>
            </a:r>
            <a:r>
              <a:rPr lang="en-US" sz="2400" dirty="0" err="1"/>
              <a:t>định</a:t>
            </a:r>
            <a:r>
              <a:rPr lang="en-US" sz="2400" dirty="0"/>
              <a:t> </a:t>
            </a:r>
            <a:r>
              <a:rPr lang="en-US" sz="2400" dirty="0" err="1"/>
              <a:t>đình</a:t>
            </a:r>
            <a:r>
              <a:rPr lang="en-US" sz="2400" dirty="0"/>
              <a:t> </a:t>
            </a:r>
            <a:r>
              <a:rPr lang="en-US" sz="2400" dirty="0" err="1"/>
              <a:t>chỉ</a:t>
            </a:r>
            <a:r>
              <a:rPr lang="en-US" sz="2400" dirty="0"/>
              <a:t> </a:t>
            </a:r>
            <a:r>
              <a:rPr lang="en-US" sz="2400" dirty="0" err="1"/>
              <a:t>tiến</a:t>
            </a:r>
            <a:r>
              <a:rPr lang="en-US" sz="2400" dirty="0"/>
              <a:t> </a:t>
            </a:r>
            <a:r>
              <a:rPr lang="en-US" sz="2400" dirty="0" err="1"/>
              <a:t>hành</a:t>
            </a:r>
            <a:r>
              <a:rPr lang="en-US" sz="2400" dirty="0"/>
              <a:t> TTPS;</a:t>
            </a:r>
          </a:p>
          <a:p>
            <a:pPr algn="just"/>
            <a:r>
              <a:rPr lang="en-US" sz="2400" dirty="0">
                <a:solidFill>
                  <a:srgbClr val="FF0000"/>
                </a:solidFill>
              </a:rPr>
              <a:t>4. </a:t>
            </a:r>
            <a:r>
              <a:rPr lang="en-US" sz="2400" dirty="0" err="1">
                <a:solidFill>
                  <a:srgbClr val="FF0000"/>
                </a:solidFill>
              </a:rPr>
              <a:t>Điều</a:t>
            </a:r>
            <a:r>
              <a:rPr lang="en-US" sz="2400" dirty="0">
                <a:solidFill>
                  <a:srgbClr val="FF0000"/>
                </a:solidFill>
              </a:rPr>
              <a:t> 84: </a:t>
            </a:r>
            <a:r>
              <a:rPr lang="en-US" sz="2400" dirty="0" err="1"/>
              <a:t>Gửi</a:t>
            </a:r>
            <a:r>
              <a:rPr lang="en-US" sz="2400" dirty="0"/>
              <a:t> </a:t>
            </a:r>
            <a:r>
              <a:rPr lang="en-US" sz="2400" dirty="0" err="1"/>
              <a:t>Nghị</a:t>
            </a:r>
            <a:r>
              <a:rPr lang="en-US" sz="2400" dirty="0"/>
              <a:t> </a:t>
            </a:r>
            <a:r>
              <a:rPr lang="en-US" sz="2400" dirty="0" err="1"/>
              <a:t>quyết</a:t>
            </a:r>
            <a:r>
              <a:rPr lang="en-US" sz="2400" dirty="0"/>
              <a:t> HNCN </a:t>
            </a:r>
            <a:r>
              <a:rPr lang="en-US" sz="2400" dirty="0" err="1"/>
              <a:t>lần</a:t>
            </a:r>
            <a:r>
              <a:rPr lang="en-US" sz="2400" dirty="0"/>
              <a:t> 1;</a:t>
            </a:r>
          </a:p>
          <a:p>
            <a:pPr algn="just"/>
            <a:r>
              <a:rPr lang="en-US" sz="2400" dirty="0">
                <a:solidFill>
                  <a:srgbClr val="FF0000"/>
                </a:solidFill>
              </a:rPr>
              <a:t>5. </a:t>
            </a:r>
            <a:r>
              <a:rPr lang="en-US" sz="2400" dirty="0" err="1">
                <a:solidFill>
                  <a:srgbClr val="FF0000"/>
                </a:solidFill>
              </a:rPr>
              <a:t>Khoản</a:t>
            </a:r>
            <a:r>
              <a:rPr lang="en-US" sz="2400" dirty="0">
                <a:solidFill>
                  <a:srgbClr val="FF0000"/>
                </a:solidFill>
              </a:rPr>
              <a:t> 2 </a:t>
            </a:r>
            <a:r>
              <a:rPr lang="en-US" sz="2400" dirty="0" err="1">
                <a:solidFill>
                  <a:srgbClr val="FF0000"/>
                </a:solidFill>
              </a:rPr>
              <a:t>Điều</a:t>
            </a:r>
            <a:r>
              <a:rPr lang="en-US" sz="2400" dirty="0">
                <a:solidFill>
                  <a:srgbClr val="FF0000"/>
                </a:solidFill>
              </a:rPr>
              <a:t> 92</a:t>
            </a:r>
            <a:r>
              <a:rPr lang="en-US" sz="2400" dirty="0"/>
              <a:t>: </a:t>
            </a:r>
            <a:r>
              <a:rPr lang="en-US" sz="2400" dirty="0" err="1"/>
              <a:t>Gửi</a:t>
            </a:r>
            <a:r>
              <a:rPr lang="en-US" sz="2400" dirty="0"/>
              <a:t> </a:t>
            </a:r>
            <a:r>
              <a:rPr lang="en-US" sz="2400" dirty="0" err="1"/>
              <a:t>Nghị</a:t>
            </a:r>
            <a:r>
              <a:rPr lang="en-US" sz="2400" dirty="0"/>
              <a:t> </a:t>
            </a:r>
            <a:r>
              <a:rPr lang="en-US" sz="2400" dirty="0" err="1"/>
              <a:t>quyết</a:t>
            </a:r>
            <a:r>
              <a:rPr lang="en-US" sz="2400" dirty="0"/>
              <a:t> HNCN </a:t>
            </a:r>
            <a:r>
              <a:rPr lang="en-US" sz="2400" dirty="0" err="1"/>
              <a:t>về</a:t>
            </a:r>
            <a:r>
              <a:rPr lang="en-US" sz="2400" dirty="0"/>
              <a:t> </a:t>
            </a:r>
            <a:r>
              <a:rPr lang="en-US" sz="2400" dirty="0" err="1"/>
              <a:t>thông</a:t>
            </a:r>
            <a:r>
              <a:rPr lang="en-US" sz="2400" dirty="0"/>
              <a:t> qua PA </a:t>
            </a:r>
            <a:r>
              <a:rPr lang="en-US" sz="2400" dirty="0" err="1"/>
              <a:t>phục</a:t>
            </a:r>
            <a:r>
              <a:rPr lang="en-US" sz="2400" dirty="0"/>
              <a:t> </a:t>
            </a:r>
            <a:r>
              <a:rPr lang="en-US" sz="2400" dirty="0" err="1"/>
              <a:t>hồi</a:t>
            </a:r>
            <a:r>
              <a:rPr lang="en-US" sz="2400" dirty="0"/>
              <a:t> </a:t>
            </a:r>
            <a:r>
              <a:rPr lang="en-US" sz="2400" dirty="0" err="1"/>
              <a:t>hoạt</a:t>
            </a:r>
            <a:r>
              <a:rPr lang="en-US" sz="2400" dirty="0"/>
              <a:t> </a:t>
            </a:r>
            <a:r>
              <a:rPr lang="en-US" sz="2400" dirty="0" err="1"/>
              <a:t>động</a:t>
            </a:r>
            <a:r>
              <a:rPr lang="en-US" sz="2400" dirty="0"/>
              <a:t> </a:t>
            </a:r>
            <a:r>
              <a:rPr lang="en-US" sz="2400" dirty="0" err="1"/>
              <a:t>kinh</a:t>
            </a:r>
            <a:r>
              <a:rPr lang="en-US" sz="2400" dirty="0"/>
              <a:t> </a:t>
            </a:r>
            <a:r>
              <a:rPr lang="en-US" sz="2400" dirty="0" err="1"/>
              <a:t>doanh</a:t>
            </a:r>
            <a:r>
              <a:rPr lang="en-US" sz="2400" dirty="0"/>
              <a:t>;</a:t>
            </a:r>
          </a:p>
          <a:p>
            <a:pPr algn="just"/>
            <a:r>
              <a:rPr lang="en-US" sz="2400" dirty="0">
                <a:solidFill>
                  <a:srgbClr val="FF0000"/>
                </a:solidFill>
              </a:rPr>
              <a:t>6. </a:t>
            </a:r>
            <a:r>
              <a:rPr lang="en-US" sz="2400" dirty="0" err="1">
                <a:solidFill>
                  <a:srgbClr val="FF0000"/>
                </a:solidFill>
              </a:rPr>
              <a:t>Khoản</a:t>
            </a:r>
            <a:r>
              <a:rPr lang="en-US" sz="2400" dirty="0">
                <a:solidFill>
                  <a:srgbClr val="FF0000"/>
                </a:solidFill>
              </a:rPr>
              <a:t> 2 </a:t>
            </a:r>
            <a:r>
              <a:rPr lang="en-US" sz="2400" dirty="0" err="1">
                <a:solidFill>
                  <a:srgbClr val="FF0000"/>
                </a:solidFill>
              </a:rPr>
              <a:t>Điều</a:t>
            </a:r>
            <a:r>
              <a:rPr lang="en-US" sz="2400" dirty="0">
                <a:solidFill>
                  <a:srgbClr val="FF0000"/>
                </a:solidFill>
              </a:rPr>
              <a:t> 95</a:t>
            </a:r>
            <a:r>
              <a:rPr lang="en-US" sz="2400" dirty="0"/>
              <a:t>: </a:t>
            </a:r>
            <a:r>
              <a:rPr lang="en-US" sz="2400" dirty="0" err="1"/>
              <a:t>Gửi</a:t>
            </a:r>
            <a:r>
              <a:rPr lang="en-US" sz="2400" dirty="0"/>
              <a:t> </a:t>
            </a:r>
            <a:r>
              <a:rPr lang="en-US" sz="2400" dirty="0" err="1"/>
              <a:t>Quyết</a:t>
            </a:r>
            <a:r>
              <a:rPr lang="en-US" sz="2400" dirty="0"/>
              <a:t> </a:t>
            </a:r>
            <a:r>
              <a:rPr lang="en-US" sz="2400" dirty="0" err="1"/>
              <a:t>định</a:t>
            </a:r>
            <a:r>
              <a:rPr lang="en-US" sz="2400" dirty="0"/>
              <a:t> </a:t>
            </a:r>
            <a:r>
              <a:rPr lang="en-US" sz="2400" dirty="0" err="1"/>
              <a:t>đình</a:t>
            </a:r>
            <a:r>
              <a:rPr lang="en-US" sz="2400" dirty="0"/>
              <a:t> </a:t>
            </a:r>
            <a:r>
              <a:rPr lang="en-US" sz="2400" dirty="0" err="1"/>
              <a:t>chỉ</a:t>
            </a:r>
            <a:r>
              <a:rPr lang="en-US" sz="2400" dirty="0"/>
              <a:t>  </a:t>
            </a:r>
            <a:r>
              <a:rPr lang="en-US" sz="2400" dirty="0" err="1"/>
              <a:t>thủ</a:t>
            </a:r>
            <a:r>
              <a:rPr lang="en-US" sz="2400" dirty="0"/>
              <a:t> </a:t>
            </a:r>
            <a:r>
              <a:rPr lang="en-US" sz="2400" dirty="0" err="1"/>
              <a:t>tục</a:t>
            </a:r>
            <a:r>
              <a:rPr lang="en-US" sz="2400" dirty="0"/>
              <a:t> </a:t>
            </a:r>
            <a:r>
              <a:rPr lang="en-US" sz="2400" dirty="0" err="1"/>
              <a:t>phục</a:t>
            </a:r>
            <a:r>
              <a:rPr lang="en-US" sz="2400" dirty="0"/>
              <a:t> </a:t>
            </a:r>
            <a:r>
              <a:rPr lang="en-US" sz="2400" dirty="0" err="1"/>
              <a:t>hồi</a:t>
            </a:r>
            <a:endParaRPr lang="en-US" sz="2400" dirty="0"/>
          </a:p>
          <a:p>
            <a:pPr algn="just"/>
            <a:r>
              <a:rPr lang="en-US" sz="2400" dirty="0">
                <a:solidFill>
                  <a:srgbClr val="FF0000"/>
                </a:solidFill>
              </a:rPr>
              <a:t>7. </a:t>
            </a:r>
            <a:r>
              <a:rPr lang="en-US" sz="2400" dirty="0" err="1">
                <a:solidFill>
                  <a:srgbClr val="FF0000"/>
                </a:solidFill>
              </a:rPr>
              <a:t>Khoản</a:t>
            </a:r>
            <a:r>
              <a:rPr lang="en-US" sz="2400" dirty="0">
                <a:solidFill>
                  <a:srgbClr val="FF0000"/>
                </a:solidFill>
              </a:rPr>
              <a:t> 1 </a:t>
            </a:r>
            <a:r>
              <a:rPr lang="en-US" sz="2400" dirty="0" err="1">
                <a:solidFill>
                  <a:srgbClr val="FF0000"/>
                </a:solidFill>
              </a:rPr>
              <a:t>Điều</a:t>
            </a:r>
            <a:r>
              <a:rPr lang="en-US" sz="2400" dirty="0">
                <a:solidFill>
                  <a:srgbClr val="FF0000"/>
                </a:solidFill>
              </a:rPr>
              <a:t> 109</a:t>
            </a:r>
            <a:r>
              <a:rPr lang="en-US" sz="2400" dirty="0"/>
              <a:t>: </a:t>
            </a:r>
            <a:r>
              <a:rPr lang="en-US" sz="2400" dirty="0" err="1"/>
              <a:t>Gửi</a:t>
            </a:r>
            <a:r>
              <a:rPr lang="en-US" sz="2400" dirty="0"/>
              <a:t> </a:t>
            </a:r>
            <a:r>
              <a:rPr lang="en-US" sz="2400" dirty="0" err="1"/>
              <a:t>quyết</a:t>
            </a:r>
            <a:r>
              <a:rPr lang="en-US" sz="2400" dirty="0"/>
              <a:t> </a:t>
            </a:r>
            <a:r>
              <a:rPr lang="en-US" sz="2400" dirty="0" err="1"/>
              <a:t>định</a:t>
            </a:r>
            <a:r>
              <a:rPr lang="en-US" sz="2400" dirty="0"/>
              <a:t> </a:t>
            </a:r>
            <a:r>
              <a:rPr lang="en-US" sz="2400" dirty="0" err="1"/>
              <a:t>tuyên</a:t>
            </a:r>
            <a:r>
              <a:rPr lang="en-US" sz="2400" dirty="0"/>
              <a:t> </a:t>
            </a:r>
            <a:r>
              <a:rPr lang="en-US" sz="2400" dirty="0" err="1"/>
              <a:t>bố</a:t>
            </a:r>
            <a:r>
              <a:rPr lang="en-US" sz="2400" dirty="0"/>
              <a:t> </a:t>
            </a:r>
            <a:r>
              <a:rPr lang="en-US" sz="2400" dirty="0" err="1"/>
              <a:t>phá</a:t>
            </a:r>
            <a:r>
              <a:rPr lang="en-US" sz="2400" dirty="0"/>
              <a:t> </a:t>
            </a:r>
            <a:r>
              <a:rPr lang="en-US" sz="2400" dirty="0" err="1"/>
              <a:t>sản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70" decel="100000"/>
                                        <p:tgtEl>
                                          <p:spTgt spid="3">
                                            <p:txEl>
                                              <p:pRg st="0" end="0"/>
                                            </p:txEl>
                                          </p:spTgt>
                                        </p:tgtEl>
                                      </p:cBhvr>
                                    </p:animEffect>
                                    <p:animScale>
                                      <p:cBhvr>
                                        <p:cTn id="13" dur="770" decel="100000"/>
                                        <p:tgtEl>
                                          <p:spTgt spid="3">
                                            <p:txEl>
                                              <p:pRg st="0" end="0"/>
                                            </p:txEl>
                                          </p:spTgt>
                                        </p:tgtEl>
                                      </p:cBhvr>
                                      <p:from x="10000" y="10000"/>
                                      <p:to x="200000" y="450000"/>
                                    </p:animScale>
                                    <p:animScale>
                                      <p:cBhvr>
                                        <p:cTn id="14" dur="1230" accel="100000" fill="hold">
                                          <p:stCondLst>
                                            <p:cond delay="770"/>
                                          </p:stCondLst>
                                        </p:cTn>
                                        <p:tgtEl>
                                          <p:spTgt spid="3">
                                            <p:txEl>
                                              <p:pRg st="0" end="0"/>
                                            </p:txEl>
                                          </p:spTgt>
                                        </p:tgtEl>
                                      </p:cBhvr>
                                      <p:from x="200000" y="450000"/>
                                      <p:to x="100000" y="100000"/>
                                    </p:animScale>
                                    <p:set>
                                      <p:cBhvr>
                                        <p:cTn id="15" dur="770" fill="hold"/>
                                        <p:tgtEl>
                                          <p:spTgt spid="3">
                                            <p:txEl>
                                              <p:pRg st="0" end="0"/>
                                            </p:txEl>
                                          </p:spTgt>
                                        </p:tgtEl>
                                        <p:attrNameLst>
                                          <p:attrName>ppt_x</p:attrName>
                                        </p:attrNameLst>
                                      </p:cBhvr>
                                      <p:to>
                                        <p:strVal val="(0.5)"/>
                                      </p:to>
                                    </p:set>
                                    <p:anim from="(0.5)" to="(#ppt_x)" calcmode="lin" valueType="num">
                                      <p:cBhvr>
                                        <p:cTn id="16" dur="1230" accel="100000" fill="hold">
                                          <p:stCondLst>
                                            <p:cond delay="770"/>
                                          </p:stCondLst>
                                        </p:cTn>
                                        <p:tgtEl>
                                          <p:spTgt spid="3">
                                            <p:txEl>
                                              <p:pRg st="0" end="0"/>
                                            </p:txEl>
                                          </p:spTgt>
                                        </p:tgtEl>
                                        <p:attrNameLst>
                                          <p:attrName>ppt_x</p:attrName>
                                        </p:attrNameLst>
                                      </p:cBhvr>
                                    </p:anim>
                                    <p:set>
                                      <p:cBhvr>
                                        <p:cTn id="17" dur="770" fill="hold"/>
                                        <p:tgtEl>
                                          <p:spTgt spid="3">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3">
                                            <p:txEl>
                                              <p:pRg st="0" end="0"/>
                                            </p:txEl>
                                          </p:spTgt>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51" presetClass="entr" presetSubtype="0" fill="hold"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770" decel="100000"/>
                                        <p:tgtEl>
                                          <p:spTgt spid="3">
                                            <p:txEl>
                                              <p:pRg st="2" end="2"/>
                                            </p:txEl>
                                          </p:spTgt>
                                        </p:tgtEl>
                                      </p:cBhvr>
                                    </p:animEffect>
                                    <p:animScale>
                                      <p:cBhvr>
                                        <p:cTn id="42" dur="770" decel="100000"/>
                                        <p:tgtEl>
                                          <p:spTgt spid="3">
                                            <p:txEl>
                                              <p:pRg st="2" end="2"/>
                                            </p:txEl>
                                          </p:spTgt>
                                        </p:tgtEl>
                                      </p:cBhvr>
                                      <p:from x="10000" y="10000"/>
                                      <p:to x="200000" y="450000"/>
                                    </p:animScale>
                                    <p:animScale>
                                      <p:cBhvr>
                                        <p:cTn id="43" dur="1230" accel="100000" fill="hold">
                                          <p:stCondLst>
                                            <p:cond delay="770"/>
                                          </p:stCondLst>
                                        </p:cTn>
                                        <p:tgtEl>
                                          <p:spTgt spid="3">
                                            <p:txEl>
                                              <p:pRg st="2" end="2"/>
                                            </p:txEl>
                                          </p:spTgt>
                                        </p:tgtEl>
                                      </p:cBhvr>
                                      <p:from x="200000" y="450000"/>
                                      <p:to x="100000" y="100000"/>
                                    </p:animScale>
                                    <p:set>
                                      <p:cBhvr>
                                        <p:cTn id="44" dur="770" fill="hold"/>
                                        <p:tgtEl>
                                          <p:spTgt spid="3">
                                            <p:txEl>
                                              <p:pRg st="2" end="2"/>
                                            </p:txEl>
                                          </p:spTgt>
                                        </p:tgtEl>
                                        <p:attrNameLst>
                                          <p:attrName>ppt_x</p:attrName>
                                        </p:attrNameLst>
                                      </p:cBhvr>
                                      <p:to>
                                        <p:strVal val="(0.5)"/>
                                      </p:to>
                                    </p:set>
                                    <p:anim from="(0.5)" to="(#ppt_x)" calcmode="lin" valueType="num">
                                      <p:cBhvr>
                                        <p:cTn id="45" dur="1230" accel="100000" fill="hold">
                                          <p:stCondLst>
                                            <p:cond delay="770"/>
                                          </p:stCondLst>
                                        </p:cTn>
                                        <p:tgtEl>
                                          <p:spTgt spid="3">
                                            <p:txEl>
                                              <p:pRg st="2" end="2"/>
                                            </p:txEl>
                                          </p:spTgt>
                                        </p:tgtEl>
                                        <p:attrNameLst>
                                          <p:attrName>ppt_x</p:attrName>
                                        </p:attrNameLst>
                                      </p:cBhvr>
                                    </p:anim>
                                    <p:set>
                                      <p:cBhvr>
                                        <p:cTn id="46" dur="770" fill="hold"/>
                                        <p:tgtEl>
                                          <p:spTgt spid="3">
                                            <p:txEl>
                                              <p:pRg st="2" end="2"/>
                                            </p:txEl>
                                          </p:spTgt>
                                        </p:tgtEl>
                                        <p:attrNameLst>
                                          <p:attrName>ppt_y</p:attrName>
                                        </p:attrNameLst>
                                      </p:cBhvr>
                                      <p:to>
                                        <p:strVal val="(#ppt_y+0.4)"/>
                                      </p:to>
                                    </p:set>
                                    <p:anim from="(#ppt_y+0.4)" to="(#ppt_y)" calcmode="lin" valueType="num">
                                      <p:cBhvr>
                                        <p:cTn id="47" dur="1230" accel="100000" fill="hold">
                                          <p:stCondLst>
                                            <p:cond delay="770"/>
                                          </p:stCondLst>
                                        </p:cTn>
                                        <p:tgtEl>
                                          <p:spTgt spid="3">
                                            <p:txEl>
                                              <p:pRg st="2" end="2"/>
                                            </p:txEl>
                                          </p:spTgt>
                                        </p:tgtEl>
                                        <p:attrNameLst>
                                          <p:attrName>ppt_y</p:attrName>
                                        </p:attrNameLst>
                                      </p:cBhvr>
                                    </p:anim>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3">
                                            <p:txEl>
                                              <p:pRg st="3" end="3"/>
                                            </p:txEl>
                                          </p:spTgt>
                                        </p:tgtEl>
                                        <p:attrNameLst>
                                          <p:attrName>style.visibility</p:attrName>
                                        </p:attrNameLst>
                                      </p:cBhvr>
                                      <p:to>
                                        <p:strVal val="visible"/>
                                      </p:to>
                                    </p:set>
                                    <p:anim calcmode="lin" valueType="num">
                                      <p:cBhvr>
                                        <p:cTn id="5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47801"/>
            <a:ext cx="8229600" cy="4525963"/>
          </a:xfrm>
        </p:spPr>
        <p:txBody>
          <a:bodyPr>
            <a:normAutofit lnSpcReduction="10000"/>
          </a:bodyPr>
          <a:lstStyle/>
          <a:p>
            <a:pPr>
              <a:buNone/>
            </a:pPr>
            <a:r>
              <a:rPr lang="vi-VN" i="1" dirty="0" smtClean="0"/>
              <a:t> </a:t>
            </a:r>
            <a:r>
              <a:rPr lang="en-US" b="1" i="1" dirty="0" err="1" smtClean="0">
                <a:solidFill>
                  <a:srgbClr val="FF0000"/>
                </a:solidFill>
              </a:rPr>
              <a:t>Định</a:t>
            </a:r>
            <a:r>
              <a:rPr lang="en-US" b="1" i="1" dirty="0" smtClean="0">
                <a:solidFill>
                  <a:srgbClr val="FF0000"/>
                </a:solidFill>
              </a:rPr>
              <a:t> </a:t>
            </a:r>
            <a:r>
              <a:rPr lang="en-US" b="1" i="1" dirty="0" err="1" smtClean="0">
                <a:solidFill>
                  <a:srgbClr val="FF0000"/>
                </a:solidFill>
              </a:rPr>
              <a:t>nghĩa</a:t>
            </a:r>
            <a:endParaRPr lang="en-US" b="1" i="1" dirty="0" smtClean="0">
              <a:solidFill>
                <a:srgbClr val="FF0000"/>
              </a:solidFill>
            </a:endParaRPr>
          </a:p>
          <a:p>
            <a:pPr>
              <a:buNone/>
            </a:pPr>
            <a:r>
              <a:rPr lang="en-US" b="1" i="1" dirty="0" err="1" smtClean="0">
                <a:solidFill>
                  <a:srgbClr val="FF0000"/>
                </a:solidFill>
              </a:rPr>
              <a:t>Dưới</a:t>
            </a:r>
            <a:r>
              <a:rPr lang="en-US" b="1" i="1" dirty="0" smtClean="0">
                <a:solidFill>
                  <a:srgbClr val="FF0000"/>
                </a:solidFill>
              </a:rPr>
              <a:t> </a:t>
            </a:r>
            <a:r>
              <a:rPr lang="en-US" b="1" i="1" dirty="0" err="1" smtClean="0">
                <a:solidFill>
                  <a:srgbClr val="FF0000"/>
                </a:solidFill>
              </a:rPr>
              <a:t>góc</a:t>
            </a:r>
            <a:r>
              <a:rPr lang="en-US" b="1" i="1" dirty="0" smtClean="0">
                <a:solidFill>
                  <a:srgbClr val="FF0000"/>
                </a:solidFill>
              </a:rPr>
              <a:t> </a:t>
            </a:r>
            <a:r>
              <a:rPr lang="en-US" b="1" i="1" dirty="0" err="1" smtClean="0">
                <a:solidFill>
                  <a:srgbClr val="FF0000"/>
                </a:solidFill>
              </a:rPr>
              <a:t>độ</a:t>
            </a:r>
            <a:r>
              <a:rPr lang="en-US" b="1" i="1" dirty="0" smtClean="0">
                <a:solidFill>
                  <a:srgbClr val="FF0000"/>
                </a:solidFill>
              </a:rPr>
              <a:t> KHKS</a:t>
            </a:r>
          </a:p>
          <a:p>
            <a:pPr>
              <a:buNone/>
            </a:pPr>
            <a:r>
              <a:rPr lang="en-US" dirty="0" smtClean="0"/>
              <a:t>	</a:t>
            </a:r>
          </a:p>
          <a:p>
            <a:pPr algn="ctr">
              <a:buNone/>
            </a:pPr>
            <a:r>
              <a:rPr lang="en-US" dirty="0" smtClean="0"/>
              <a:t>	</a:t>
            </a:r>
            <a:r>
              <a:rPr lang="en-US" sz="3200" dirty="0" err="1"/>
              <a:t>Quyền</a:t>
            </a:r>
            <a:r>
              <a:rPr lang="en-US" sz="3200" dirty="0"/>
              <a:t> </a:t>
            </a:r>
            <a:r>
              <a:rPr lang="en-US" sz="3200" dirty="0" err="1"/>
              <a:t>kiến</a:t>
            </a:r>
            <a:r>
              <a:rPr lang="en-US" sz="3200" dirty="0"/>
              <a:t> </a:t>
            </a:r>
            <a:r>
              <a:rPr lang="en-US" sz="3200" dirty="0" err="1"/>
              <a:t>nghị</a:t>
            </a:r>
            <a:r>
              <a:rPr lang="en-US" sz="3200" dirty="0"/>
              <a:t> </a:t>
            </a:r>
            <a:r>
              <a:rPr lang="en-US" sz="3200" dirty="0" err="1"/>
              <a:t>được</a:t>
            </a:r>
            <a:r>
              <a:rPr lang="en-US" sz="3200" dirty="0"/>
              <a:t> VKSND </a:t>
            </a:r>
            <a:r>
              <a:rPr lang="en-US" sz="3200" dirty="0" err="1"/>
              <a:t>thực</a:t>
            </a:r>
            <a:r>
              <a:rPr lang="en-US" sz="3200" dirty="0"/>
              <a:t> </a:t>
            </a:r>
            <a:r>
              <a:rPr lang="en-US" sz="3200" dirty="0" err="1"/>
              <a:t>hiện</a:t>
            </a:r>
            <a:r>
              <a:rPr lang="en-US" sz="3200" dirty="0"/>
              <a:t> </a:t>
            </a:r>
            <a:r>
              <a:rPr lang="en-US" sz="3200" dirty="0" err="1"/>
              <a:t>khi</a:t>
            </a:r>
            <a:r>
              <a:rPr lang="en-US" sz="3200" dirty="0"/>
              <a:t> </a:t>
            </a:r>
            <a:r>
              <a:rPr lang="en-US" sz="3200" dirty="0" err="1"/>
              <a:t>phát</a:t>
            </a:r>
            <a:r>
              <a:rPr lang="en-US" sz="3200" dirty="0"/>
              <a:t> </a:t>
            </a:r>
            <a:r>
              <a:rPr lang="en-US" sz="3200" dirty="0" err="1"/>
              <a:t>hiện</a:t>
            </a:r>
            <a:r>
              <a:rPr lang="en-US" sz="3200" dirty="0"/>
              <a:t> </a:t>
            </a:r>
            <a:r>
              <a:rPr lang="en-US" sz="3200" dirty="0" err="1"/>
              <a:t>hành</a:t>
            </a:r>
            <a:r>
              <a:rPr lang="en-US" sz="3200" dirty="0"/>
              <a:t> vi, </a:t>
            </a:r>
            <a:r>
              <a:rPr lang="en-US" sz="3200" dirty="0" err="1"/>
              <a:t>quyết</a:t>
            </a:r>
            <a:r>
              <a:rPr lang="en-US" sz="3200" dirty="0"/>
              <a:t> </a:t>
            </a:r>
            <a:r>
              <a:rPr lang="en-US" sz="3200" dirty="0" err="1"/>
              <a:t>định</a:t>
            </a:r>
            <a:r>
              <a:rPr lang="en-US" sz="3200" dirty="0"/>
              <a:t> </a:t>
            </a:r>
            <a:r>
              <a:rPr lang="en-US" sz="3200" dirty="0" err="1"/>
              <a:t>của</a:t>
            </a:r>
            <a:r>
              <a:rPr lang="en-US" sz="3200" dirty="0"/>
              <a:t> </a:t>
            </a:r>
            <a:r>
              <a:rPr lang="en-US" sz="3200" dirty="0" err="1"/>
              <a:t>cơ</a:t>
            </a:r>
            <a:r>
              <a:rPr lang="en-US" sz="3200" dirty="0"/>
              <a:t> </a:t>
            </a:r>
            <a:r>
              <a:rPr lang="en-US" sz="3200" dirty="0" err="1"/>
              <a:t>quan</a:t>
            </a:r>
            <a:r>
              <a:rPr lang="en-US" sz="3200" dirty="0"/>
              <a:t>, </a:t>
            </a:r>
            <a:r>
              <a:rPr lang="en-US" sz="3200" dirty="0" err="1"/>
              <a:t>tổ</a:t>
            </a:r>
            <a:r>
              <a:rPr lang="en-US" sz="3200" dirty="0"/>
              <a:t> </a:t>
            </a:r>
            <a:r>
              <a:rPr lang="en-US" sz="3200" dirty="0" err="1"/>
              <a:t>chức</a:t>
            </a:r>
            <a:r>
              <a:rPr lang="en-US" sz="3200" dirty="0"/>
              <a:t>, </a:t>
            </a:r>
            <a:r>
              <a:rPr lang="en-US" sz="3200" dirty="0" err="1"/>
              <a:t>cá</a:t>
            </a:r>
            <a:r>
              <a:rPr lang="en-US" sz="3200" dirty="0"/>
              <a:t> </a:t>
            </a:r>
            <a:r>
              <a:rPr lang="en-US" sz="3200" dirty="0" err="1"/>
              <a:t>nhân</a:t>
            </a:r>
            <a:r>
              <a:rPr lang="en-US" sz="3200" dirty="0"/>
              <a:t> </a:t>
            </a:r>
            <a:r>
              <a:rPr lang="en-US" sz="3200" dirty="0" err="1"/>
              <a:t>trong</a:t>
            </a:r>
            <a:r>
              <a:rPr lang="en-US" sz="3200" dirty="0"/>
              <a:t> </a:t>
            </a:r>
            <a:r>
              <a:rPr lang="en-US" sz="3200" dirty="0" err="1"/>
              <a:t>hoạt</a:t>
            </a:r>
            <a:r>
              <a:rPr lang="en-US" sz="3200" dirty="0"/>
              <a:t> </a:t>
            </a:r>
            <a:r>
              <a:rPr lang="en-US" sz="3200" dirty="0" err="1"/>
              <a:t>động</a:t>
            </a:r>
            <a:r>
              <a:rPr lang="en-US" sz="3200" dirty="0"/>
              <a:t> </a:t>
            </a:r>
            <a:r>
              <a:rPr lang="en-US" sz="3200" dirty="0" err="1"/>
              <a:t>tư</a:t>
            </a:r>
            <a:r>
              <a:rPr lang="en-US" sz="3200" dirty="0"/>
              <a:t> </a:t>
            </a:r>
            <a:r>
              <a:rPr lang="en-US" sz="3200" dirty="0" err="1"/>
              <a:t>pháp</a:t>
            </a:r>
            <a:r>
              <a:rPr lang="en-US" sz="3200" dirty="0"/>
              <a:t> </a:t>
            </a:r>
            <a:r>
              <a:rPr lang="en-US" sz="3200" dirty="0" err="1"/>
              <a:t>có</a:t>
            </a:r>
            <a:r>
              <a:rPr lang="en-US" sz="3200" dirty="0"/>
              <a:t> </a:t>
            </a:r>
            <a:r>
              <a:rPr lang="en-US" sz="3200" b="1" i="1" dirty="0"/>
              <a:t>vi </a:t>
            </a:r>
            <a:r>
              <a:rPr lang="en-US" sz="3200" b="1" i="1" dirty="0" err="1"/>
              <a:t>phạm</a:t>
            </a:r>
            <a:r>
              <a:rPr lang="en-US" sz="3200" b="1" i="1" dirty="0"/>
              <a:t> </a:t>
            </a:r>
            <a:r>
              <a:rPr lang="en-US" sz="3200" b="1" i="1" dirty="0" err="1"/>
              <a:t>pháp</a:t>
            </a:r>
            <a:r>
              <a:rPr lang="en-US" sz="3200" b="1" i="1" dirty="0"/>
              <a:t> </a:t>
            </a:r>
            <a:r>
              <a:rPr lang="en-US" sz="3200" b="1" i="1" dirty="0" err="1"/>
              <a:t>luật</a:t>
            </a:r>
            <a:r>
              <a:rPr lang="en-US" sz="3200" b="1" i="1" dirty="0"/>
              <a:t> </a:t>
            </a:r>
            <a:r>
              <a:rPr lang="en-US" sz="3200" b="1" i="1" dirty="0" err="1"/>
              <a:t>ít</a:t>
            </a:r>
            <a:r>
              <a:rPr lang="en-US" sz="3200" b="1" i="1" dirty="0"/>
              <a:t> </a:t>
            </a:r>
            <a:r>
              <a:rPr lang="en-US" sz="3200" b="1" i="1" dirty="0" err="1"/>
              <a:t>nghiêm</a:t>
            </a:r>
            <a:r>
              <a:rPr lang="en-US" sz="3200" b="1" i="1" dirty="0"/>
              <a:t> </a:t>
            </a:r>
            <a:r>
              <a:rPr lang="en-US" sz="3200" b="1" i="1" dirty="0" err="1"/>
              <a:t>trọng</a:t>
            </a:r>
            <a:r>
              <a:rPr lang="en-US" sz="3200" b="1" i="1" dirty="0"/>
              <a:t> </a:t>
            </a:r>
            <a:r>
              <a:rPr lang="en-US" sz="3200" dirty="0" err="1"/>
              <a:t>không</a:t>
            </a:r>
            <a:r>
              <a:rPr lang="en-US" sz="3200" dirty="0"/>
              <a:t> </a:t>
            </a:r>
            <a:r>
              <a:rPr lang="en-US" sz="3200" dirty="0" err="1"/>
              <a:t>thuộc</a:t>
            </a:r>
            <a:r>
              <a:rPr lang="en-US" sz="3200" dirty="0"/>
              <a:t> </a:t>
            </a:r>
            <a:r>
              <a:rPr lang="en-US" sz="3200" dirty="0" err="1"/>
              <a:t>trường</a:t>
            </a:r>
            <a:r>
              <a:rPr lang="en-US" sz="3200" dirty="0"/>
              <a:t> </a:t>
            </a:r>
            <a:r>
              <a:rPr lang="en-US" sz="3200" dirty="0" err="1"/>
              <a:t>hợp</a:t>
            </a:r>
            <a:r>
              <a:rPr lang="en-US" sz="3200" dirty="0"/>
              <a:t> </a:t>
            </a:r>
            <a:r>
              <a:rPr lang="en-US" sz="3200" dirty="0" err="1"/>
              <a:t>kháng</a:t>
            </a:r>
            <a:r>
              <a:rPr lang="en-US" sz="3200" dirty="0"/>
              <a:t> </a:t>
            </a:r>
            <a:r>
              <a:rPr lang="en-US" sz="3200" dirty="0" err="1"/>
              <a:t>nghị</a:t>
            </a:r>
            <a:r>
              <a:rPr lang="en-US" sz="3200" dirty="0"/>
              <a:t> </a:t>
            </a:r>
          </a:p>
          <a:p>
            <a:pPr algn="ctr">
              <a:buNone/>
            </a:pPr>
            <a:r>
              <a:rPr lang="en-US" sz="3200" dirty="0"/>
              <a:t>(K2Đ5 LTCVKSND)</a:t>
            </a:r>
            <a:endParaRPr lang="en-US" sz="3200" i="1" dirty="0"/>
          </a:p>
        </p:txBody>
      </p:sp>
      <p:sp>
        <p:nvSpPr>
          <p:cNvPr id="2" name="Title 1"/>
          <p:cNvSpPr>
            <a:spLocks noGrp="1"/>
          </p:cNvSpPr>
          <p:nvPr>
            <p:ph type="title"/>
          </p:nvPr>
        </p:nvSpPr>
        <p:spPr>
          <a:xfrm>
            <a:off x="1828800" y="228600"/>
            <a:ext cx="8305800" cy="990600"/>
          </a:xfrm>
        </p:spPr>
        <p:style>
          <a:lnRef idx="1">
            <a:schemeClr val="accent6"/>
          </a:lnRef>
          <a:fillRef idx="2">
            <a:schemeClr val="accent6"/>
          </a:fillRef>
          <a:effectRef idx="1">
            <a:schemeClr val="accent6"/>
          </a:effectRef>
          <a:fontRef idx="minor">
            <a:schemeClr val="dk1"/>
          </a:fontRef>
        </p:style>
        <p:txBody>
          <a:bodyPr>
            <a:noAutofit/>
          </a:bodyPr>
          <a:lstStyle/>
          <a:p>
            <a:pPr algn="ct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2</a:t>
            </a:r>
            <a:r>
              <a:rPr lang="vi-VN"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Thực</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hiện</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quyền</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vi-VN"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kiến nghị</a:t>
            </a:r>
            <a:endPar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Flowchart: Punched Tape 3"/>
          <p:cNvSpPr/>
          <p:nvPr/>
        </p:nvSpPr>
        <p:spPr>
          <a:xfrm>
            <a:off x="2286000" y="1066800"/>
            <a:ext cx="7162800" cy="57912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Tx/>
              <a:buChar char="-"/>
            </a:pPr>
            <a:r>
              <a:rPr lang="en-US" sz="2400" dirty="0"/>
              <a:t> </a:t>
            </a:r>
            <a:r>
              <a:rPr lang="en-US" sz="2400" dirty="0" err="1"/>
              <a:t>Dưới</a:t>
            </a:r>
            <a:r>
              <a:rPr lang="en-US" sz="2400" dirty="0"/>
              <a:t> </a:t>
            </a:r>
            <a:r>
              <a:rPr lang="en-US" sz="2400" dirty="0" err="1"/>
              <a:t>góc</a:t>
            </a:r>
            <a:r>
              <a:rPr lang="en-US" sz="2400" dirty="0"/>
              <a:t> </a:t>
            </a:r>
            <a:r>
              <a:rPr lang="en-US" sz="2400" dirty="0" err="1"/>
              <a:t>độ</a:t>
            </a:r>
            <a:r>
              <a:rPr lang="en-US" sz="2400" dirty="0"/>
              <a:t> </a:t>
            </a:r>
            <a:r>
              <a:rPr lang="en-US" sz="2400" dirty="0" err="1"/>
              <a:t>ngôn</a:t>
            </a:r>
            <a:r>
              <a:rPr lang="en-US" sz="2400" dirty="0"/>
              <a:t> </a:t>
            </a:r>
            <a:r>
              <a:rPr lang="en-US" sz="2400" dirty="0" err="1"/>
              <a:t>ngữ</a:t>
            </a:r>
            <a:r>
              <a:rPr lang="en-US" sz="2400" dirty="0"/>
              <a:t> </a:t>
            </a:r>
            <a:r>
              <a:rPr lang="en-US" sz="2400" dirty="0" err="1"/>
              <a:t>học</a:t>
            </a:r>
            <a:r>
              <a:rPr lang="en-US" sz="2400" dirty="0"/>
              <a:t>: </a:t>
            </a:r>
            <a:r>
              <a:rPr lang="en-US" sz="2400" b="1" i="1" dirty="0"/>
              <a:t>“KN </a:t>
            </a:r>
            <a:r>
              <a:rPr lang="en-US" sz="2400" b="1" i="1" dirty="0" err="1"/>
              <a:t>là</a:t>
            </a:r>
            <a:r>
              <a:rPr lang="en-US" sz="2400" b="1" i="1" dirty="0"/>
              <a:t> </a:t>
            </a:r>
            <a:r>
              <a:rPr lang="en-US" sz="2400" b="1" i="1" dirty="0" err="1"/>
              <a:t>nêu</a:t>
            </a:r>
            <a:r>
              <a:rPr lang="en-US" sz="2400" b="1" i="1" dirty="0"/>
              <a:t> ý </a:t>
            </a:r>
            <a:r>
              <a:rPr lang="en-US" sz="2400" b="1" i="1" dirty="0" err="1"/>
              <a:t>kiến</a:t>
            </a:r>
            <a:r>
              <a:rPr lang="en-US" sz="2400" b="1" i="1" dirty="0"/>
              <a:t> </a:t>
            </a:r>
            <a:r>
              <a:rPr lang="en-US" sz="2400" b="1" i="1" dirty="0" err="1"/>
              <a:t>đề</a:t>
            </a:r>
            <a:r>
              <a:rPr lang="en-US" sz="2400" b="1" i="1" dirty="0"/>
              <a:t> </a:t>
            </a:r>
            <a:r>
              <a:rPr lang="en-US" sz="2400" b="1" i="1" dirty="0" err="1"/>
              <a:t>nghị</a:t>
            </a:r>
            <a:r>
              <a:rPr lang="en-US" sz="2400" b="1" i="1" dirty="0"/>
              <a:t> </a:t>
            </a:r>
            <a:r>
              <a:rPr lang="en-US" sz="2400" b="1" i="1" dirty="0" err="1"/>
              <a:t>về</a:t>
            </a:r>
            <a:r>
              <a:rPr lang="en-US" sz="2400" b="1" i="1" dirty="0"/>
              <a:t> </a:t>
            </a:r>
            <a:r>
              <a:rPr lang="en-US" sz="2400" b="1" i="1" dirty="0" err="1"/>
              <a:t>một</a:t>
            </a:r>
            <a:r>
              <a:rPr lang="en-US" sz="2400" b="1" i="1" dirty="0"/>
              <a:t> </a:t>
            </a:r>
            <a:r>
              <a:rPr lang="en-US" sz="2400" b="1" i="1" dirty="0" err="1"/>
              <a:t>việc</a:t>
            </a:r>
            <a:r>
              <a:rPr lang="en-US" sz="2400" b="1" i="1" dirty="0"/>
              <a:t> </a:t>
            </a:r>
            <a:r>
              <a:rPr lang="en-US" sz="2400" b="1" i="1" dirty="0" err="1"/>
              <a:t>chung</a:t>
            </a:r>
            <a:r>
              <a:rPr lang="en-US" sz="2400" b="1" i="1" dirty="0"/>
              <a:t> </a:t>
            </a:r>
            <a:r>
              <a:rPr lang="en-US" sz="2400" b="1" i="1" dirty="0" err="1"/>
              <a:t>để</a:t>
            </a:r>
            <a:r>
              <a:rPr lang="en-US" sz="2400" b="1" i="1" dirty="0"/>
              <a:t> </a:t>
            </a:r>
            <a:r>
              <a:rPr lang="en-US" sz="2400" b="1" i="1" dirty="0" err="1"/>
              <a:t>cơ</a:t>
            </a:r>
            <a:r>
              <a:rPr lang="en-US" sz="2400" b="1" i="1" dirty="0"/>
              <a:t> </a:t>
            </a:r>
            <a:r>
              <a:rPr lang="en-US" sz="2400" b="1" i="1" dirty="0" err="1"/>
              <a:t>quan</a:t>
            </a:r>
            <a:r>
              <a:rPr lang="en-US" sz="2400" b="1" i="1" dirty="0"/>
              <a:t> </a:t>
            </a:r>
            <a:r>
              <a:rPr lang="en-US" sz="2400" b="1" i="1" dirty="0" err="1"/>
              <a:t>có</a:t>
            </a:r>
            <a:r>
              <a:rPr lang="en-US" sz="2400" b="1" i="1" dirty="0"/>
              <a:t> </a:t>
            </a:r>
            <a:r>
              <a:rPr lang="en-US" sz="2400" b="1" i="1" dirty="0" err="1"/>
              <a:t>thẩm</a:t>
            </a:r>
            <a:r>
              <a:rPr lang="en-US" sz="2400" b="1" i="1" dirty="0"/>
              <a:t> </a:t>
            </a:r>
            <a:r>
              <a:rPr lang="en-US" sz="2400" b="1" i="1" dirty="0" err="1"/>
              <a:t>quyền</a:t>
            </a:r>
            <a:r>
              <a:rPr lang="en-US" sz="2400" b="1" i="1" dirty="0"/>
              <a:t> </a:t>
            </a:r>
            <a:r>
              <a:rPr lang="en-US" sz="2400" b="1" i="1" dirty="0" err="1"/>
              <a:t>xét</a:t>
            </a:r>
            <a:r>
              <a:rPr lang="en-US" sz="2400" b="1" i="1" dirty="0"/>
              <a:t> </a:t>
            </a:r>
            <a:r>
              <a:rPr lang="en-US" sz="2400" b="1" i="1" dirty="0" err="1"/>
              <a:t>và</a:t>
            </a:r>
            <a:r>
              <a:rPr lang="en-US" sz="2400" b="1" i="1" dirty="0"/>
              <a:t> </a:t>
            </a:r>
            <a:r>
              <a:rPr lang="en-US" sz="2400" b="1" i="1" dirty="0" err="1"/>
              <a:t>giải</a:t>
            </a:r>
            <a:r>
              <a:rPr lang="en-US" sz="2400" b="1" i="1" dirty="0"/>
              <a:t> </a:t>
            </a:r>
            <a:r>
              <a:rPr lang="en-US" sz="2400" b="1" i="1" dirty="0" err="1"/>
              <a:t>quyết</a:t>
            </a:r>
            <a:r>
              <a:rPr lang="en-US" sz="2400" b="1" i="1" dirty="0"/>
              <a:t>”;</a:t>
            </a:r>
          </a:p>
          <a:p>
            <a:pPr algn="ctr">
              <a:buFontTx/>
              <a:buChar char="-"/>
            </a:pPr>
            <a:endParaRPr lang="en-US" sz="2400" dirty="0"/>
          </a:p>
          <a:p>
            <a:pPr algn="ctr"/>
            <a:r>
              <a:rPr lang="en-US" sz="2400" dirty="0"/>
              <a:t>- </a:t>
            </a:r>
            <a:r>
              <a:rPr lang="en-US" sz="2400" dirty="0" err="1"/>
              <a:t>Dưới</a:t>
            </a:r>
            <a:r>
              <a:rPr lang="en-US" sz="2400" dirty="0"/>
              <a:t> </a:t>
            </a:r>
            <a:r>
              <a:rPr lang="en-US" sz="2400" dirty="0" err="1"/>
              <a:t>góc</a:t>
            </a:r>
            <a:r>
              <a:rPr lang="en-US" sz="2400" dirty="0"/>
              <a:t> </a:t>
            </a:r>
            <a:r>
              <a:rPr lang="en-US" sz="2400" dirty="0" err="1"/>
              <a:t>độ</a:t>
            </a:r>
            <a:r>
              <a:rPr lang="en-US" sz="2400" dirty="0"/>
              <a:t> </a:t>
            </a:r>
            <a:r>
              <a:rPr lang="en-US" sz="2400" dirty="0" err="1"/>
              <a:t>khoa</a:t>
            </a:r>
            <a:r>
              <a:rPr lang="en-US" sz="2400" dirty="0"/>
              <a:t> </a:t>
            </a:r>
            <a:r>
              <a:rPr lang="en-US" sz="2400" dirty="0" err="1"/>
              <a:t>học</a:t>
            </a:r>
            <a:r>
              <a:rPr lang="en-US" sz="2400" dirty="0"/>
              <a:t> </a:t>
            </a:r>
            <a:r>
              <a:rPr lang="en-US" sz="2400" dirty="0" err="1"/>
              <a:t>luật</a:t>
            </a:r>
            <a:r>
              <a:rPr lang="en-US" sz="2400" dirty="0"/>
              <a:t> </a:t>
            </a:r>
            <a:r>
              <a:rPr lang="en-US" sz="2400" dirty="0" err="1"/>
              <a:t>tố</a:t>
            </a:r>
            <a:r>
              <a:rPr lang="en-US" sz="2400" dirty="0"/>
              <a:t> </a:t>
            </a:r>
            <a:r>
              <a:rPr lang="en-US" sz="2400" dirty="0" err="1"/>
              <a:t>tụng</a:t>
            </a:r>
            <a:r>
              <a:rPr lang="en-US" sz="2400" dirty="0"/>
              <a:t>: </a:t>
            </a:r>
            <a:r>
              <a:rPr lang="en-US" sz="2400" i="1" dirty="0" err="1"/>
              <a:t>K</a:t>
            </a:r>
            <a:r>
              <a:rPr lang="en-US" sz="2400" b="1" i="1" dirty="0" err="1"/>
              <a:t>iến</a:t>
            </a:r>
            <a:r>
              <a:rPr lang="en-US" sz="2400" b="1" i="1" dirty="0"/>
              <a:t> </a:t>
            </a:r>
            <a:r>
              <a:rPr lang="en-US" sz="2400" b="1" i="1" dirty="0" err="1"/>
              <a:t>nghị</a:t>
            </a:r>
            <a:r>
              <a:rPr lang="en-US" sz="2400" b="1" i="1" dirty="0"/>
              <a:t> </a:t>
            </a:r>
            <a:r>
              <a:rPr lang="en-US" sz="2400" b="1" i="1" dirty="0" err="1"/>
              <a:t>là</a:t>
            </a:r>
            <a:r>
              <a:rPr lang="en-US" sz="2400" b="1" i="1" dirty="0"/>
              <a:t> </a:t>
            </a:r>
            <a:r>
              <a:rPr lang="en-US" sz="2400" b="1" i="1" dirty="0" err="1"/>
              <a:t>việc</a:t>
            </a:r>
            <a:r>
              <a:rPr lang="en-US" sz="2400" b="1" i="1" dirty="0"/>
              <a:t> </a:t>
            </a:r>
            <a:r>
              <a:rPr lang="en-US" sz="2400" b="1" i="1" dirty="0" err="1"/>
              <a:t>cơ</a:t>
            </a:r>
            <a:r>
              <a:rPr lang="en-US" sz="2400" b="1" i="1" dirty="0"/>
              <a:t> </a:t>
            </a:r>
            <a:r>
              <a:rPr lang="en-US" sz="2400" b="1" i="1" dirty="0" err="1"/>
              <a:t>quan</a:t>
            </a:r>
            <a:r>
              <a:rPr lang="en-US" sz="2400" b="1" i="1" dirty="0"/>
              <a:t>, </a:t>
            </a:r>
            <a:r>
              <a:rPr lang="en-US" sz="2400" b="1" i="1" dirty="0" err="1"/>
              <a:t>cá</a:t>
            </a:r>
            <a:r>
              <a:rPr lang="en-US" sz="2400" b="1" i="1" dirty="0"/>
              <a:t> </a:t>
            </a:r>
            <a:r>
              <a:rPr lang="en-US" sz="2400" b="1" i="1" dirty="0" err="1"/>
              <a:t>nhân</a:t>
            </a:r>
            <a:r>
              <a:rPr lang="en-US" sz="2400" b="1" i="1" dirty="0"/>
              <a:t>, </a:t>
            </a:r>
            <a:r>
              <a:rPr lang="en-US" sz="2400" b="1" i="1" dirty="0" err="1"/>
              <a:t>tổ</a:t>
            </a:r>
            <a:r>
              <a:rPr lang="en-US" sz="2400" b="1" i="1" dirty="0"/>
              <a:t> </a:t>
            </a:r>
            <a:r>
              <a:rPr lang="en-US" sz="2400" b="1" i="1" dirty="0" err="1"/>
              <a:t>chức</a:t>
            </a:r>
            <a:r>
              <a:rPr lang="en-US" sz="2400" b="1" i="1" dirty="0"/>
              <a:t> </a:t>
            </a:r>
            <a:r>
              <a:rPr lang="en-US" sz="2400" b="1" i="1" dirty="0" err="1"/>
              <a:t>đề</a:t>
            </a:r>
            <a:r>
              <a:rPr lang="en-US" sz="2400" b="1" i="1" dirty="0"/>
              <a:t> </a:t>
            </a:r>
            <a:r>
              <a:rPr lang="en-US" sz="2400" b="1" i="1" dirty="0" err="1"/>
              <a:t>nghị</a:t>
            </a:r>
            <a:r>
              <a:rPr lang="en-US" sz="2400" b="1" i="1" dirty="0"/>
              <a:t> </a:t>
            </a:r>
            <a:r>
              <a:rPr lang="en-US" sz="2400" b="1" i="1" dirty="0" err="1"/>
              <a:t>với</a:t>
            </a:r>
            <a:r>
              <a:rPr lang="en-US" sz="2400" b="1" i="1" dirty="0"/>
              <a:t> </a:t>
            </a:r>
            <a:r>
              <a:rPr lang="en-US" sz="2400" b="1" i="1" dirty="0" err="1"/>
              <a:t>các</a:t>
            </a:r>
            <a:r>
              <a:rPr lang="en-US" sz="2400" b="1" i="1" dirty="0"/>
              <a:t> </a:t>
            </a:r>
            <a:r>
              <a:rPr lang="en-US" sz="2400" b="1" i="1" dirty="0" err="1"/>
              <a:t>cơ</a:t>
            </a:r>
            <a:r>
              <a:rPr lang="en-US" sz="2400" b="1" i="1" dirty="0"/>
              <a:t> </a:t>
            </a:r>
            <a:r>
              <a:rPr lang="en-US" sz="2400" b="1" i="1" dirty="0" err="1"/>
              <a:t>quan</a:t>
            </a:r>
            <a:r>
              <a:rPr lang="en-US" sz="2400" b="1" i="1" dirty="0"/>
              <a:t> </a:t>
            </a:r>
            <a:r>
              <a:rPr lang="en-US" sz="2400" b="1" i="1" dirty="0" err="1"/>
              <a:t>tiến</a:t>
            </a:r>
            <a:r>
              <a:rPr lang="en-US" sz="2400" b="1" i="1" dirty="0"/>
              <a:t> </a:t>
            </a:r>
            <a:r>
              <a:rPr lang="en-US" sz="2400" b="1" i="1" dirty="0" err="1"/>
              <a:t>hành</a:t>
            </a:r>
            <a:r>
              <a:rPr lang="en-US" sz="2400" b="1" i="1" dirty="0"/>
              <a:t> </a:t>
            </a:r>
            <a:r>
              <a:rPr lang="en-US" sz="2400" b="1" i="1" dirty="0" err="1"/>
              <a:t>tố</a:t>
            </a:r>
            <a:r>
              <a:rPr lang="en-US" sz="2400" b="1" i="1" dirty="0"/>
              <a:t> </a:t>
            </a:r>
            <a:r>
              <a:rPr lang="en-US" sz="2400" b="1" i="1" dirty="0" err="1"/>
              <a:t>tụng</a:t>
            </a:r>
            <a:r>
              <a:rPr lang="en-US" sz="2400" b="1" i="1" dirty="0"/>
              <a:t> </a:t>
            </a:r>
            <a:r>
              <a:rPr lang="en-US" sz="2400" b="1" i="1" dirty="0" err="1"/>
              <a:t>khắc</a:t>
            </a:r>
            <a:r>
              <a:rPr lang="en-US" sz="2400" b="1" i="1" dirty="0"/>
              <a:t> </a:t>
            </a:r>
            <a:r>
              <a:rPr lang="en-US" sz="2400" b="1" i="1" dirty="0" err="1"/>
              <a:t>phục</a:t>
            </a:r>
            <a:r>
              <a:rPr lang="en-US" sz="2400" b="1" i="1" dirty="0"/>
              <a:t> </a:t>
            </a:r>
            <a:r>
              <a:rPr lang="en-US" sz="2400" b="1" i="1" dirty="0" err="1"/>
              <a:t>những</a:t>
            </a:r>
            <a:r>
              <a:rPr lang="en-US" sz="2400" b="1" i="1" dirty="0"/>
              <a:t> vi </a:t>
            </a:r>
            <a:r>
              <a:rPr lang="en-US" sz="2400" b="1" i="1" dirty="0" err="1"/>
              <a:t>phạm</a:t>
            </a:r>
            <a:r>
              <a:rPr lang="en-US" sz="2400" b="1" i="1" dirty="0"/>
              <a:t> </a:t>
            </a:r>
            <a:r>
              <a:rPr lang="en-US" sz="2400" b="1" i="1" dirty="0" err="1"/>
              <a:t>và</a:t>
            </a:r>
            <a:r>
              <a:rPr lang="en-US" sz="2400" b="1" i="1" dirty="0"/>
              <a:t> </a:t>
            </a:r>
            <a:r>
              <a:rPr lang="en-US" sz="2400" b="1" i="1" dirty="0" err="1"/>
              <a:t>thực</a:t>
            </a:r>
            <a:r>
              <a:rPr lang="en-US" sz="2400" b="1" i="1" dirty="0"/>
              <a:t> </a:t>
            </a:r>
            <a:r>
              <a:rPr lang="en-US" sz="2400" b="1" i="1" dirty="0" err="1"/>
              <a:t>hiện</a:t>
            </a:r>
            <a:r>
              <a:rPr lang="en-US" sz="2400" b="1" i="1" dirty="0"/>
              <a:t> </a:t>
            </a:r>
            <a:r>
              <a:rPr lang="en-US" sz="2400" b="1" i="1" dirty="0" err="1"/>
              <a:t>đúng</a:t>
            </a:r>
            <a:r>
              <a:rPr lang="en-US" sz="2400" b="1" i="1" dirty="0"/>
              <a:t> </a:t>
            </a:r>
            <a:r>
              <a:rPr lang="en-US" sz="2400" b="1" i="1" dirty="0" err="1"/>
              <a:t>những</a:t>
            </a:r>
            <a:r>
              <a:rPr lang="en-US" sz="2400" b="1" i="1" dirty="0"/>
              <a:t> </a:t>
            </a:r>
            <a:r>
              <a:rPr lang="en-US" sz="2400" b="1" i="1" dirty="0" err="1"/>
              <a:t>quy</a:t>
            </a:r>
            <a:r>
              <a:rPr lang="en-US" sz="2400" b="1" i="1" dirty="0"/>
              <a:t> </a:t>
            </a:r>
            <a:r>
              <a:rPr lang="en-US" sz="2400" b="1" i="1" dirty="0" err="1"/>
              <a:t>định</a:t>
            </a:r>
            <a:r>
              <a:rPr lang="en-US" sz="2400" b="1" i="1" dirty="0"/>
              <a:t> </a:t>
            </a:r>
            <a:r>
              <a:rPr lang="en-US" sz="2400" b="1" i="1" dirty="0" err="1"/>
              <a:t>của</a:t>
            </a:r>
            <a:r>
              <a:rPr lang="en-US" sz="2400" b="1" i="1" dirty="0"/>
              <a:t> </a:t>
            </a:r>
            <a:r>
              <a:rPr lang="en-US" sz="2400" b="1" i="1" dirty="0" err="1"/>
              <a:t>pháp</a:t>
            </a:r>
            <a:r>
              <a:rPr lang="en-US" sz="2400" b="1" i="1" dirty="0"/>
              <a:t> </a:t>
            </a:r>
            <a:r>
              <a:rPr lang="en-US" sz="2400" b="1" i="1" dirty="0" err="1"/>
              <a:t>luật</a:t>
            </a:r>
            <a:r>
              <a:rPr lang="en-US" sz="2400" b="1" i="1" dirty="0"/>
              <a:t> </a:t>
            </a:r>
            <a:r>
              <a:rPr lang="en-US" sz="2400" b="1" i="1" dirty="0" err="1"/>
              <a:t>tố</a:t>
            </a:r>
            <a:r>
              <a:rPr lang="en-US" sz="2400" b="1" i="1" dirty="0"/>
              <a:t> </a:t>
            </a:r>
            <a:r>
              <a:rPr lang="en-US" sz="2400" b="1" i="1" dirty="0" err="1"/>
              <a:t>tụng</a:t>
            </a:r>
            <a:endParaRPr lang="en-US" sz="24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4">
                                            <p:bg/>
                                          </p:spTgt>
                                        </p:tgtEl>
                                        <p:attrNameLst>
                                          <p:attrName>style.visibility</p:attrName>
                                        </p:attrNameLst>
                                      </p:cBhvr>
                                      <p:to>
                                        <p:strVal val="visible"/>
                                      </p:to>
                                    </p:set>
                                    <p:anim to="" calcmode="lin" valueType="num">
                                      <p:cBhvr>
                                        <p:cTn id="25" dur="1" fill="hold"/>
                                        <p:tgtEl>
                                          <p:spTgt spid="4">
                                            <p:bg/>
                                          </p:spTgt>
                                        </p:tgtEl>
                                        <p:attrNameLst>
                                          <p:attrName/>
                                        </p:attrNameLst>
                                      </p:cBhvr>
                                    </p:anim>
                                  </p:childTnLst>
                                </p:cTn>
                              </p:par>
                              <p:par>
                                <p:cTn id="26" presetID="24" presetClass="entr" presetSubtype="0" fill="hold" grpId="0" nodeType="withEffect">
                                  <p:stCondLst>
                                    <p:cond delay="0"/>
                                  </p:stCondLst>
                                  <p:iterate type="lt">
                                    <p:tmAbs val="0"/>
                                  </p:iterate>
                                  <p:childTnLst>
                                    <p:set>
                                      <p:cBhvr>
                                        <p:cTn id="27" dur="1" fill="hold">
                                          <p:stCondLst>
                                            <p:cond delay="0"/>
                                          </p:stCondLst>
                                        </p:cTn>
                                        <p:tgtEl>
                                          <p:spTgt spid="4">
                                            <p:txEl>
                                              <p:pRg st="0" end="0"/>
                                            </p:txEl>
                                          </p:spTgt>
                                        </p:tgtEl>
                                        <p:attrNameLst>
                                          <p:attrName>style.visibility</p:attrName>
                                        </p:attrNameLst>
                                      </p:cBhvr>
                                      <p:to>
                                        <p:strVal val="visible"/>
                                      </p:to>
                                    </p:set>
                                    <p:anim to="" calcmode="lin" valueType="num">
                                      <p:cBhvr>
                                        <p:cTn id="28" dur="1" fill="hold"/>
                                        <p:tgtEl>
                                          <p:spTgt spid="4">
                                            <p:txEl>
                                              <p:pRg st="0" end="0"/>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to="" calcmode="lin" valueType="num">
                                      <p:cBhvr>
                                        <p:cTn id="31" dur="1" fill="hold"/>
                                        <p:tgtEl>
                                          <p:spTgt spid="4">
                                            <p:txEl>
                                              <p:pRg st="2" end="2"/>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56" presetClass="entr" presetSubtype="0" fill="hold" nodeType="clickEffect">
                                  <p:stCondLst>
                                    <p:cond delay="0"/>
                                  </p:stCondLst>
                                  <p:iterate type="lt">
                                    <p:tmPct val="10000"/>
                                  </p:iterate>
                                  <p:childTnLst>
                                    <p:set>
                                      <p:cBhvr>
                                        <p:cTn id="35" dur="1" fill="hold">
                                          <p:stCondLst>
                                            <p:cond delay="0"/>
                                          </p:stCondLst>
                                        </p:cTn>
                                        <p:tgtEl>
                                          <p:spTgt spid="4">
                                            <p:txEl>
                                              <p:pRg st="0" end="0"/>
                                            </p:txEl>
                                          </p:spTgt>
                                        </p:tgtEl>
                                        <p:attrNameLst>
                                          <p:attrName>style.visibility</p:attrName>
                                        </p:attrNameLst>
                                      </p:cBhvr>
                                      <p:to>
                                        <p:strVal val="visible"/>
                                      </p:to>
                                    </p:set>
                                    <p:anim by="(-#ppt_w*2)" calcmode="lin" valueType="num">
                                      <p:cBhvr rctx="PPT">
                                        <p:cTn id="36" dur="500" autoRev="1" fill="hold">
                                          <p:stCondLst>
                                            <p:cond delay="0"/>
                                          </p:stCondLst>
                                        </p:cTn>
                                        <p:tgtEl>
                                          <p:spTgt spid="4">
                                            <p:txEl>
                                              <p:pRg st="0" end="0"/>
                                            </p:txEl>
                                          </p:spTgt>
                                        </p:tgtEl>
                                        <p:attrNameLst>
                                          <p:attrName>ppt_w</p:attrName>
                                        </p:attrNameLst>
                                      </p:cBhvr>
                                    </p:anim>
                                    <p:anim by="(#ppt_w*0.50)" calcmode="lin" valueType="num">
                                      <p:cBhvr>
                                        <p:cTn id="37" dur="500" decel="50000" autoRev="1" fill="hold">
                                          <p:stCondLst>
                                            <p:cond delay="0"/>
                                          </p:stCondLst>
                                        </p:cTn>
                                        <p:tgtEl>
                                          <p:spTgt spid="4">
                                            <p:txEl>
                                              <p:pRg st="0" end="0"/>
                                            </p:txEl>
                                          </p:spTgt>
                                        </p:tgtEl>
                                        <p:attrNameLst>
                                          <p:attrName>ppt_x</p:attrName>
                                        </p:attrNameLst>
                                      </p:cBhvr>
                                    </p:anim>
                                    <p:anim from="(-#ppt_h/2)" to="(#ppt_y)" calcmode="lin" valueType="num">
                                      <p:cBhvr>
                                        <p:cTn id="38" dur="1000" fill="hold">
                                          <p:stCondLst>
                                            <p:cond delay="0"/>
                                          </p:stCondLst>
                                        </p:cTn>
                                        <p:tgtEl>
                                          <p:spTgt spid="4">
                                            <p:txEl>
                                              <p:pRg st="0" end="0"/>
                                            </p:txEl>
                                          </p:spTgt>
                                        </p:tgtEl>
                                        <p:attrNameLst>
                                          <p:attrName>ppt_y</p:attrName>
                                        </p:attrNameLst>
                                      </p:cBhvr>
                                    </p:anim>
                                    <p:animRot by="21600000">
                                      <p:cBhvr>
                                        <p:cTn id="39" dur="1000" fill="hold">
                                          <p:stCondLst>
                                            <p:cond delay="0"/>
                                          </p:stCondLst>
                                        </p:cTn>
                                        <p:tgtEl>
                                          <p:spTgt spid="4">
                                            <p:txEl>
                                              <p:pRg st="0" end="0"/>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to="" calcmode="lin" valueType="num">
                                      <p:cBhvr>
                                        <p:cTn id="44" dur="1" fill="hold"/>
                                        <p:tgtEl>
                                          <p:spTgt spid="4">
                                            <p:txEl>
                                              <p:pRg st="2" end="2"/>
                                            </p:txEl>
                                          </p:spTgt>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1" nodeType="clickEffect">
                                  <p:stCondLst>
                                    <p:cond delay="0"/>
                                  </p:stCondLst>
                                  <p:iterate type="lt">
                                    <p:tmPct val="0"/>
                                  </p:iterate>
                                  <p:childTnLst>
                                    <p:animEffect transition="out" filter="blinds(horizontal)">
                                      <p:cBhvr>
                                        <p:cTn id="48" dur="500"/>
                                        <p:tgtEl>
                                          <p:spTgt spid="4">
                                            <p:txEl>
                                              <p:pRg st="0" end="0"/>
                                            </p:txEl>
                                          </p:spTgt>
                                        </p:tgtEl>
                                      </p:cBhvr>
                                    </p:animEffect>
                                    <p:set>
                                      <p:cBhvr>
                                        <p:cTn id="49" dur="1" fill="hold">
                                          <p:stCondLst>
                                            <p:cond delay="499"/>
                                          </p:stCondLst>
                                        </p:cTn>
                                        <p:tgtEl>
                                          <p:spTgt spid="4">
                                            <p:txEl>
                                              <p:pRg st="0" end="0"/>
                                            </p:txEl>
                                          </p:spTgt>
                                        </p:tgtEl>
                                        <p:attrNameLst>
                                          <p:attrName>style.visibility</p:attrName>
                                        </p:attrNameLst>
                                      </p:cBhvr>
                                      <p:to>
                                        <p:strVal val="hidden"/>
                                      </p:to>
                                    </p:set>
                                  </p:childTnLst>
                                </p:cTn>
                              </p:par>
                              <p:par>
                                <p:cTn id="50" presetID="3" presetClass="exit" presetSubtype="10" fill="hold" grpId="1" nodeType="withEffect">
                                  <p:stCondLst>
                                    <p:cond delay="0"/>
                                  </p:stCondLst>
                                  <p:childTnLst>
                                    <p:animEffect transition="out" filter="blinds(horizontal)">
                                      <p:cBhvr>
                                        <p:cTn id="51" dur="500"/>
                                        <p:tgtEl>
                                          <p:spTgt spid="4">
                                            <p:txEl>
                                              <p:pRg st="2" end="2"/>
                                            </p:txEl>
                                          </p:spTgt>
                                        </p:tgtEl>
                                      </p:cBhvr>
                                    </p:animEffect>
                                    <p:set>
                                      <p:cBhvr>
                                        <p:cTn id="52" dur="1" fill="hold">
                                          <p:stCondLst>
                                            <p:cond delay="499"/>
                                          </p:stCondLst>
                                        </p:cTn>
                                        <p:tgtEl>
                                          <p:spTgt spid="4">
                                            <p:txEl>
                                              <p:pRg st="2" end="2"/>
                                            </p:txEl>
                                          </p:spTgt>
                                        </p:tgtEl>
                                        <p:attrNameLst>
                                          <p:attrName>style.visibility</p:attrName>
                                        </p:attrNameLst>
                                      </p:cBhvr>
                                      <p:to>
                                        <p:strVal val="hidden"/>
                                      </p:to>
                                    </p:set>
                                  </p:childTnLst>
                                </p:cTn>
                              </p:par>
                              <p:par>
                                <p:cTn id="53" presetID="3" presetClass="exit" presetSubtype="10" fill="hold" grpId="1" nodeType="withEffect">
                                  <p:stCondLst>
                                    <p:cond delay="0"/>
                                  </p:stCondLst>
                                  <p:childTnLst>
                                    <p:animEffect transition="out" filter="blinds(horizontal)">
                                      <p:cBhvr>
                                        <p:cTn id="54" dur="500"/>
                                        <p:tgtEl>
                                          <p:spTgt spid="4">
                                            <p:bg/>
                                          </p:spTgt>
                                        </p:tgtEl>
                                      </p:cBhvr>
                                    </p:animEffect>
                                    <p:set>
                                      <p:cBhvr>
                                        <p:cTn id="55" dur="1" fill="hold">
                                          <p:stCondLst>
                                            <p:cond delay="499"/>
                                          </p:stCondLst>
                                        </p:cTn>
                                        <p:tgtEl>
                                          <p:spTgt spid="4">
                                            <p:bg/>
                                          </p:spTgt>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nodeType="clickEffect">
                                  <p:stCondLst>
                                    <p:cond delay="0"/>
                                  </p:stCondLst>
                                  <p:iterate type="lt">
                                    <p:tmPct val="50000"/>
                                  </p:iterate>
                                  <p:childTnLst>
                                    <p:set>
                                      <p:cBhvr>
                                        <p:cTn id="59"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60"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62" dur="80"/>
                                        <p:tgtEl>
                                          <p:spTgt spid="3">
                                            <p:txEl>
                                              <p:pRg st="0" end="0"/>
                                            </p:txEl>
                                          </p:spTgt>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7" presetClass="entr" presetSubtype="0" fill="hold" nodeType="clickEffect">
                                  <p:stCondLst>
                                    <p:cond delay="0"/>
                                  </p:stCondLst>
                                  <p:iterate type="lt">
                                    <p:tmPct val="50000"/>
                                  </p:iterate>
                                  <p:childTnLst>
                                    <p:set>
                                      <p:cBhvr>
                                        <p:cTn id="66"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67"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8"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69" dur="80"/>
                                        <p:tgtEl>
                                          <p:spTgt spid="3">
                                            <p:txEl>
                                              <p:pRg st="1" end="1"/>
                                            </p:txEl>
                                          </p:spTgt>
                                        </p:tgtEl>
                                        <p:attrNameLst>
                                          <p:attrName>fill.type</p:attrName>
                                        </p:attrNameLst>
                                      </p:cBhvr>
                                      <p:to>
                                        <p:strVal val="solid"/>
                                      </p:to>
                                    </p:set>
                                  </p:childTnLst>
                                </p:cTn>
                              </p:par>
                            </p:childTnLst>
                          </p:cTn>
                        </p:par>
                      </p:childTnLst>
                    </p:cTn>
                  </p:par>
                  <p:par>
                    <p:cTn id="70" fill="hold">
                      <p:stCondLst>
                        <p:cond delay="indefinite"/>
                      </p:stCondLst>
                      <p:childTnLst>
                        <p:par>
                          <p:cTn id="71" fill="hold">
                            <p:stCondLst>
                              <p:cond delay="0"/>
                            </p:stCondLst>
                            <p:childTnLst>
                              <p:par>
                                <p:cTn id="72" presetID="50" presetClass="entr" presetSubtype="0" decel="100000" fill="hold" nodeType="clickEffect">
                                  <p:stCondLst>
                                    <p:cond delay="0"/>
                                  </p:stCondLst>
                                  <p:childTnLst>
                                    <p:set>
                                      <p:cBhvr>
                                        <p:cTn id="73" dur="1" fill="hold">
                                          <p:stCondLst>
                                            <p:cond delay="0"/>
                                          </p:stCondLst>
                                        </p:cTn>
                                        <p:tgtEl>
                                          <p:spTgt spid="3">
                                            <p:txEl>
                                              <p:pRg st="3" end="3"/>
                                            </p:txEl>
                                          </p:spTgt>
                                        </p:tgtEl>
                                        <p:attrNameLst>
                                          <p:attrName>style.visibility</p:attrName>
                                        </p:attrNameLst>
                                      </p:cBhvr>
                                      <p:to>
                                        <p:strVal val="visible"/>
                                      </p:to>
                                    </p:set>
                                    <p:anim calcmode="lin" valueType="num">
                                      <p:cBhvr>
                                        <p:cTn id="74"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7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76" dur="1000"/>
                                        <p:tgtEl>
                                          <p:spTgt spid="3">
                                            <p:txEl>
                                              <p:pRg st="3" end="3"/>
                                            </p:txEl>
                                          </p:spTgt>
                                        </p:tgtEl>
                                      </p:cBhvr>
                                    </p:animEffect>
                                  </p:childTnLst>
                                </p:cTn>
                              </p:par>
                              <p:par>
                                <p:cTn id="77" presetID="50" presetClass="entr" presetSubtype="0" decel="100000" fill="hold" nodeType="with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 calcmode="lin" valueType="num">
                                      <p:cBhvr>
                                        <p:cTn id="79"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8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8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build="allAtOnce" animBg="1"/>
      <p:bldP spid="4" grpId="1"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AutoShape 3"/>
          <p:cNvSpPr>
            <a:spLocks noChangeArrowheads="1"/>
          </p:cNvSpPr>
          <p:nvPr/>
        </p:nvSpPr>
        <p:spPr bwMode="gray">
          <a:xfrm>
            <a:off x="1828800" y="1828800"/>
            <a:ext cx="5530850" cy="1524000"/>
          </a:xfrm>
          <a:prstGeom prst="upArrow">
            <a:avLst>
              <a:gd name="adj1" fmla="val 57824"/>
              <a:gd name="adj2" fmla="val 54398"/>
            </a:avLst>
          </a:prstGeom>
          <a:gradFill rotWithShape="1">
            <a:gsLst>
              <a:gs pos="0">
                <a:schemeClr val="accent1"/>
              </a:gs>
              <a:gs pos="100000">
                <a:schemeClr val="accent1">
                  <a:gamma/>
                  <a:tint val="0"/>
                  <a:invGamma/>
                </a:schemeClr>
              </a:gs>
            </a:gsLst>
            <a:lin ang="5400000" scaled="1"/>
          </a:gradFill>
          <a:ln w="9525" algn="ctr">
            <a:noFill/>
            <a:miter lim="800000"/>
            <a:headEnd/>
            <a:tailEnd/>
          </a:ln>
          <a:effectLst/>
        </p:spPr>
        <p:txBody>
          <a:bodyPr wrap="none" anchor="ctr"/>
          <a:lstStyle/>
          <a:p>
            <a:pPr algn="ctr"/>
            <a:endParaRPr lang="en-US" dirty="0">
              <a:solidFill>
                <a:srgbClr val="6600CC"/>
              </a:solidFill>
            </a:endParaRPr>
          </a:p>
          <a:p>
            <a:pPr algn="ctr"/>
            <a:r>
              <a:rPr lang="en-US" sz="2400" dirty="0" err="1" smtClean="0">
                <a:solidFill>
                  <a:srgbClr val="6600CC"/>
                </a:solidFill>
              </a:rPr>
              <a:t>Định</a:t>
            </a:r>
            <a:r>
              <a:rPr lang="en-US" sz="2400" dirty="0" smtClean="0">
                <a:solidFill>
                  <a:srgbClr val="6600CC"/>
                </a:solidFill>
              </a:rPr>
              <a:t> </a:t>
            </a:r>
            <a:r>
              <a:rPr lang="en-US" sz="2400" dirty="0" err="1" smtClean="0">
                <a:solidFill>
                  <a:srgbClr val="6600CC"/>
                </a:solidFill>
              </a:rPr>
              <a:t>nghĩa</a:t>
            </a:r>
            <a:endParaRPr lang="en-US" dirty="0">
              <a:solidFill>
                <a:srgbClr val="6600CC"/>
              </a:solidFill>
            </a:endParaRPr>
          </a:p>
        </p:txBody>
      </p:sp>
      <p:grpSp>
        <p:nvGrpSpPr>
          <p:cNvPr id="2" name="Group 6"/>
          <p:cNvGrpSpPr>
            <a:grpSpLocks/>
          </p:cNvGrpSpPr>
          <p:nvPr/>
        </p:nvGrpSpPr>
        <p:grpSpPr bwMode="auto">
          <a:xfrm>
            <a:off x="2362200" y="4159250"/>
            <a:ext cx="1803400" cy="2070100"/>
            <a:chOff x="528" y="2476"/>
            <a:chExt cx="1136" cy="1304"/>
          </a:xfrm>
        </p:grpSpPr>
        <p:grpSp>
          <p:nvGrpSpPr>
            <p:cNvPr id="3" name="Group 7"/>
            <p:cNvGrpSpPr>
              <a:grpSpLocks/>
            </p:cNvGrpSpPr>
            <p:nvPr/>
          </p:nvGrpSpPr>
          <p:grpSpPr bwMode="auto">
            <a:xfrm>
              <a:off x="528" y="2476"/>
              <a:ext cx="1136" cy="954"/>
              <a:chOff x="560" y="1584"/>
              <a:chExt cx="1513" cy="1296"/>
            </a:xfrm>
          </p:grpSpPr>
          <p:grpSp>
            <p:nvGrpSpPr>
              <p:cNvPr id="4" name="Group 8"/>
              <p:cNvGrpSpPr>
                <a:grpSpLocks/>
              </p:cNvGrpSpPr>
              <p:nvPr/>
            </p:nvGrpSpPr>
            <p:grpSpPr bwMode="auto">
              <a:xfrm>
                <a:off x="624" y="1584"/>
                <a:ext cx="1248" cy="1296"/>
                <a:chOff x="2016" y="1920"/>
                <a:chExt cx="1680" cy="1680"/>
              </a:xfrm>
            </p:grpSpPr>
            <p:sp>
              <p:nvSpPr>
                <p:cNvPr id="107529" name="Oval 9"/>
                <p:cNvSpPr>
                  <a:spLocks noChangeArrowheads="1"/>
                </p:cNvSpPr>
                <p:nvPr/>
              </p:nvSpPr>
              <p:spPr bwMode="gray">
                <a:xfrm>
                  <a:off x="2016" y="1920"/>
                  <a:ext cx="1680" cy="1680"/>
                </a:xfrm>
                <a:prstGeom prst="ellipse">
                  <a:avLst/>
                </a:prstGeom>
                <a:solidFill>
                  <a:srgbClr val="92D050"/>
                </a:solidFill>
                <a:ln w="9525">
                  <a:noFill/>
                  <a:round/>
                  <a:headEnd/>
                  <a:tailEnd/>
                </a:ln>
                <a:effectLst/>
              </p:spPr>
              <p:txBody>
                <a:bodyPr wrap="none" anchor="ctr"/>
                <a:lstStyle/>
                <a:p>
                  <a:endParaRPr lang="en-US"/>
                </a:p>
              </p:txBody>
            </p:sp>
            <p:sp>
              <p:nvSpPr>
                <p:cNvPr id="107530" name="Freeform 10"/>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accent2"/>
                    </a:gs>
                  </a:gsLst>
                  <a:lin ang="5400000" scaled="1"/>
                </a:gradFill>
                <a:ln w="0">
                  <a:noFill/>
                  <a:prstDash val="solid"/>
                  <a:round/>
                  <a:headEnd/>
                  <a:tailEnd/>
                </a:ln>
              </p:spPr>
              <p:txBody>
                <a:bodyPr/>
                <a:lstStyle/>
                <a:p>
                  <a:endParaRPr lang="en-US"/>
                </a:p>
              </p:txBody>
            </p:sp>
          </p:grpSp>
          <p:sp>
            <p:nvSpPr>
              <p:cNvPr id="107531" name="Text Box 11"/>
              <p:cNvSpPr txBox="1">
                <a:spLocks noChangeArrowheads="1"/>
              </p:cNvSpPr>
              <p:nvPr/>
            </p:nvSpPr>
            <p:spPr bwMode="gray">
              <a:xfrm>
                <a:off x="560" y="2002"/>
                <a:ext cx="1513" cy="790"/>
              </a:xfrm>
              <a:prstGeom prst="rect">
                <a:avLst/>
              </a:prstGeom>
              <a:noFill/>
              <a:ln w="9525">
                <a:noFill/>
                <a:miter lim="800000"/>
                <a:headEnd/>
                <a:tailEnd/>
              </a:ln>
              <a:effectLst/>
            </p:spPr>
            <p:txBody>
              <a:bodyPr wrap="square">
                <a:spAutoFit/>
              </a:bodyPr>
              <a:lstStyle/>
              <a:p>
                <a:pPr algn="ctr"/>
                <a:r>
                  <a:rPr lang="en-US" dirty="0" smtClean="0">
                    <a:solidFill>
                      <a:srgbClr val="FFFFFF"/>
                    </a:solidFill>
                    <a:effectLst>
                      <a:outerShdw blurRad="38100" dist="38100" dir="2700000" algn="tl">
                        <a:srgbClr val="C0C0C0"/>
                      </a:outerShdw>
                    </a:effectLst>
                  </a:rPr>
                  <a:t>KN </a:t>
                </a:r>
                <a:r>
                  <a:rPr lang="en-US" dirty="0" err="1" smtClean="0">
                    <a:solidFill>
                      <a:srgbClr val="FFFFFF"/>
                    </a:solidFill>
                    <a:effectLst>
                      <a:outerShdw blurRad="38100" dist="38100" dir="2700000" algn="tl">
                        <a:srgbClr val="C0C0C0"/>
                      </a:outerShdw>
                    </a:effectLst>
                  </a:rPr>
                  <a:t>phúc</a:t>
                </a:r>
                <a:r>
                  <a:rPr lang="en-US" dirty="0" smtClean="0">
                    <a:solidFill>
                      <a:srgbClr val="FFFFFF"/>
                    </a:solidFill>
                    <a:effectLst>
                      <a:outerShdw blurRad="38100" dist="38100" dir="2700000" algn="tl">
                        <a:srgbClr val="C0C0C0"/>
                      </a:outerShdw>
                    </a:effectLst>
                  </a:rPr>
                  <a:t> </a:t>
                </a:r>
                <a:r>
                  <a:rPr lang="en-US" dirty="0" err="1" smtClean="0">
                    <a:solidFill>
                      <a:srgbClr val="FFFFFF"/>
                    </a:solidFill>
                    <a:effectLst>
                      <a:outerShdw blurRad="38100" dist="38100" dir="2700000" algn="tl">
                        <a:srgbClr val="C0C0C0"/>
                      </a:outerShdw>
                    </a:effectLst>
                  </a:rPr>
                  <a:t>thẩm</a:t>
                </a:r>
                <a:endParaRPr lang="en-US" dirty="0" smtClean="0">
                  <a:solidFill>
                    <a:srgbClr val="FFFFFF"/>
                  </a:solidFill>
                  <a:effectLst>
                    <a:outerShdw blurRad="38100" dist="38100" dir="2700000" algn="tl">
                      <a:srgbClr val="C0C0C0"/>
                    </a:outerShdw>
                  </a:effectLst>
                </a:endParaRPr>
              </a:p>
              <a:p>
                <a:pPr algn="ctr"/>
                <a:r>
                  <a:rPr lang="en-US" dirty="0" smtClean="0">
                    <a:solidFill>
                      <a:srgbClr val="FFFFFF"/>
                    </a:solidFill>
                    <a:effectLst>
                      <a:outerShdw blurRad="38100" dist="38100" dir="2700000" algn="tl">
                        <a:srgbClr val="C0C0C0"/>
                      </a:outerShdw>
                    </a:effectLst>
                  </a:rPr>
                  <a:t> </a:t>
                </a:r>
                <a:r>
                  <a:rPr lang="en-US" dirty="0" err="1" smtClean="0">
                    <a:solidFill>
                      <a:srgbClr val="FFFFFF"/>
                    </a:solidFill>
                    <a:effectLst>
                      <a:outerShdw blurRad="38100" dist="38100" dir="2700000" algn="tl">
                        <a:srgbClr val="C0C0C0"/>
                      </a:outerShdw>
                    </a:effectLst>
                  </a:rPr>
                  <a:t>vụ</a:t>
                </a:r>
                <a:r>
                  <a:rPr lang="en-US" dirty="0" smtClean="0">
                    <a:solidFill>
                      <a:srgbClr val="FFFFFF"/>
                    </a:solidFill>
                    <a:effectLst>
                      <a:outerShdw blurRad="38100" dist="38100" dir="2700000" algn="tl">
                        <a:srgbClr val="C0C0C0"/>
                      </a:outerShdw>
                    </a:effectLst>
                  </a:rPr>
                  <a:t> </a:t>
                </a:r>
                <a:r>
                  <a:rPr lang="en-US" dirty="0" err="1" smtClean="0">
                    <a:solidFill>
                      <a:srgbClr val="FFFFFF"/>
                    </a:solidFill>
                    <a:effectLst>
                      <a:outerShdw blurRad="38100" dist="38100" dir="2700000" algn="tl">
                        <a:srgbClr val="C0C0C0"/>
                      </a:outerShdw>
                    </a:effectLst>
                  </a:rPr>
                  <a:t>án</a:t>
                </a:r>
                <a:r>
                  <a:rPr lang="en-US" dirty="0" smtClean="0">
                    <a:solidFill>
                      <a:srgbClr val="FFFFFF"/>
                    </a:solidFill>
                    <a:effectLst>
                      <a:outerShdw blurRad="38100" dist="38100" dir="2700000" algn="tl">
                        <a:srgbClr val="C0C0C0"/>
                      </a:outerShdw>
                    </a:effectLst>
                  </a:rPr>
                  <a:t> </a:t>
                </a:r>
              </a:p>
              <a:p>
                <a:pPr algn="ctr"/>
                <a:r>
                  <a:rPr lang="en-US" dirty="0" err="1" smtClean="0">
                    <a:solidFill>
                      <a:srgbClr val="FFFFFF"/>
                    </a:solidFill>
                    <a:effectLst>
                      <a:outerShdw blurRad="38100" dist="38100" dir="2700000" algn="tl">
                        <a:srgbClr val="C0C0C0"/>
                      </a:outerShdw>
                    </a:effectLst>
                  </a:rPr>
                  <a:t>dân</a:t>
                </a:r>
                <a:r>
                  <a:rPr lang="en-US" dirty="0" smtClean="0">
                    <a:solidFill>
                      <a:srgbClr val="FFFFFF"/>
                    </a:solidFill>
                    <a:effectLst>
                      <a:outerShdw blurRad="38100" dist="38100" dir="2700000" algn="tl">
                        <a:srgbClr val="C0C0C0"/>
                      </a:outerShdw>
                    </a:effectLst>
                  </a:rPr>
                  <a:t> </a:t>
                </a:r>
                <a:r>
                  <a:rPr lang="en-US" dirty="0" err="1" smtClean="0">
                    <a:solidFill>
                      <a:srgbClr val="FFFFFF"/>
                    </a:solidFill>
                    <a:effectLst>
                      <a:outerShdw blurRad="38100" dist="38100" dir="2700000" algn="tl">
                        <a:srgbClr val="C0C0C0"/>
                      </a:outerShdw>
                    </a:effectLst>
                  </a:rPr>
                  <a:t>sự</a:t>
                </a:r>
                <a:endParaRPr lang="en-US" dirty="0">
                  <a:solidFill>
                    <a:srgbClr val="FFFFFF"/>
                  </a:solidFill>
                  <a:effectLst>
                    <a:outerShdw blurRad="38100" dist="38100" dir="2700000" algn="tl">
                      <a:srgbClr val="C0C0C0"/>
                    </a:outerShdw>
                  </a:effectLst>
                </a:endParaRPr>
              </a:p>
            </p:txBody>
          </p:sp>
        </p:grpSp>
        <p:sp>
          <p:nvSpPr>
            <p:cNvPr id="107532" name="Oval 12"/>
            <p:cNvSpPr>
              <a:spLocks noChangeArrowheads="1"/>
            </p:cNvSpPr>
            <p:nvPr/>
          </p:nvSpPr>
          <p:spPr bwMode="gray">
            <a:xfrm>
              <a:off x="576" y="3504"/>
              <a:ext cx="995" cy="276"/>
            </a:xfrm>
            <a:prstGeom prst="ellipse">
              <a:avLst/>
            </a:prstGeom>
            <a:gradFill rotWithShape="1">
              <a:gsLst>
                <a:gs pos="0">
                  <a:schemeClr val="bg2"/>
                </a:gs>
                <a:gs pos="100000">
                  <a:schemeClr val="bg1"/>
                </a:gs>
              </a:gsLst>
              <a:path path="shape">
                <a:fillToRect l="50000" t="50000" r="50000" b="50000"/>
              </a:path>
            </a:gradFill>
            <a:ln w="9525">
              <a:noFill/>
              <a:round/>
              <a:headEnd/>
              <a:tailEnd/>
            </a:ln>
            <a:effectLst/>
          </p:spPr>
          <p:txBody>
            <a:bodyPr wrap="none" anchor="ctr"/>
            <a:lstStyle/>
            <a:p>
              <a:pPr eaLnBrk="1" hangingPunct="1"/>
              <a:endParaRPr lang="en-US"/>
            </a:p>
          </p:txBody>
        </p:sp>
      </p:grpSp>
      <p:grpSp>
        <p:nvGrpSpPr>
          <p:cNvPr id="5" name="Group 13"/>
          <p:cNvGrpSpPr>
            <a:grpSpLocks/>
          </p:cNvGrpSpPr>
          <p:nvPr/>
        </p:nvGrpSpPr>
        <p:grpSpPr bwMode="auto">
          <a:xfrm>
            <a:off x="4343401" y="4159250"/>
            <a:ext cx="1617663" cy="2070100"/>
            <a:chOff x="1776" y="2476"/>
            <a:chExt cx="1019" cy="1304"/>
          </a:xfrm>
        </p:grpSpPr>
        <p:grpSp>
          <p:nvGrpSpPr>
            <p:cNvPr id="6" name="Group 14"/>
            <p:cNvGrpSpPr>
              <a:grpSpLocks/>
            </p:cNvGrpSpPr>
            <p:nvPr/>
          </p:nvGrpSpPr>
          <p:grpSpPr bwMode="auto">
            <a:xfrm>
              <a:off x="1776" y="2476"/>
              <a:ext cx="960" cy="958"/>
              <a:chOff x="2016" y="1920"/>
              <a:chExt cx="1680" cy="1680"/>
            </a:xfrm>
          </p:grpSpPr>
          <p:sp>
            <p:nvSpPr>
              <p:cNvPr id="107535" name="Oval 15"/>
              <p:cNvSpPr>
                <a:spLocks noChangeArrowheads="1"/>
              </p:cNvSpPr>
              <p:nvPr/>
            </p:nvSpPr>
            <p:spPr bwMode="gray">
              <a:xfrm>
                <a:off x="2016" y="1920"/>
                <a:ext cx="1680" cy="1680"/>
              </a:xfrm>
              <a:prstGeom prst="ellipse">
                <a:avLst/>
              </a:prstGeom>
              <a:gradFill rotWithShape="1">
                <a:gsLst>
                  <a:gs pos="0">
                    <a:schemeClr val="hlink"/>
                  </a:gs>
                  <a:gs pos="100000">
                    <a:schemeClr val="hlink">
                      <a:gamma/>
                      <a:shade val="51373"/>
                      <a:invGamma/>
                    </a:schemeClr>
                  </a:gs>
                </a:gsLst>
                <a:lin ang="5400000" scaled="1"/>
              </a:gradFill>
              <a:ln w="9525">
                <a:noFill/>
                <a:round/>
                <a:headEnd/>
                <a:tailEnd/>
              </a:ln>
              <a:effectLst/>
            </p:spPr>
            <p:txBody>
              <a:bodyPr wrap="none" anchor="ctr"/>
              <a:lstStyle/>
              <a:p>
                <a:endParaRPr lang="en-US"/>
              </a:p>
            </p:txBody>
          </p:sp>
          <p:sp>
            <p:nvSpPr>
              <p:cNvPr id="107536" name="Freeform 16"/>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w="0">
                <a:noFill/>
                <a:prstDash val="solid"/>
                <a:round/>
                <a:headEnd/>
                <a:tailEnd/>
              </a:ln>
              <a:effectLst/>
            </p:spPr>
            <p:txBody>
              <a:bodyPr/>
              <a:lstStyle/>
              <a:p>
                <a:endParaRPr lang="en-US"/>
              </a:p>
            </p:txBody>
          </p:sp>
        </p:grpSp>
        <p:sp>
          <p:nvSpPr>
            <p:cNvPr id="107537" name="Text Box 17"/>
            <p:cNvSpPr txBox="1">
              <a:spLocks noChangeArrowheads="1"/>
            </p:cNvSpPr>
            <p:nvPr/>
          </p:nvSpPr>
          <p:spPr bwMode="gray">
            <a:xfrm>
              <a:off x="1824" y="2640"/>
              <a:ext cx="864" cy="582"/>
            </a:xfrm>
            <a:prstGeom prst="rect">
              <a:avLst/>
            </a:prstGeom>
            <a:noFill/>
            <a:ln w="9525">
              <a:noFill/>
              <a:miter lim="800000"/>
              <a:headEnd/>
              <a:tailEnd/>
            </a:ln>
            <a:effectLst/>
          </p:spPr>
          <p:txBody>
            <a:bodyPr wrap="square">
              <a:spAutoFit/>
            </a:bodyPr>
            <a:lstStyle/>
            <a:p>
              <a:pPr algn="ctr"/>
              <a:r>
                <a:rPr lang="en-US" dirty="0" smtClean="0">
                  <a:solidFill>
                    <a:srgbClr val="FFFFFF"/>
                  </a:solidFill>
                  <a:effectLst>
                    <a:outerShdw blurRad="38100" dist="38100" dir="2700000" algn="tl">
                      <a:srgbClr val="C0C0C0"/>
                    </a:outerShdw>
                  </a:effectLst>
                </a:rPr>
                <a:t>KN </a:t>
              </a:r>
              <a:r>
                <a:rPr lang="en-US" dirty="0" err="1" smtClean="0">
                  <a:solidFill>
                    <a:srgbClr val="FFFFFF"/>
                  </a:solidFill>
                  <a:effectLst>
                    <a:outerShdw blurRad="38100" dist="38100" dir="2700000" algn="tl">
                      <a:srgbClr val="C0C0C0"/>
                    </a:outerShdw>
                  </a:effectLst>
                </a:rPr>
                <a:t>phúc</a:t>
              </a:r>
              <a:r>
                <a:rPr lang="en-US" dirty="0" smtClean="0">
                  <a:solidFill>
                    <a:srgbClr val="FFFFFF"/>
                  </a:solidFill>
                  <a:effectLst>
                    <a:outerShdw blurRad="38100" dist="38100" dir="2700000" algn="tl">
                      <a:srgbClr val="C0C0C0"/>
                    </a:outerShdw>
                  </a:effectLst>
                </a:rPr>
                <a:t> </a:t>
              </a:r>
              <a:r>
                <a:rPr lang="en-US" dirty="0" err="1" smtClean="0">
                  <a:solidFill>
                    <a:srgbClr val="FFFFFF"/>
                  </a:solidFill>
                  <a:effectLst>
                    <a:outerShdw blurRad="38100" dist="38100" dir="2700000" algn="tl">
                      <a:srgbClr val="C0C0C0"/>
                    </a:outerShdw>
                  </a:effectLst>
                </a:rPr>
                <a:t>thẩm</a:t>
              </a:r>
              <a:r>
                <a:rPr lang="en-US" dirty="0" smtClean="0">
                  <a:solidFill>
                    <a:srgbClr val="FFFFFF"/>
                  </a:solidFill>
                  <a:effectLst>
                    <a:outerShdw blurRad="38100" dist="38100" dir="2700000" algn="tl">
                      <a:srgbClr val="C0C0C0"/>
                    </a:outerShdw>
                  </a:effectLst>
                </a:rPr>
                <a:t> </a:t>
              </a:r>
              <a:r>
                <a:rPr lang="en-US" dirty="0" err="1" smtClean="0">
                  <a:solidFill>
                    <a:srgbClr val="FFFFFF"/>
                  </a:solidFill>
                  <a:effectLst>
                    <a:outerShdw blurRad="38100" dist="38100" dir="2700000" algn="tl">
                      <a:srgbClr val="C0C0C0"/>
                    </a:outerShdw>
                  </a:effectLst>
                </a:rPr>
                <a:t>việc</a:t>
              </a:r>
              <a:r>
                <a:rPr lang="en-US" dirty="0" smtClean="0">
                  <a:solidFill>
                    <a:srgbClr val="FFFFFF"/>
                  </a:solidFill>
                  <a:effectLst>
                    <a:outerShdw blurRad="38100" dist="38100" dir="2700000" algn="tl">
                      <a:srgbClr val="C0C0C0"/>
                    </a:outerShdw>
                  </a:effectLst>
                </a:rPr>
                <a:t> </a:t>
              </a:r>
              <a:r>
                <a:rPr lang="en-US" dirty="0" err="1" smtClean="0">
                  <a:solidFill>
                    <a:srgbClr val="FFFFFF"/>
                  </a:solidFill>
                  <a:effectLst>
                    <a:outerShdw blurRad="38100" dist="38100" dir="2700000" algn="tl">
                      <a:srgbClr val="C0C0C0"/>
                    </a:outerShdw>
                  </a:effectLst>
                </a:rPr>
                <a:t>dân</a:t>
              </a:r>
              <a:r>
                <a:rPr lang="en-US" dirty="0" smtClean="0">
                  <a:solidFill>
                    <a:srgbClr val="FFFFFF"/>
                  </a:solidFill>
                  <a:effectLst>
                    <a:outerShdw blurRad="38100" dist="38100" dir="2700000" algn="tl">
                      <a:srgbClr val="C0C0C0"/>
                    </a:outerShdw>
                  </a:effectLst>
                </a:rPr>
                <a:t> </a:t>
              </a:r>
              <a:r>
                <a:rPr lang="en-US" dirty="0" err="1" smtClean="0">
                  <a:solidFill>
                    <a:srgbClr val="FFFFFF"/>
                  </a:solidFill>
                  <a:effectLst>
                    <a:outerShdw blurRad="38100" dist="38100" dir="2700000" algn="tl">
                      <a:srgbClr val="C0C0C0"/>
                    </a:outerShdw>
                  </a:effectLst>
                </a:rPr>
                <a:t>sự</a:t>
              </a:r>
              <a:endParaRPr lang="en-US" dirty="0">
                <a:solidFill>
                  <a:srgbClr val="FFFFFF"/>
                </a:solidFill>
                <a:effectLst>
                  <a:outerShdw blurRad="38100" dist="38100" dir="2700000" algn="tl">
                    <a:srgbClr val="C0C0C0"/>
                  </a:outerShdw>
                </a:effectLst>
              </a:endParaRPr>
            </a:p>
          </p:txBody>
        </p:sp>
        <p:sp>
          <p:nvSpPr>
            <p:cNvPr id="107538" name="Oval 18"/>
            <p:cNvSpPr>
              <a:spLocks noChangeArrowheads="1"/>
            </p:cNvSpPr>
            <p:nvPr/>
          </p:nvSpPr>
          <p:spPr bwMode="gray">
            <a:xfrm>
              <a:off x="1800" y="3504"/>
              <a:ext cx="995" cy="276"/>
            </a:xfrm>
            <a:prstGeom prst="ellipse">
              <a:avLst/>
            </a:prstGeom>
            <a:gradFill rotWithShape="1">
              <a:gsLst>
                <a:gs pos="0">
                  <a:schemeClr val="bg2"/>
                </a:gs>
                <a:gs pos="100000">
                  <a:schemeClr val="bg1"/>
                </a:gs>
              </a:gsLst>
              <a:path path="shape">
                <a:fillToRect l="50000" t="50000" r="50000" b="50000"/>
              </a:path>
            </a:gradFill>
            <a:ln w="9525">
              <a:noFill/>
              <a:round/>
              <a:headEnd/>
              <a:tailEnd/>
            </a:ln>
            <a:effectLst/>
          </p:spPr>
          <p:txBody>
            <a:bodyPr wrap="none" anchor="ctr"/>
            <a:lstStyle/>
            <a:p>
              <a:pPr eaLnBrk="1" hangingPunct="1"/>
              <a:endParaRPr lang="en-US"/>
            </a:p>
          </p:txBody>
        </p:sp>
      </p:grpSp>
      <p:grpSp>
        <p:nvGrpSpPr>
          <p:cNvPr id="7" name="Group 19"/>
          <p:cNvGrpSpPr>
            <a:grpSpLocks/>
          </p:cNvGrpSpPr>
          <p:nvPr/>
        </p:nvGrpSpPr>
        <p:grpSpPr bwMode="auto">
          <a:xfrm>
            <a:off x="6400800" y="4114800"/>
            <a:ext cx="1631950" cy="2114550"/>
            <a:chOff x="3072" y="2448"/>
            <a:chExt cx="1028" cy="1332"/>
          </a:xfrm>
        </p:grpSpPr>
        <p:grpSp>
          <p:nvGrpSpPr>
            <p:cNvPr id="8" name="Group 20"/>
            <p:cNvGrpSpPr>
              <a:grpSpLocks/>
            </p:cNvGrpSpPr>
            <p:nvPr/>
          </p:nvGrpSpPr>
          <p:grpSpPr bwMode="auto">
            <a:xfrm>
              <a:off x="3072" y="2448"/>
              <a:ext cx="960" cy="958"/>
              <a:chOff x="2016" y="1920"/>
              <a:chExt cx="1680" cy="1680"/>
            </a:xfrm>
          </p:grpSpPr>
          <p:sp>
            <p:nvSpPr>
              <p:cNvPr id="107541" name="Oval 21"/>
              <p:cNvSpPr>
                <a:spLocks noChangeArrowheads="1"/>
              </p:cNvSpPr>
              <p:nvPr/>
            </p:nvSpPr>
            <p:spPr bwMode="gray">
              <a:xfrm>
                <a:off x="2016" y="1920"/>
                <a:ext cx="1680" cy="1680"/>
              </a:xfrm>
              <a:prstGeom prst="ellipse">
                <a:avLst/>
              </a:prstGeom>
              <a:gradFill rotWithShape="1">
                <a:gsLst>
                  <a:gs pos="0">
                    <a:schemeClr val="accent1"/>
                  </a:gs>
                  <a:gs pos="100000">
                    <a:schemeClr val="accent1">
                      <a:gamma/>
                      <a:shade val="51373"/>
                      <a:invGamma/>
                    </a:schemeClr>
                  </a:gs>
                </a:gsLst>
                <a:lin ang="5400000" scaled="1"/>
              </a:gradFill>
              <a:ln w="9525">
                <a:noFill/>
                <a:round/>
                <a:headEnd/>
                <a:tailEnd/>
              </a:ln>
              <a:effectLst/>
            </p:spPr>
            <p:txBody>
              <a:bodyPr wrap="none" anchor="ctr"/>
              <a:lstStyle/>
              <a:p>
                <a:pPr algn="ctr"/>
                <a:r>
                  <a:rPr lang="en-US" dirty="0" smtClean="0"/>
                  <a:t>KN </a:t>
                </a:r>
                <a:r>
                  <a:rPr lang="en-US" dirty="0" err="1" smtClean="0">
                    <a:solidFill>
                      <a:srgbClr val="FFFFFF"/>
                    </a:solidFill>
                    <a:effectLst>
                      <a:outerShdw blurRad="38100" dist="38100" dir="2700000" algn="tl">
                        <a:srgbClr val="C0C0C0"/>
                      </a:outerShdw>
                    </a:effectLst>
                  </a:rPr>
                  <a:t>giám</a:t>
                </a:r>
                <a:r>
                  <a:rPr lang="en-US" dirty="0" smtClean="0">
                    <a:solidFill>
                      <a:srgbClr val="FFFFFF"/>
                    </a:solidFill>
                    <a:effectLst>
                      <a:outerShdw blurRad="38100" dist="38100" dir="2700000" algn="tl">
                        <a:srgbClr val="C0C0C0"/>
                      </a:outerShdw>
                    </a:effectLst>
                  </a:rPr>
                  <a:t> </a:t>
                </a:r>
                <a:r>
                  <a:rPr lang="en-US" dirty="0" err="1" smtClean="0">
                    <a:solidFill>
                      <a:srgbClr val="FFFFFF"/>
                    </a:solidFill>
                    <a:effectLst>
                      <a:outerShdw blurRad="38100" dist="38100" dir="2700000" algn="tl">
                        <a:srgbClr val="C0C0C0"/>
                      </a:outerShdw>
                    </a:effectLst>
                  </a:rPr>
                  <a:t>đốc</a:t>
                </a:r>
                <a:endParaRPr lang="en-US" dirty="0" smtClean="0">
                  <a:solidFill>
                    <a:srgbClr val="FFFFFF"/>
                  </a:solidFill>
                  <a:effectLst>
                    <a:outerShdw blurRad="38100" dist="38100" dir="2700000" algn="tl">
                      <a:srgbClr val="C0C0C0"/>
                    </a:outerShdw>
                  </a:effectLst>
                </a:endParaRPr>
              </a:p>
              <a:p>
                <a:pPr algn="ctr"/>
                <a:r>
                  <a:rPr lang="en-US" dirty="0" smtClean="0">
                    <a:solidFill>
                      <a:srgbClr val="FFFFFF"/>
                    </a:solidFill>
                    <a:effectLst>
                      <a:outerShdw blurRad="38100" dist="38100" dir="2700000" algn="tl">
                        <a:srgbClr val="C0C0C0"/>
                      </a:outerShdw>
                    </a:effectLst>
                  </a:rPr>
                  <a:t> </a:t>
                </a:r>
                <a:r>
                  <a:rPr lang="en-US" dirty="0" err="1" smtClean="0">
                    <a:solidFill>
                      <a:srgbClr val="FFFFFF"/>
                    </a:solidFill>
                    <a:effectLst>
                      <a:outerShdw blurRad="38100" dist="38100" dir="2700000" algn="tl">
                        <a:srgbClr val="C0C0C0"/>
                      </a:outerShdw>
                    </a:effectLst>
                  </a:rPr>
                  <a:t>thẩm</a:t>
                </a:r>
                <a:r>
                  <a:rPr lang="en-US" dirty="0" smtClean="0">
                    <a:solidFill>
                      <a:srgbClr val="FFFFFF"/>
                    </a:solidFill>
                    <a:effectLst>
                      <a:outerShdw blurRad="38100" dist="38100" dir="2700000" algn="tl">
                        <a:srgbClr val="C0C0C0"/>
                      </a:outerShdw>
                    </a:effectLst>
                  </a:rPr>
                  <a:t> ,</a:t>
                </a:r>
                <a:r>
                  <a:rPr lang="en-US" dirty="0" err="1" smtClean="0">
                    <a:solidFill>
                      <a:srgbClr val="FFFFFF"/>
                    </a:solidFill>
                    <a:effectLst>
                      <a:outerShdw blurRad="38100" dist="38100" dir="2700000" algn="tl">
                        <a:srgbClr val="C0C0C0"/>
                      </a:outerShdw>
                    </a:effectLst>
                  </a:rPr>
                  <a:t>tái</a:t>
                </a:r>
                <a:r>
                  <a:rPr lang="en-US" dirty="0" smtClean="0">
                    <a:solidFill>
                      <a:srgbClr val="FFFFFF"/>
                    </a:solidFill>
                    <a:effectLst>
                      <a:outerShdw blurRad="38100" dist="38100" dir="2700000" algn="tl">
                        <a:srgbClr val="C0C0C0"/>
                      </a:outerShdw>
                    </a:effectLst>
                  </a:rPr>
                  <a:t> </a:t>
                </a:r>
                <a:r>
                  <a:rPr lang="en-US" dirty="0" err="1" smtClean="0">
                    <a:solidFill>
                      <a:srgbClr val="FFFFFF"/>
                    </a:solidFill>
                    <a:effectLst>
                      <a:outerShdw blurRad="38100" dist="38100" dir="2700000" algn="tl">
                        <a:srgbClr val="C0C0C0"/>
                      </a:outerShdw>
                    </a:effectLst>
                  </a:rPr>
                  <a:t>thẩm</a:t>
                </a:r>
                <a:r>
                  <a:rPr lang="en-US" dirty="0" smtClean="0"/>
                  <a:t> </a:t>
                </a:r>
                <a:endParaRPr lang="en-US" dirty="0"/>
              </a:p>
            </p:txBody>
          </p:sp>
          <p:sp>
            <p:nvSpPr>
              <p:cNvPr id="107542" name="Freeform 22"/>
              <p:cNvSpPr>
                <a:spLocks/>
              </p:cNvSpPr>
              <p:nvPr/>
            </p:nvSpPr>
            <p:spPr bwMode="gray">
              <a:xfrm>
                <a:off x="2184" y="1920"/>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w="0">
                <a:noFill/>
                <a:prstDash val="solid"/>
                <a:round/>
                <a:headEnd/>
                <a:tailEnd/>
              </a:ln>
              <a:effectLst/>
            </p:spPr>
            <p:txBody>
              <a:bodyPr/>
              <a:lstStyle/>
              <a:p>
                <a:endParaRPr lang="en-US"/>
              </a:p>
            </p:txBody>
          </p:sp>
        </p:grpSp>
        <p:sp>
          <p:nvSpPr>
            <p:cNvPr id="107543" name="Text Box 23"/>
            <p:cNvSpPr txBox="1">
              <a:spLocks noChangeArrowheads="1"/>
            </p:cNvSpPr>
            <p:nvPr/>
          </p:nvSpPr>
          <p:spPr bwMode="gray">
            <a:xfrm>
              <a:off x="3120" y="2688"/>
              <a:ext cx="864" cy="233"/>
            </a:xfrm>
            <a:prstGeom prst="rect">
              <a:avLst/>
            </a:prstGeom>
            <a:noFill/>
            <a:ln w="9525">
              <a:noFill/>
              <a:miter lim="800000"/>
              <a:headEnd/>
              <a:tailEnd/>
            </a:ln>
            <a:effectLst/>
          </p:spPr>
          <p:txBody>
            <a:bodyPr wrap="square">
              <a:spAutoFit/>
            </a:bodyPr>
            <a:lstStyle/>
            <a:p>
              <a:pPr algn="ctr"/>
              <a:endParaRPr lang="en-US" dirty="0">
                <a:solidFill>
                  <a:srgbClr val="FFFFFF"/>
                </a:solidFill>
                <a:effectLst>
                  <a:outerShdw blurRad="38100" dist="38100" dir="2700000" algn="tl">
                    <a:srgbClr val="C0C0C0"/>
                  </a:outerShdw>
                </a:effectLst>
              </a:endParaRPr>
            </a:p>
          </p:txBody>
        </p:sp>
        <p:sp>
          <p:nvSpPr>
            <p:cNvPr id="107544" name="Oval 24"/>
            <p:cNvSpPr>
              <a:spLocks noChangeArrowheads="1"/>
            </p:cNvSpPr>
            <p:nvPr/>
          </p:nvSpPr>
          <p:spPr bwMode="gray">
            <a:xfrm>
              <a:off x="3105" y="3504"/>
              <a:ext cx="995" cy="276"/>
            </a:xfrm>
            <a:prstGeom prst="ellipse">
              <a:avLst/>
            </a:prstGeom>
            <a:gradFill rotWithShape="1">
              <a:gsLst>
                <a:gs pos="0">
                  <a:schemeClr val="bg2"/>
                </a:gs>
                <a:gs pos="100000">
                  <a:schemeClr val="bg1"/>
                </a:gs>
              </a:gsLst>
              <a:path path="shape">
                <a:fillToRect l="50000" t="50000" r="50000" b="50000"/>
              </a:path>
            </a:gradFill>
            <a:ln w="9525">
              <a:noFill/>
              <a:round/>
              <a:headEnd/>
              <a:tailEnd/>
            </a:ln>
            <a:effectLst/>
          </p:spPr>
          <p:txBody>
            <a:bodyPr wrap="none" anchor="ctr"/>
            <a:lstStyle/>
            <a:p>
              <a:pPr eaLnBrk="1" hangingPunct="1"/>
              <a:endParaRPr lang="en-US"/>
            </a:p>
          </p:txBody>
        </p:sp>
      </p:grpSp>
      <p:grpSp>
        <p:nvGrpSpPr>
          <p:cNvPr id="9" name="Group 25"/>
          <p:cNvGrpSpPr>
            <a:grpSpLocks/>
          </p:cNvGrpSpPr>
          <p:nvPr/>
        </p:nvGrpSpPr>
        <p:grpSpPr bwMode="auto">
          <a:xfrm>
            <a:off x="8305810" y="4114800"/>
            <a:ext cx="1579565" cy="2114550"/>
            <a:chOff x="4272" y="2448"/>
            <a:chExt cx="995" cy="1332"/>
          </a:xfrm>
        </p:grpSpPr>
        <p:grpSp>
          <p:nvGrpSpPr>
            <p:cNvPr id="10" name="Group 26"/>
            <p:cNvGrpSpPr>
              <a:grpSpLocks/>
            </p:cNvGrpSpPr>
            <p:nvPr/>
          </p:nvGrpSpPr>
          <p:grpSpPr bwMode="auto">
            <a:xfrm>
              <a:off x="4273" y="2448"/>
              <a:ext cx="961" cy="965"/>
              <a:chOff x="2400" y="1488"/>
              <a:chExt cx="1152" cy="1152"/>
            </a:xfrm>
          </p:grpSpPr>
          <p:grpSp>
            <p:nvGrpSpPr>
              <p:cNvPr id="11" name="Group 27"/>
              <p:cNvGrpSpPr>
                <a:grpSpLocks/>
              </p:cNvGrpSpPr>
              <p:nvPr/>
            </p:nvGrpSpPr>
            <p:grpSpPr bwMode="auto">
              <a:xfrm>
                <a:off x="2400" y="1488"/>
                <a:ext cx="1152" cy="1152"/>
                <a:chOff x="2016" y="1920"/>
                <a:chExt cx="1680" cy="1680"/>
              </a:xfrm>
            </p:grpSpPr>
            <p:sp>
              <p:nvSpPr>
                <p:cNvPr id="107548" name="Oval 28"/>
                <p:cNvSpPr>
                  <a:spLocks noChangeArrowheads="1"/>
                </p:cNvSpPr>
                <p:nvPr/>
              </p:nvSpPr>
              <p:spPr bwMode="gray">
                <a:xfrm>
                  <a:off x="2016" y="1920"/>
                  <a:ext cx="1680" cy="168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en-US"/>
                </a:p>
              </p:txBody>
            </p:sp>
            <p:sp>
              <p:nvSpPr>
                <p:cNvPr id="107549" name="Freeform 29"/>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chemeClr val="folHlink"/>
                    </a:gs>
                  </a:gsLst>
                  <a:lin ang="5400000" scaled="1"/>
                </a:gradFill>
                <a:ln w="0">
                  <a:noFill/>
                  <a:prstDash val="solid"/>
                  <a:round/>
                  <a:headEnd/>
                  <a:tailEnd/>
                </a:ln>
              </p:spPr>
              <p:txBody>
                <a:bodyPr/>
                <a:lstStyle/>
                <a:p>
                  <a:endParaRPr lang="en-US"/>
                </a:p>
              </p:txBody>
            </p:sp>
          </p:grpSp>
          <p:sp>
            <p:nvSpPr>
              <p:cNvPr id="107550" name="Text Box 30"/>
              <p:cNvSpPr txBox="1">
                <a:spLocks noChangeArrowheads="1"/>
              </p:cNvSpPr>
              <p:nvPr/>
            </p:nvSpPr>
            <p:spPr bwMode="gray">
              <a:xfrm>
                <a:off x="2507" y="1717"/>
                <a:ext cx="926" cy="694"/>
              </a:xfrm>
              <a:prstGeom prst="rect">
                <a:avLst/>
              </a:prstGeom>
              <a:noFill/>
              <a:ln w="9525">
                <a:noFill/>
                <a:miter lim="800000"/>
                <a:headEnd/>
                <a:tailEnd/>
              </a:ln>
              <a:effectLst/>
            </p:spPr>
            <p:txBody>
              <a:bodyPr wrap="square">
                <a:spAutoFit/>
              </a:bodyPr>
              <a:lstStyle/>
              <a:p>
                <a:pPr algn="ctr"/>
                <a:r>
                  <a:rPr lang="en-US" dirty="0" err="1" smtClean="0">
                    <a:solidFill>
                      <a:schemeClr val="bg2"/>
                    </a:solidFill>
                    <a:effectLst>
                      <a:outerShdw blurRad="38100" dist="38100" dir="2700000" algn="tl">
                        <a:srgbClr val="C0C0C0"/>
                      </a:outerShdw>
                    </a:effectLst>
                  </a:rPr>
                  <a:t>Kháng</a:t>
                </a:r>
                <a:r>
                  <a:rPr lang="en-US" dirty="0" smtClean="0">
                    <a:solidFill>
                      <a:schemeClr val="bg2"/>
                    </a:solidFill>
                    <a:effectLst>
                      <a:outerShdw blurRad="38100" dist="38100" dir="2700000" algn="tl">
                        <a:srgbClr val="C0C0C0"/>
                      </a:outerShdw>
                    </a:effectLst>
                  </a:rPr>
                  <a:t> </a:t>
                </a:r>
                <a:r>
                  <a:rPr lang="en-US" dirty="0" err="1" smtClean="0">
                    <a:solidFill>
                      <a:schemeClr val="bg2"/>
                    </a:solidFill>
                    <a:effectLst>
                      <a:outerShdw blurRad="38100" dist="38100" dir="2700000" algn="tl">
                        <a:srgbClr val="C0C0C0"/>
                      </a:outerShdw>
                    </a:effectLst>
                  </a:rPr>
                  <a:t>nghị</a:t>
                </a:r>
                <a:r>
                  <a:rPr lang="en-US" dirty="0" smtClean="0">
                    <a:solidFill>
                      <a:schemeClr val="bg2"/>
                    </a:solidFill>
                    <a:effectLst>
                      <a:outerShdw blurRad="38100" dist="38100" dir="2700000" algn="tl">
                        <a:srgbClr val="C0C0C0"/>
                      </a:outerShdw>
                    </a:effectLst>
                  </a:rPr>
                  <a:t> </a:t>
                </a:r>
                <a:r>
                  <a:rPr lang="en-US" dirty="0" err="1" smtClean="0">
                    <a:solidFill>
                      <a:schemeClr val="bg2"/>
                    </a:solidFill>
                    <a:effectLst>
                      <a:outerShdw blurRad="38100" dist="38100" dir="2700000" algn="tl">
                        <a:srgbClr val="C0C0C0"/>
                      </a:outerShdw>
                    </a:effectLst>
                  </a:rPr>
                  <a:t>việc</a:t>
                </a:r>
                <a:r>
                  <a:rPr lang="en-US" dirty="0" smtClean="0">
                    <a:solidFill>
                      <a:schemeClr val="bg2"/>
                    </a:solidFill>
                    <a:effectLst>
                      <a:outerShdw blurRad="38100" dist="38100" dir="2700000" algn="tl">
                        <a:srgbClr val="C0C0C0"/>
                      </a:outerShdw>
                    </a:effectLst>
                  </a:rPr>
                  <a:t> </a:t>
                </a:r>
                <a:r>
                  <a:rPr lang="en-US" dirty="0" err="1" smtClean="0">
                    <a:solidFill>
                      <a:schemeClr val="bg2"/>
                    </a:solidFill>
                    <a:effectLst>
                      <a:outerShdw blurRad="38100" dist="38100" dir="2700000" algn="tl">
                        <a:srgbClr val="C0C0C0"/>
                      </a:outerShdw>
                    </a:effectLst>
                  </a:rPr>
                  <a:t>phá</a:t>
                </a:r>
                <a:r>
                  <a:rPr lang="en-US" dirty="0" smtClean="0">
                    <a:solidFill>
                      <a:schemeClr val="bg2"/>
                    </a:solidFill>
                    <a:effectLst>
                      <a:outerShdw blurRad="38100" dist="38100" dir="2700000" algn="tl">
                        <a:srgbClr val="C0C0C0"/>
                      </a:outerShdw>
                    </a:effectLst>
                  </a:rPr>
                  <a:t> </a:t>
                </a:r>
                <a:r>
                  <a:rPr lang="en-US" dirty="0" err="1" smtClean="0">
                    <a:solidFill>
                      <a:schemeClr val="bg2"/>
                    </a:solidFill>
                    <a:effectLst>
                      <a:outerShdw blurRad="38100" dist="38100" dir="2700000" algn="tl">
                        <a:srgbClr val="C0C0C0"/>
                      </a:outerShdw>
                    </a:effectLst>
                  </a:rPr>
                  <a:t>sản</a:t>
                </a:r>
                <a:endParaRPr lang="en-US" dirty="0">
                  <a:solidFill>
                    <a:schemeClr val="bg2"/>
                  </a:solidFill>
                  <a:effectLst>
                    <a:outerShdw blurRad="38100" dist="38100" dir="2700000" algn="tl">
                      <a:srgbClr val="C0C0C0"/>
                    </a:outerShdw>
                  </a:effectLst>
                </a:endParaRPr>
              </a:p>
            </p:txBody>
          </p:sp>
        </p:grpSp>
        <p:sp>
          <p:nvSpPr>
            <p:cNvPr id="107551" name="Oval 31"/>
            <p:cNvSpPr>
              <a:spLocks noChangeArrowheads="1"/>
            </p:cNvSpPr>
            <p:nvPr/>
          </p:nvSpPr>
          <p:spPr bwMode="gray">
            <a:xfrm>
              <a:off x="4272" y="3504"/>
              <a:ext cx="995" cy="276"/>
            </a:xfrm>
            <a:prstGeom prst="ellipse">
              <a:avLst/>
            </a:prstGeom>
            <a:gradFill rotWithShape="1">
              <a:gsLst>
                <a:gs pos="0">
                  <a:schemeClr val="bg2"/>
                </a:gs>
                <a:gs pos="100000">
                  <a:schemeClr val="bg1"/>
                </a:gs>
              </a:gsLst>
              <a:path path="shape">
                <a:fillToRect l="50000" t="50000" r="50000" b="50000"/>
              </a:path>
            </a:gradFill>
            <a:ln w="9525">
              <a:noFill/>
              <a:round/>
              <a:headEnd/>
              <a:tailEnd/>
            </a:ln>
            <a:effectLst/>
          </p:spPr>
          <p:txBody>
            <a:bodyPr wrap="none" anchor="ctr"/>
            <a:lstStyle/>
            <a:p>
              <a:pPr eaLnBrk="1" hangingPunct="1"/>
              <a:endParaRPr lang="en-US"/>
            </a:p>
          </p:txBody>
        </p:sp>
      </p:grpSp>
      <p:sp>
        <p:nvSpPr>
          <p:cNvPr id="31" name="Date Placeholder 30"/>
          <p:cNvSpPr>
            <a:spLocks noGrp="1"/>
          </p:cNvSpPr>
          <p:nvPr>
            <p:ph type="dt" sz="half" idx="10"/>
          </p:nvPr>
        </p:nvSpPr>
        <p:spPr/>
        <p:txBody>
          <a:bodyPr/>
          <a:lstStyle/>
          <a:p>
            <a:endParaRPr lang="en-US" dirty="0"/>
          </a:p>
        </p:txBody>
      </p:sp>
      <p:sp>
        <p:nvSpPr>
          <p:cNvPr id="32" name="Slide Number Placeholder 31"/>
          <p:cNvSpPr>
            <a:spLocks noGrp="1"/>
          </p:cNvSpPr>
          <p:nvPr>
            <p:ph type="sldNum" sz="quarter" idx="11"/>
          </p:nvPr>
        </p:nvSpPr>
        <p:spPr/>
        <p:txBody>
          <a:bodyPr/>
          <a:lstStyle/>
          <a:p>
            <a:fld id="{6225A195-739F-4A4D-8FAC-218035B37F0A}" type="slidenum">
              <a:rPr lang="en-US" smtClean="0"/>
              <a:pPr/>
              <a:t>25</a:t>
            </a:fld>
            <a:endParaRPr lang="en-US"/>
          </a:p>
        </p:txBody>
      </p:sp>
      <p:sp>
        <p:nvSpPr>
          <p:cNvPr id="33" name="AutoShape 4"/>
          <p:cNvSpPr>
            <a:spLocks noGrp="1" noChangeArrowheads="1"/>
          </p:cNvSpPr>
          <p:nvPr>
            <p:ph type="title"/>
          </p:nvPr>
        </p:nvSpPr>
        <p:spPr bwMode="gray">
          <a:xfrm>
            <a:off x="609600" y="225406"/>
            <a:ext cx="8229600" cy="1143000"/>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anchor="ctr">
            <a:normAutofit/>
          </a:bodyPr>
          <a:lstStyle/>
          <a:p>
            <a:pPr algn="ct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3.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Thực</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hiện</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quyền</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kháng</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 </a:t>
            </a:r>
            <a:r>
              <a:rPr lang="en-US" sz="32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nghị</a:t>
            </a: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Verdana" pitchFamily="34" charset="0"/>
              </a:rPr>
              <a:t> </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5547" y="1035845"/>
            <a:ext cx="4153803" cy="35433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anim calcmode="lin" valueType="num">
                                      <p:cBhvr>
                                        <p:cTn id="8" dur="2000" fill="hold"/>
                                        <p:tgtEl>
                                          <p:spTgt spid="33"/>
                                        </p:tgtEl>
                                        <p:attrNameLst>
                                          <p:attrName>style.rotation</p:attrName>
                                        </p:attrNameLst>
                                      </p:cBhvr>
                                      <p:tavLst>
                                        <p:tav tm="0">
                                          <p:val>
                                            <p:fltVal val="720"/>
                                          </p:val>
                                        </p:tav>
                                        <p:tav tm="100000">
                                          <p:val>
                                            <p:fltVal val="0"/>
                                          </p:val>
                                        </p:tav>
                                      </p:tavLst>
                                    </p:anim>
                                    <p:anim calcmode="lin" valueType="num">
                                      <p:cBhvr>
                                        <p:cTn id="9" dur="2000" fill="hold"/>
                                        <p:tgtEl>
                                          <p:spTgt spid="33"/>
                                        </p:tgtEl>
                                        <p:attrNameLst>
                                          <p:attrName>ppt_h</p:attrName>
                                        </p:attrNameLst>
                                      </p:cBhvr>
                                      <p:tavLst>
                                        <p:tav tm="0">
                                          <p:val>
                                            <p:fltVal val="0"/>
                                          </p:val>
                                        </p:tav>
                                        <p:tav tm="100000">
                                          <p:val>
                                            <p:strVal val="#ppt_h"/>
                                          </p:val>
                                        </p:tav>
                                      </p:tavLst>
                                    </p:anim>
                                    <p:anim calcmode="lin" valueType="num">
                                      <p:cBhvr>
                                        <p:cTn id="10" dur="2000" fill="hold"/>
                                        <p:tgtEl>
                                          <p:spTgt spid="33"/>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style.rotation</p:attrName>
                                        </p:attrNameLst>
                                      </p:cBhvr>
                                      <p:tavLst>
                                        <p:tav tm="0">
                                          <p:val>
                                            <p:fltVal val="720"/>
                                          </p:val>
                                        </p:tav>
                                        <p:tav tm="100000">
                                          <p:val>
                                            <p:fltVal val="0"/>
                                          </p:val>
                                        </p:tav>
                                      </p:tavLst>
                                    </p:anim>
                                    <p:anim calcmode="lin" valueType="num">
                                      <p:cBhvr>
                                        <p:cTn id="24" dur="2000" fill="hold"/>
                                        <p:tgtEl>
                                          <p:spTgt spid="5"/>
                                        </p:tgtEl>
                                        <p:attrNameLst>
                                          <p:attrName>ppt_h</p:attrName>
                                        </p:attrNameLst>
                                      </p:cBhvr>
                                      <p:tavLst>
                                        <p:tav tm="0">
                                          <p:val>
                                            <p:fltVal val="0"/>
                                          </p:val>
                                        </p:tav>
                                        <p:tav tm="100000">
                                          <p:val>
                                            <p:strVal val="#ppt_h"/>
                                          </p:val>
                                        </p:tav>
                                      </p:tavLst>
                                    </p:anim>
                                    <p:anim calcmode="lin" valueType="num">
                                      <p:cBhvr>
                                        <p:cTn id="25"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33" dur="1000" fill="hold"/>
                                        <p:tgtEl>
                                          <p:spTgt spid="7"/>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grpId="0" nodeType="clickEffect">
                                  <p:stCondLst>
                                    <p:cond delay="0"/>
                                  </p:stCondLst>
                                  <p:childTnLst>
                                    <p:set>
                                      <p:cBhvr>
                                        <p:cTn id="47" dur="1" fill="hold">
                                          <p:stCondLst>
                                            <p:cond delay="0"/>
                                          </p:stCondLst>
                                        </p:cTn>
                                        <p:tgtEl>
                                          <p:spTgt spid="107523"/>
                                        </p:tgtEl>
                                        <p:attrNameLst>
                                          <p:attrName>style.visibility</p:attrName>
                                        </p:attrNameLst>
                                      </p:cBhvr>
                                      <p:to>
                                        <p:strVal val="visible"/>
                                      </p:to>
                                    </p:set>
                                    <p:anim calcmode="lin" valueType="num">
                                      <p:cBhvr>
                                        <p:cTn id="48" dur="500" fill="hold"/>
                                        <p:tgtEl>
                                          <p:spTgt spid="107523"/>
                                        </p:tgtEl>
                                        <p:attrNameLst>
                                          <p:attrName>ppt_w</p:attrName>
                                        </p:attrNameLst>
                                      </p:cBhvr>
                                      <p:tavLst>
                                        <p:tav tm="0">
                                          <p:val>
                                            <p:strVal val="#ppt_w*0.05"/>
                                          </p:val>
                                        </p:tav>
                                        <p:tav tm="100000">
                                          <p:val>
                                            <p:strVal val="#ppt_w"/>
                                          </p:val>
                                        </p:tav>
                                      </p:tavLst>
                                    </p:anim>
                                    <p:anim calcmode="lin" valueType="num">
                                      <p:cBhvr>
                                        <p:cTn id="49" dur="500" fill="hold"/>
                                        <p:tgtEl>
                                          <p:spTgt spid="107523"/>
                                        </p:tgtEl>
                                        <p:attrNameLst>
                                          <p:attrName>ppt_h</p:attrName>
                                        </p:attrNameLst>
                                      </p:cBhvr>
                                      <p:tavLst>
                                        <p:tav tm="0">
                                          <p:val>
                                            <p:strVal val="#ppt_h"/>
                                          </p:val>
                                        </p:tav>
                                        <p:tav tm="100000">
                                          <p:val>
                                            <p:strVal val="#ppt_h"/>
                                          </p:val>
                                        </p:tav>
                                      </p:tavLst>
                                    </p:anim>
                                    <p:anim calcmode="lin" valueType="num">
                                      <p:cBhvr>
                                        <p:cTn id="50" dur="500" fill="hold"/>
                                        <p:tgtEl>
                                          <p:spTgt spid="107523"/>
                                        </p:tgtEl>
                                        <p:attrNameLst>
                                          <p:attrName>ppt_x</p:attrName>
                                        </p:attrNameLst>
                                      </p:cBhvr>
                                      <p:tavLst>
                                        <p:tav tm="0">
                                          <p:val>
                                            <p:strVal val="#ppt_x-.2"/>
                                          </p:val>
                                        </p:tav>
                                        <p:tav tm="100000">
                                          <p:val>
                                            <p:strVal val="#ppt_x"/>
                                          </p:val>
                                        </p:tav>
                                      </p:tavLst>
                                    </p:anim>
                                    <p:anim calcmode="lin" valueType="num">
                                      <p:cBhvr>
                                        <p:cTn id="51" dur="500" fill="hold"/>
                                        <p:tgtEl>
                                          <p:spTgt spid="107523"/>
                                        </p:tgtEl>
                                        <p:attrNameLst>
                                          <p:attrName>ppt_y</p:attrName>
                                        </p:attrNameLst>
                                      </p:cBhvr>
                                      <p:tavLst>
                                        <p:tav tm="0">
                                          <p:val>
                                            <p:strVal val="#ppt_y"/>
                                          </p:val>
                                        </p:tav>
                                        <p:tav tm="100000">
                                          <p:val>
                                            <p:strVal val="#ppt_y"/>
                                          </p:val>
                                        </p:tav>
                                      </p:tavLst>
                                    </p:anim>
                                    <p:animEffect transition="in" filter="fade">
                                      <p:cBhvr>
                                        <p:cTn id="52" dur="500"/>
                                        <p:tgtEl>
                                          <p:spTgt spid="107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0042" y="0"/>
            <a:ext cx="9144000" cy="68419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1524000" y="6477000"/>
            <a:ext cx="9144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bg1"/>
              </a:solidFill>
              <a:latin typeface="Times New Roman" pitchFamily="18" charset="0"/>
              <a:cs typeface="Times New Roman" pitchFamily="18" charset="0"/>
            </a:endParaRPr>
          </a:p>
        </p:txBody>
      </p:sp>
      <p:sp>
        <p:nvSpPr>
          <p:cNvPr id="22" name="Thought Bubble: Cloud 21"/>
          <p:cNvSpPr/>
          <p:nvPr/>
        </p:nvSpPr>
        <p:spPr>
          <a:xfrm>
            <a:off x="5105401" y="0"/>
            <a:ext cx="5562600" cy="1828800"/>
          </a:xfrm>
          <a:prstGeom prst="cloudCallout">
            <a:avLst>
              <a:gd name="adj1" fmla="val 17823"/>
              <a:gd name="adj2" fmla="val -46777"/>
            </a:avLst>
          </a:prstGeom>
          <a:blipFill>
            <a:blip r:embed="rId3" cstate="print"/>
            <a:tile tx="0" ty="0" sx="100000" sy="100000" flip="none" algn="tl"/>
          </a:blip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2400" b="1" dirty="0">
              <a:latin typeface="Lucida Handwriting" panose="03010101010101010101" pitchFamily="66" charset="0"/>
            </a:endParaRPr>
          </a:p>
          <a:p>
            <a:pPr algn="ctr"/>
            <a:r>
              <a:rPr lang="en-US" sz="2400" b="1" i="1" dirty="0" err="1" smtClean="0">
                <a:latin typeface="Times New Roman" pitchFamily="18" charset="0"/>
                <a:cs typeface="Times New Roman" pitchFamily="18" charset="0"/>
              </a:rPr>
              <a:t>Quyền</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kháng</a:t>
            </a:r>
            <a:r>
              <a:rPr lang="en-US" sz="2400" b="1" i="1" dirty="0" smtClean="0">
                <a:latin typeface="Times New Roman" pitchFamily="18" charset="0"/>
                <a:cs typeface="Times New Roman" pitchFamily="18" charset="0"/>
              </a:rPr>
              <a:t> </a:t>
            </a:r>
            <a:r>
              <a:rPr lang="en-US" sz="2400" b="1" i="1" dirty="0" err="1" smtClean="0">
                <a:latin typeface="Times New Roman" pitchFamily="18" charset="0"/>
                <a:cs typeface="Times New Roman" pitchFamily="18" charset="0"/>
              </a:rPr>
              <a:t>nghị</a:t>
            </a:r>
            <a:endParaRPr lang="en-US" sz="2400" dirty="0" smtClean="0"/>
          </a:p>
          <a:p>
            <a:pPr algn="ctr"/>
            <a:endParaRPr lang="en-US" sz="2400" i="1" dirty="0">
              <a:latin typeface="Times New Roman" pitchFamily="18" charset="0"/>
              <a:cs typeface="Times New Roman" pitchFamily="18" charset="0"/>
            </a:endParaRPr>
          </a:p>
        </p:txBody>
      </p:sp>
      <p:sp>
        <p:nvSpPr>
          <p:cNvPr id="2" name="Scroll: Vertical 1"/>
          <p:cNvSpPr/>
          <p:nvPr/>
        </p:nvSpPr>
        <p:spPr>
          <a:xfrm>
            <a:off x="1524001" y="2133601"/>
            <a:ext cx="4531895" cy="3270583"/>
          </a:xfrm>
          <a:prstGeom prst="verticalScrol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Theo </a:t>
            </a:r>
            <a:r>
              <a:rPr lang="en-US" dirty="0" err="1"/>
              <a:t>từ</a:t>
            </a:r>
            <a:r>
              <a:rPr lang="en-US" dirty="0"/>
              <a:t> </a:t>
            </a:r>
            <a:r>
              <a:rPr lang="en-US" dirty="0" err="1"/>
              <a:t>điển</a:t>
            </a:r>
            <a:r>
              <a:rPr lang="en-US" dirty="0"/>
              <a:t> </a:t>
            </a:r>
            <a:r>
              <a:rPr lang="en-US" dirty="0" err="1"/>
              <a:t>Tiếng</a:t>
            </a:r>
            <a:r>
              <a:rPr lang="en-US" dirty="0"/>
              <a:t> </a:t>
            </a:r>
            <a:r>
              <a:rPr lang="en-US" dirty="0" err="1"/>
              <a:t>Việt</a:t>
            </a:r>
            <a:r>
              <a:rPr lang="en-US" dirty="0"/>
              <a:t>: “ </a:t>
            </a:r>
            <a:r>
              <a:rPr lang="en-US" dirty="0" err="1"/>
              <a:t>Kháng</a:t>
            </a:r>
            <a:r>
              <a:rPr lang="en-US" dirty="0"/>
              <a:t> </a:t>
            </a:r>
            <a:r>
              <a:rPr lang="en-US" dirty="0" err="1"/>
              <a:t>nghị</a:t>
            </a:r>
            <a:r>
              <a:rPr lang="en-US" dirty="0"/>
              <a:t> </a:t>
            </a:r>
            <a:r>
              <a:rPr lang="en-US" dirty="0" err="1"/>
              <a:t>là</a:t>
            </a:r>
            <a:r>
              <a:rPr lang="en-US" dirty="0"/>
              <a:t> </a:t>
            </a:r>
            <a:r>
              <a:rPr lang="en-US" dirty="0" err="1"/>
              <a:t>bày</a:t>
            </a:r>
            <a:r>
              <a:rPr lang="en-US" dirty="0"/>
              <a:t> </a:t>
            </a:r>
            <a:r>
              <a:rPr lang="en-US" dirty="0" err="1"/>
              <a:t>tỏ</a:t>
            </a:r>
            <a:r>
              <a:rPr lang="en-US" dirty="0"/>
              <a:t> ý </a:t>
            </a:r>
            <a:r>
              <a:rPr lang="en-US" dirty="0" err="1"/>
              <a:t>kiến</a:t>
            </a:r>
            <a:r>
              <a:rPr lang="en-US" dirty="0"/>
              <a:t> </a:t>
            </a:r>
            <a:r>
              <a:rPr lang="en-US" dirty="0" err="1"/>
              <a:t>phản</a:t>
            </a:r>
            <a:r>
              <a:rPr lang="en-US" dirty="0"/>
              <a:t> </a:t>
            </a:r>
            <a:r>
              <a:rPr lang="en-US" dirty="0" err="1"/>
              <a:t>đối</a:t>
            </a:r>
            <a:r>
              <a:rPr lang="en-US" dirty="0"/>
              <a:t> </a:t>
            </a:r>
            <a:r>
              <a:rPr lang="en-US" dirty="0" err="1"/>
              <a:t>bằng</a:t>
            </a:r>
            <a:r>
              <a:rPr lang="en-US" dirty="0"/>
              <a:t> </a:t>
            </a:r>
            <a:r>
              <a:rPr lang="en-US" dirty="0" err="1"/>
              <a:t>văn</a:t>
            </a:r>
            <a:r>
              <a:rPr lang="en-US" dirty="0"/>
              <a:t> </a:t>
            </a:r>
            <a:r>
              <a:rPr lang="en-US" dirty="0" err="1"/>
              <a:t>bản</a:t>
            </a:r>
            <a:r>
              <a:rPr lang="en-US" dirty="0"/>
              <a:t> </a:t>
            </a:r>
            <a:r>
              <a:rPr lang="en-US" dirty="0" err="1"/>
              <a:t>chính</a:t>
            </a:r>
            <a:r>
              <a:rPr lang="en-US" dirty="0"/>
              <a:t> </a:t>
            </a:r>
            <a:r>
              <a:rPr lang="en-US" dirty="0" err="1"/>
              <a:t>thức</a:t>
            </a:r>
            <a:r>
              <a:rPr lang="en-US" dirty="0"/>
              <a:t>”</a:t>
            </a:r>
            <a:endParaRPr lang="en-US" b="1" dirty="0">
              <a:solidFill>
                <a:srgbClr val="FF0000"/>
              </a:solidFill>
            </a:endParaRPr>
          </a:p>
        </p:txBody>
      </p:sp>
      <p:sp>
        <p:nvSpPr>
          <p:cNvPr id="74" name="Arrow: Curved Right 73"/>
          <p:cNvSpPr/>
          <p:nvPr/>
        </p:nvSpPr>
        <p:spPr>
          <a:xfrm flipH="1">
            <a:off x="5638801" y="1524000"/>
            <a:ext cx="717883" cy="1564352"/>
          </a:xfrm>
          <a:prstGeom prst="curved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solidFill>
                <a:schemeClr val="tx1"/>
              </a:solidFill>
            </a:endParaRPr>
          </a:p>
        </p:txBody>
      </p:sp>
      <p:pic>
        <p:nvPicPr>
          <p:cNvPr id="14" name="Picture 13" descr="images (2).jpg"/>
          <p:cNvPicPr>
            <a:picLocks noChangeAspect="1"/>
          </p:cNvPicPr>
          <p:nvPr/>
        </p:nvPicPr>
        <p:blipFill>
          <a:blip r:embed="rId4" cstate="print"/>
          <a:stretch>
            <a:fillRect/>
          </a:stretch>
        </p:blipFill>
        <p:spPr>
          <a:xfrm>
            <a:off x="1524000" y="0"/>
            <a:ext cx="3124200" cy="2057400"/>
          </a:xfrm>
          <a:prstGeom prst="ellipse">
            <a:avLst/>
          </a:prstGeom>
          <a:ln>
            <a:noFill/>
          </a:ln>
          <a:effectLst>
            <a:softEdge rad="112500"/>
          </a:effectLst>
        </p:spPr>
      </p:pic>
      <p:sp>
        <p:nvSpPr>
          <p:cNvPr id="4" name="Flowchart: Punched Tape 3"/>
          <p:cNvSpPr/>
          <p:nvPr/>
        </p:nvSpPr>
        <p:spPr>
          <a:xfrm>
            <a:off x="4038600" y="1524000"/>
            <a:ext cx="6400800" cy="5181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“KN</a:t>
            </a:r>
            <a:r>
              <a:rPr lang="en-US" i="1" dirty="0" smtClean="0"/>
              <a:t> </a:t>
            </a:r>
            <a:r>
              <a:rPr lang="en-US" i="1" dirty="0" err="1"/>
              <a:t>của</a:t>
            </a:r>
            <a:r>
              <a:rPr lang="en-US" i="1" dirty="0"/>
              <a:t> </a:t>
            </a:r>
            <a:r>
              <a:rPr lang="en-US" i="1" dirty="0" smtClean="0"/>
              <a:t>VKS </a:t>
            </a:r>
            <a:r>
              <a:rPr lang="en-US" i="1" dirty="0" err="1"/>
              <a:t>đối</a:t>
            </a:r>
            <a:r>
              <a:rPr lang="en-US" i="1" dirty="0"/>
              <a:t> </a:t>
            </a:r>
            <a:r>
              <a:rPr lang="en-US" i="1" dirty="0" err="1"/>
              <a:t>với</a:t>
            </a:r>
            <a:r>
              <a:rPr lang="en-US" i="1" dirty="0"/>
              <a:t> </a:t>
            </a:r>
            <a:r>
              <a:rPr lang="en-US" i="1" dirty="0" err="1"/>
              <a:t>bản</a:t>
            </a:r>
            <a:r>
              <a:rPr lang="en-US" i="1" dirty="0"/>
              <a:t> </a:t>
            </a:r>
            <a:r>
              <a:rPr lang="en-US" i="1" dirty="0" err="1"/>
              <a:t>án</a:t>
            </a:r>
            <a:r>
              <a:rPr lang="en-US" i="1" dirty="0"/>
              <a:t>, </a:t>
            </a:r>
            <a:r>
              <a:rPr lang="en-US" i="1" dirty="0" err="1"/>
              <a:t>quyết</a:t>
            </a:r>
            <a:r>
              <a:rPr lang="en-US" i="1" dirty="0"/>
              <a:t> </a:t>
            </a:r>
            <a:r>
              <a:rPr lang="en-US" i="1" dirty="0" err="1"/>
              <a:t>định</a:t>
            </a:r>
            <a:r>
              <a:rPr lang="en-US" i="1" dirty="0"/>
              <a:t> </a:t>
            </a:r>
            <a:r>
              <a:rPr lang="en-US" i="1" dirty="0" err="1"/>
              <a:t>của</a:t>
            </a:r>
            <a:r>
              <a:rPr lang="en-US" i="1" dirty="0"/>
              <a:t> </a:t>
            </a:r>
            <a:r>
              <a:rPr lang="en-US" i="1" dirty="0" err="1"/>
              <a:t>Toà</a:t>
            </a:r>
            <a:r>
              <a:rPr lang="en-US" i="1" dirty="0"/>
              <a:t> </a:t>
            </a:r>
            <a:r>
              <a:rPr lang="en-US" i="1" dirty="0" err="1"/>
              <a:t>án</a:t>
            </a:r>
            <a:r>
              <a:rPr lang="en-US" i="1" dirty="0"/>
              <a:t> </a:t>
            </a:r>
            <a:r>
              <a:rPr lang="en-US" i="1" dirty="0" err="1"/>
              <a:t>chính</a:t>
            </a:r>
            <a:r>
              <a:rPr lang="en-US" i="1" dirty="0"/>
              <a:t> </a:t>
            </a:r>
            <a:r>
              <a:rPr lang="en-US" i="1" dirty="0" err="1"/>
              <a:t>là</a:t>
            </a:r>
            <a:r>
              <a:rPr lang="en-US" i="1" dirty="0"/>
              <a:t> </a:t>
            </a:r>
            <a:r>
              <a:rPr lang="en-US" i="1" dirty="0" err="1"/>
              <a:t>sự</a:t>
            </a:r>
            <a:r>
              <a:rPr lang="en-US" i="1" dirty="0"/>
              <a:t> </a:t>
            </a:r>
            <a:r>
              <a:rPr lang="en-US" i="1" dirty="0" err="1"/>
              <a:t>thể</a:t>
            </a:r>
            <a:r>
              <a:rPr lang="en-US" i="1" dirty="0"/>
              <a:t> </a:t>
            </a:r>
            <a:r>
              <a:rPr lang="en-US" i="1" dirty="0" err="1"/>
              <a:t>hiện</a:t>
            </a:r>
            <a:r>
              <a:rPr lang="en-US" i="1" dirty="0"/>
              <a:t> </a:t>
            </a:r>
            <a:r>
              <a:rPr lang="en-US" i="1" dirty="0" err="1"/>
              <a:t>quan</a:t>
            </a:r>
            <a:r>
              <a:rPr lang="en-US" i="1" dirty="0"/>
              <a:t> </a:t>
            </a:r>
            <a:r>
              <a:rPr lang="en-US" i="1" dirty="0" err="1"/>
              <a:t>điểm</a:t>
            </a:r>
            <a:r>
              <a:rPr lang="en-US" i="1" dirty="0"/>
              <a:t> </a:t>
            </a:r>
            <a:r>
              <a:rPr lang="en-US" i="1" dirty="0" err="1"/>
              <a:t>của</a:t>
            </a:r>
            <a:r>
              <a:rPr lang="en-US" i="1" dirty="0"/>
              <a:t> </a:t>
            </a:r>
            <a:r>
              <a:rPr lang="en-US" i="1" dirty="0" err="1"/>
              <a:t>Viện</a:t>
            </a:r>
            <a:r>
              <a:rPr lang="en-US" i="1" dirty="0"/>
              <a:t> </a:t>
            </a:r>
            <a:r>
              <a:rPr lang="en-US" i="1" dirty="0" err="1"/>
              <a:t>kiểm</a:t>
            </a:r>
            <a:r>
              <a:rPr lang="en-US" i="1" dirty="0"/>
              <a:t> </a:t>
            </a:r>
            <a:r>
              <a:rPr lang="en-US" i="1" dirty="0" err="1"/>
              <a:t>sát</a:t>
            </a:r>
            <a:r>
              <a:rPr lang="en-US" i="1" dirty="0"/>
              <a:t> </a:t>
            </a:r>
            <a:r>
              <a:rPr lang="en-US" i="1" dirty="0" err="1"/>
              <a:t>nhân</a:t>
            </a:r>
            <a:r>
              <a:rPr lang="en-US" i="1" dirty="0"/>
              <a:t> </a:t>
            </a:r>
            <a:r>
              <a:rPr lang="en-US" i="1" dirty="0" err="1"/>
              <a:t>dân</a:t>
            </a:r>
            <a:r>
              <a:rPr lang="en-US" i="1" dirty="0"/>
              <a:t> </a:t>
            </a:r>
            <a:r>
              <a:rPr lang="en-US" i="1" dirty="0" err="1"/>
              <a:t>không</a:t>
            </a:r>
            <a:r>
              <a:rPr lang="en-US" i="1" dirty="0"/>
              <a:t> </a:t>
            </a:r>
            <a:r>
              <a:rPr lang="en-US" i="1" dirty="0" err="1"/>
              <a:t>nhất</a:t>
            </a:r>
            <a:r>
              <a:rPr lang="en-US" i="1" dirty="0"/>
              <a:t> </a:t>
            </a:r>
            <a:r>
              <a:rPr lang="en-US" i="1" dirty="0" err="1"/>
              <a:t>trí</a:t>
            </a:r>
            <a:r>
              <a:rPr lang="en-US" i="1" dirty="0"/>
              <a:t> </a:t>
            </a:r>
            <a:r>
              <a:rPr lang="en-US" i="1" dirty="0" err="1"/>
              <a:t>một</a:t>
            </a:r>
            <a:r>
              <a:rPr lang="en-US" i="1" dirty="0"/>
              <a:t> </a:t>
            </a:r>
            <a:r>
              <a:rPr lang="en-US" i="1" dirty="0" err="1"/>
              <a:t>phần</a:t>
            </a:r>
            <a:r>
              <a:rPr lang="en-US" i="1" dirty="0"/>
              <a:t> hay </a:t>
            </a:r>
            <a:r>
              <a:rPr lang="en-US" i="1" dirty="0" err="1"/>
              <a:t>toàn</a:t>
            </a:r>
            <a:r>
              <a:rPr lang="en-US" i="1" dirty="0"/>
              <a:t> </a:t>
            </a:r>
            <a:r>
              <a:rPr lang="en-US" i="1" dirty="0" err="1"/>
              <a:t>bộ</a:t>
            </a:r>
            <a:r>
              <a:rPr lang="en-US" i="1" dirty="0"/>
              <a:t> </a:t>
            </a:r>
            <a:r>
              <a:rPr lang="en-US" i="1" dirty="0" err="1"/>
              <a:t>bản</a:t>
            </a:r>
            <a:r>
              <a:rPr lang="en-US" i="1" dirty="0"/>
              <a:t> </a:t>
            </a:r>
            <a:r>
              <a:rPr lang="en-US" i="1" dirty="0" err="1"/>
              <a:t>án</a:t>
            </a:r>
            <a:r>
              <a:rPr lang="en-US" i="1" dirty="0"/>
              <a:t>, </a:t>
            </a:r>
            <a:r>
              <a:rPr lang="en-US" i="1" dirty="0" err="1"/>
              <a:t>quyết</a:t>
            </a:r>
            <a:r>
              <a:rPr lang="en-US" i="1" dirty="0"/>
              <a:t> </a:t>
            </a:r>
            <a:r>
              <a:rPr lang="en-US" i="1" dirty="0" err="1"/>
              <a:t>định</a:t>
            </a:r>
            <a:r>
              <a:rPr lang="en-US" i="1" dirty="0"/>
              <a:t> </a:t>
            </a:r>
            <a:r>
              <a:rPr lang="en-US" i="1" dirty="0" err="1"/>
              <a:t>của</a:t>
            </a:r>
            <a:r>
              <a:rPr lang="en-US" i="1" dirty="0"/>
              <a:t> </a:t>
            </a:r>
            <a:r>
              <a:rPr lang="en-US" i="1" dirty="0" err="1"/>
              <a:t>Toà</a:t>
            </a:r>
            <a:r>
              <a:rPr lang="en-US" i="1" dirty="0"/>
              <a:t> </a:t>
            </a:r>
            <a:r>
              <a:rPr lang="en-US" i="1" dirty="0" err="1"/>
              <a:t>án</a:t>
            </a:r>
            <a:r>
              <a:rPr lang="en-US" i="1" dirty="0"/>
              <a:t> </a:t>
            </a:r>
            <a:r>
              <a:rPr lang="en-US" i="1" dirty="0" err="1"/>
              <a:t>nhân</a:t>
            </a:r>
            <a:r>
              <a:rPr lang="en-US" i="1" dirty="0"/>
              <a:t> </a:t>
            </a:r>
            <a:r>
              <a:rPr lang="en-US" i="1" dirty="0" err="1"/>
              <a:t>dân</a:t>
            </a:r>
            <a:r>
              <a:rPr lang="en-US" i="1" dirty="0"/>
              <a:t>; </a:t>
            </a:r>
            <a:r>
              <a:rPr lang="en-US" i="1" dirty="0" err="1"/>
              <a:t>hoặc</a:t>
            </a:r>
            <a:r>
              <a:rPr lang="en-US" i="1" dirty="0"/>
              <a:t> </a:t>
            </a:r>
            <a:r>
              <a:rPr lang="en-US" i="1" dirty="0" err="1"/>
              <a:t>là</a:t>
            </a:r>
            <a:r>
              <a:rPr lang="en-US" i="1" dirty="0"/>
              <a:t> </a:t>
            </a:r>
            <a:r>
              <a:rPr lang="en-US" i="1" dirty="0" err="1"/>
              <a:t>sự</a:t>
            </a:r>
            <a:r>
              <a:rPr lang="en-US" i="1" dirty="0"/>
              <a:t> </a:t>
            </a:r>
            <a:r>
              <a:rPr lang="en-US" i="1" dirty="0" err="1"/>
              <a:t>thể</a:t>
            </a:r>
            <a:r>
              <a:rPr lang="en-US" i="1" dirty="0"/>
              <a:t> </a:t>
            </a:r>
            <a:r>
              <a:rPr lang="en-US" i="1" dirty="0" err="1"/>
              <a:t>hiện</a:t>
            </a:r>
            <a:r>
              <a:rPr lang="en-US" i="1" dirty="0"/>
              <a:t> </a:t>
            </a:r>
            <a:r>
              <a:rPr lang="en-US" i="1" dirty="0" err="1"/>
              <a:t>quan</a:t>
            </a:r>
            <a:r>
              <a:rPr lang="en-US" i="1" dirty="0"/>
              <a:t> </a:t>
            </a:r>
            <a:r>
              <a:rPr lang="en-US" i="1" dirty="0" err="1"/>
              <a:t>điểm</a:t>
            </a:r>
            <a:r>
              <a:rPr lang="en-US" i="1" dirty="0"/>
              <a:t> </a:t>
            </a:r>
            <a:r>
              <a:rPr lang="en-US" i="1" dirty="0" err="1"/>
              <a:t>đối</a:t>
            </a:r>
            <a:r>
              <a:rPr lang="en-US" i="1" dirty="0"/>
              <a:t> </a:t>
            </a:r>
            <a:r>
              <a:rPr lang="en-US" i="1" dirty="0" err="1"/>
              <a:t>với</a:t>
            </a:r>
            <a:r>
              <a:rPr lang="en-US" i="1" dirty="0"/>
              <a:t> </a:t>
            </a:r>
            <a:r>
              <a:rPr lang="en-US" i="1" dirty="0" err="1"/>
              <a:t>tình</a:t>
            </a:r>
            <a:r>
              <a:rPr lang="en-US" i="1" dirty="0"/>
              <a:t> </a:t>
            </a:r>
            <a:r>
              <a:rPr lang="en-US" i="1" dirty="0" err="1"/>
              <a:t>tiết</a:t>
            </a:r>
            <a:r>
              <a:rPr lang="en-US" i="1" dirty="0"/>
              <a:t> </a:t>
            </a:r>
            <a:r>
              <a:rPr lang="en-US" i="1" dirty="0" err="1"/>
              <a:t>mới</a:t>
            </a:r>
            <a:r>
              <a:rPr lang="en-US" i="1" dirty="0"/>
              <a:t> </a:t>
            </a:r>
            <a:r>
              <a:rPr lang="en-US" i="1" dirty="0" err="1"/>
              <a:t>phát</a:t>
            </a:r>
            <a:r>
              <a:rPr lang="en-US" i="1" dirty="0"/>
              <a:t> </a:t>
            </a:r>
            <a:r>
              <a:rPr lang="en-US" i="1" dirty="0" err="1"/>
              <a:t>sinh</a:t>
            </a:r>
            <a:r>
              <a:rPr lang="en-US" i="1" dirty="0"/>
              <a:t>, </a:t>
            </a:r>
            <a:r>
              <a:rPr lang="en-US" i="1" dirty="0" err="1"/>
              <a:t>yêu</a:t>
            </a:r>
            <a:r>
              <a:rPr lang="en-US" i="1" dirty="0"/>
              <a:t> </a:t>
            </a:r>
            <a:r>
              <a:rPr lang="en-US" i="1" dirty="0" err="1"/>
              <a:t>cầu</a:t>
            </a:r>
            <a:r>
              <a:rPr lang="en-US" i="1" dirty="0"/>
              <a:t> </a:t>
            </a:r>
            <a:r>
              <a:rPr lang="en-US" i="1" dirty="0" err="1"/>
              <a:t>Toà</a:t>
            </a:r>
            <a:r>
              <a:rPr lang="en-US" i="1" dirty="0"/>
              <a:t> </a:t>
            </a:r>
            <a:r>
              <a:rPr lang="en-US" i="1" dirty="0" err="1"/>
              <a:t>án</a:t>
            </a:r>
            <a:r>
              <a:rPr lang="en-US" i="1" dirty="0"/>
              <a:t> </a:t>
            </a:r>
            <a:r>
              <a:rPr lang="en-US" i="1" dirty="0" err="1"/>
              <a:t>cấp</a:t>
            </a:r>
            <a:r>
              <a:rPr lang="en-US" i="1" dirty="0"/>
              <a:t> </a:t>
            </a:r>
            <a:r>
              <a:rPr lang="en-US" i="1" dirty="0" err="1"/>
              <a:t>trên</a:t>
            </a:r>
            <a:r>
              <a:rPr lang="en-US" i="1" dirty="0"/>
              <a:t> </a:t>
            </a:r>
            <a:r>
              <a:rPr lang="en-US" i="1" dirty="0" err="1"/>
              <a:t>xem</a:t>
            </a:r>
            <a:r>
              <a:rPr lang="en-US" i="1" dirty="0"/>
              <a:t> </a:t>
            </a:r>
            <a:r>
              <a:rPr lang="en-US" i="1" dirty="0" err="1"/>
              <a:t>xét</a:t>
            </a:r>
            <a:r>
              <a:rPr lang="en-US" i="1" dirty="0"/>
              <a:t> </a:t>
            </a:r>
            <a:r>
              <a:rPr lang="en-US" i="1" dirty="0" err="1"/>
              <a:t>lại</a:t>
            </a:r>
            <a:r>
              <a:rPr lang="en-US" i="1" dirty="0"/>
              <a:t> </a:t>
            </a:r>
            <a:r>
              <a:rPr lang="en-US" i="1" dirty="0" err="1"/>
              <a:t>để</a:t>
            </a:r>
            <a:r>
              <a:rPr lang="en-US" i="1" dirty="0"/>
              <a:t> </a:t>
            </a:r>
            <a:r>
              <a:rPr lang="en-US" i="1" dirty="0" err="1"/>
              <a:t>có</a:t>
            </a:r>
            <a:r>
              <a:rPr lang="en-US" i="1" dirty="0"/>
              <a:t> </a:t>
            </a:r>
            <a:r>
              <a:rPr lang="en-US" i="1" dirty="0" err="1"/>
              <a:t>bản</a:t>
            </a:r>
            <a:r>
              <a:rPr lang="en-US" i="1" dirty="0"/>
              <a:t> </a:t>
            </a:r>
            <a:r>
              <a:rPr lang="en-US" i="1" dirty="0" err="1"/>
              <a:t>án</a:t>
            </a:r>
            <a:r>
              <a:rPr lang="en-US" i="1" dirty="0"/>
              <a:t>, </a:t>
            </a:r>
            <a:r>
              <a:rPr lang="en-US" i="1" dirty="0" err="1"/>
              <a:t>quyết</a:t>
            </a:r>
            <a:r>
              <a:rPr lang="en-US" i="1" dirty="0"/>
              <a:t> </a:t>
            </a:r>
            <a:r>
              <a:rPr lang="en-US" i="1" dirty="0" err="1"/>
              <a:t>định</a:t>
            </a:r>
            <a:r>
              <a:rPr lang="en-US" i="1" dirty="0"/>
              <a:t> </a:t>
            </a:r>
            <a:r>
              <a:rPr lang="en-US" i="1" dirty="0" err="1"/>
              <a:t>mới</a:t>
            </a:r>
            <a:r>
              <a:rPr lang="en-US" i="1" dirty="0"/>
              <a:t> </a:t>
            </a:r>
            <a:r>
              <a:rPr lang="en-US" i="1" dirty="0" err="1"/>
              <a:t>phù</a:t>
            </a:r>
            <a:r>
              <a:rPr lang="en-US" i="1" dirty="0"/>
              <a:t> </a:t>
            </a:r>
            <a:r>
              <a:rPr lang="en-US" i="1" dirty="0" err="1"/>
              <a:t>hợp</a:t>
            </a:r>
            <a:r>
              <a:rPr lang="en-US" i="1" dirty="0"/>
              <a:t> </a:t>
            </a:r>
            <a:r>
              <a:rPr lang="en-US" i="1" dirty="0" err="1"/>
              <a:t>với</a:t>
            </a:r>
            <a:r>
              <a:rPr lang="en-US" i="1" dirty="0"/>
              <a:t> </a:t>
            </a:r>
            <a:r>
              <a:rPr lang="en-US" i="1" dirty="0" err="1"/>
              <a:t>tình</a:t>
            </a:r>
            <a:r>
              <a:rPr lang="en-US" i="1" dirty="0"/>
              <a:t> </a:t>
            </a:r>
            <a:r>
              <a:rPr lang="en-US" i="1" dirty="0" err="1"/>
              <a:t>tiết</a:t>
            </a:r>
            <a:r>
              <a:rPr lang="en-US" i="1" dirty="0"/>
              <a:t> </a:t>
            </a:r>
            <a:r>
              <a:rPr lang="en-US" i="1" dirty="0" err="1"/>
              <a:t>khách</a:t>
            </a:r>
            <a:r>
              <a:rPr lang="en-US" i="1" dirty="0"/>
              <a:t> </a:t>
            </a:r>
            <a:r>
              <a:rPr lang="en-US" i="1" dirty="0" err="1"/>
              <a:t>quan</a:t>
            </a:r>
            <a:r>
              <a:rPr lang="en-US" i="1" dirty="0"/>
              <a:t> </a:t>
            </a:r>
            <a:r>
              <a:rPr lang="en-US" i="1" dirty="0" err="1"/>
              <a:t>của</a:t>
            </a:r>
            <a:r>
              <a:rPr lang="en-US" i="1" dirty="0"/>
              <a:t> </a:t>
            </a:r>
            <a:r>
              <a:rPr lang="en-US" i="1" dirty="0" err="1"/>
              <a:t>vụ</a:t>
            </a:r>
            <a:r>
              <a:rPr lang="en-US" i="1" dirty="0"/>
              <a:t> </a:t>
            </a:r>
            <a:r>
              <a:rPr lang="en-US" i="1" dirty="0" err="1"/>
              <a:t>án</a:t>
            </a:r>
            <a:r>
              <a:rPr lang="en-US" dirty="0"/>
              <a:t>”</a:t>
            </a:r>
          </a:p>
        </p:txBody>
      </p:sp>
    </p:spTree>
    <p:extLst>
      <p:ext uri="{BB962C8B-B14F-4D97-AF65-F5344CB8AC3E}">
        <p14:creationId xmlns:p14="http://schemas.microsoft.com/office/powerpoint/2010/main" val="367513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4" grpId="0" animBg="1"/>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00" y="274638"/>
            <a:ext cx="8229600" cy="563562"/>
          </a:xfrm>
          <a:prstGeom prst="rect">
            <a:avLst/>
          </a:prstGeom>
        </p:spPr>
        <p:txBody>
          <a:bodyPr anchor="ctr">
            <a:normAutofit lnSpcReduction="10000"/>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altLang="en-US" sz="3200" b="1" dirty="0">
                <a:solidFill>
                  <a:srgbClr val="C00000"/>
                </a:solidFill>
              </a:rPr>
              <a:t> </a:t>
            </a:r>
            <a:r>
              <a:rPr lang="en-US" sz="3200" b="1" dirty="0">
                <a:solidFill>
                  <a:srgbClr val="C00000"/>
                </a:solidFill>
              </a:rPr>
              <a:t>SO SÁNH QUYỀN KHÁNG NGHỊ VÀ KIẾN NGHỊ</a:t>
            </a:r>
            <a:endParaRPr lang="en-US" altLang="en-US" sz="3200" b="1" dirty="0">
              <a:solidFill>
                <a:srgbClr val="C00000"/>
              </a:solidFill>
            </a:endParaRPr>
          </a:p>
        </p:txBody>
      </p:sp>
      <p:sp>
        <p:nvSpPr>
          <p:cNvPr id="6" name="Isosceles Triangle 5"/>
          <p:cNvSpPr/>
          <p:nvPr/>
        </p:nvSpPr>
        <p:spPr>
          <a:xfrm rot="21025266">
            <a:off x="3224214" y="1174751"/>
            <a:ext cx="5108575" cy="5294313"/>
          </a:xfrm>
          <a:prstGeom prst="triangle">
            <a:avLst/>
          </a:prstGeom>
        </p:spPr>
        <p:style>
          <a:lnRef idx="1">
            <a:schemeClr val="accent2"/>
          </a:lnRef>
          <a:fillRef idx="2">
            <a:schemeClr val="accent2"/>
          </a:fillRef>
          <a:effectRef idx="1">
            <a:schemeClr val="accent2"/>
          </a:effectRef>
          <a:fontRef idx="minor">
            <a:schemeClr val="dk1"/>
          </a:fontRef>
        </p:style>
      </p:sp>
      <p:sp>
        <p:nvSpPr>
          <p:cNvPr id="7" name="TextBox 6"/>
          <p:cNvSpPr txBox="1"/>
          <p:nvPr/>
        </p:nvSpPr>
        <p:spPr>
          <a:xfrm>
            <a:off x="4495800" y="5029201"/>
            <a:ext cx="1371600"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2800" b="1" dirty="0" err="1">
                <a:solidFill>
                  <a:schemeClr val="accent6">
                    <a:lumMod val="50000"/>
                  </a:schemeClr>
                </a:solidFill>
              </a:rPr>
              <a:t>Điểm</a:t>
            </a:r>
            <a:r>
              <a:rPr lang="en-US" sz="2800" b="1" dirty="0">
                <a:solidFill>
                  <a:schemeClr val="accent6">
                    <a:lumMod val="50000"/>
                  </a:schemeClr>
                </a:solidFill>
              </a:rPr>
              <a:t> </a:t>
            </a:r>
            <a:r>
              <a:rPr lang="en-US" sz="2800" b="1" dirty="0" err="1">
                <a:solidFill>
                  <a:schemeClr val="accent6">
                    <a:lumMod val="50000"/>
                  </a:schemeClr>
                </a:solidFill>
              </a:rPr>
              <a:t>tương</a:t>
            </a:r>
            <a:r>
              <a:rPr lang="en-US" sz="2800" b="1" dirty="0">
                <a:solidFill>
                  <a:schemeClr val="accent6">
                    <a:lumMod val="50000"/>
                  </a:schemeClr>
                </a:solidFill>
              </a:rPr>
              <a:t> </a:t>
            </a:r>
            <a:r>
              <a:rPr lang="en-US" sz="2800" b="1" dirty="0" err="1">
                <a:solidFill>
                  <a:schemeClr val="accent6">
                    <a:lumMod val="50000"/>
                  </a:schemeClr>
                </a:solidFill>
              </a:rPr>
              <a:t>đồng</a:t>
            </a:r>
            <a:endParaRPr lang="en-US" sz="2800" b="1" dirty="0">
              <a:solidFill>
                <a:schemeClr val="accent6">
                  <a:lumMod val="50000"/>
                </a:schemeClr>
              </a:solidFill>
            </a:endParaRPr>
          </a:p>
        </p:txBody>
      </p:sp>
      <p:grpSp>
        <p:nvGrpSpPr>
          <p:cNvPr id="2" name="Group 7"/>
          <p:cNvGrpSpPr>
            <a:grpSpLocks/>
          </p:cNvGrpSpPr>
          <p:nvPr/>
        </p:nvGrpSpPr>
        <p:grpSpPr bwMode="auto">
          <a:xfrm>
            <a:off x="5638800" y="1447801"/>
            <a:ext cx="3441700" cy="906463"/>
            <a:chOff x="2723957" y="348039"/>
            <a:chExt cx="3441302" cy="905823"/>
          </a:xfrm>
        </p:grpSpPr>
        <p:sp>
          <p:nvSpPr>
            <p:cNvPr id="9" name="Rounded Rectangle 8"/>
            <p:cNvSpPr/>
            <p:nvPr/>
          </p:nvSpPr>
          <p:spPr>
            <a:xfrm rot="20965515">
              <a:off x="2723957" y="348039"/>
              <a:ext cx="3441302" cy="905823"/>
            </a:xfrm>
            <a:prstGeom prst="roundRect">
              <a:avLst/>
            </a:prstGeom>
            <a:solidFill>
              <a:srgbClr val="66FF99">
                <a:alpha val="89804"/>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rot="20965515">
              <a:off x="2768402" y="392458"/>
              <a:ext cx="3352412" cy="8169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3340" tIns="53340" rIns="53340" bIns="53340" spcCol="1270" anchor="ctr"/>
            <a:lstStyle/>
            <a:p>
              <a:pPr algn="ctr" defTabSz="622300">
                <a:lnSpc>
                  <a:spcPct val="90000"/>
                </a:lnSpc>
                <a:spcAft>
                  <a:spcPct val="35000"/>
                </a:spcAft>
                <a:defRPr/>
              </a:pPr>
              <a:r>
                <a:rPr lang="en-US" sz="1400" b="1" dirty="0">
                  <a:solidFill>
                    <a:srgbClr val="0000CC"/>
                  </a:solidFill>
                </a:rPr>
                <a:t>ĐỀU LÀ QUYỀN HẠN CỦA VKSND TRONG KIỂM SÁT </a:t>
              </a:r>
              <a:r>
                <a:rPr lang="en-US" sz="1400" b="1" dirty="0" err="1">
                  <a:solidFill>
                    <a:srgbClr val="0000CC"/>
                  </a:solidFill>
                </a:rPr>
                <a:t>GiẢI</a:t>
              </a:r>
              <a:r>
                <a:rPr lang="en-US" sz="1400" b="1" dirty="0">
                  <a:solidFill>
                    <a:srgbClr val="0000CC"/>
                  </a:solidFill>
                </a:rPr>
                <a:t> QUYẾT VỤ </a:t>
              </a:r>
              <a:r>
                <a:rPr lang="en-US" sz="1400" b="1" dirty="0" err="1">
                  <a:solidFill>
                    <a:srgbClr val="0000CC"/>
                  </a:solidFill>
                </a:rPr>
                <a:t>ViỆC</a:t>
              </a:r>
              <a:r>
                <a:rPr lang="en-US" sz="1400" b="1" dirty="0">
                  <a:solidFill>
                    <a:srgbClr val="0000CC"/>
                  </a:solidFill>
                </a:rPr>
                <a:t> DS, </a:t>
              </a:r>
              <a:r>
                <a:rPr lang="en-US" sz="1400" b="1" dirty="0" err="1">
                  <a:solidFill>
                    <a:srgbClr val="0000CC"/>
                  </a:solidFill>
                </a:rPr>
                <a:t>ViỆC</a:t>
              </a:r>
              <a:r>
                <a:rPr lang="en-US" sz="1400" b="1" dirty="0">
                  <a:solidFill>
                    <a:srgbClr val="0000CC"/>
                  </a:solidFill>
                </a:rPr>
                <a:t> PHÁ SẢN</a:t>
              </a:r>
              <a:endParaRPr lang="en-US" sz="1400" dirty="0"/>
            </a:p>
          </p:txBody>
        </p:sp>
      </p:grpSp>
      <p:grpSp>
        <p:nvGrpSpPr>
          <p:cNvPr id="3" name="Group 10"/>
          <p:cNvGrpSpPr>
            <a:grpSpLocks/>
          </p:cNvGrpSpPr>
          <p:nvPr/>
        </p:nvGrpSpPr>
        <p:grpSpPr bwMode="auto">
          <a:xfrm>
            <a:off x="5943600" y="2590800"/>
            <a:ext cx="3441700" cy="1060450"/>
            <a:chOff x="3045065" y="1497664"/>
            <a:chExt cx="3441302" cy="1060665"/>
          </a:xfrm>
        </p:grpSpPr>
        <p:sp>
          <p:nvSpPr>
            <p:cNvPr id="12" name="Rounded Rectangle 11"/>
            <p:cNvSpPr/>
            <p:nvPr/>
          </p:nvSpPr>
          <p:spPr>
            <a:xfrm rot="20965515">
              <a:off x="3045065" y="1497664"/>
              <a:ext cx="3441302" cy="1060665"/>
            </a:xfrm>
            <a:prstGeom prst="roundRect">
              <a:avLst/>
            </a:prstGeom>
            <a:solidFill>
              <a:srgbClr val="FD7B6D">
                <a:alpha val="89804"/>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ed Rectangle 4"/>
            <p:cNvSpPr/>
            <p:nvPr/>
          </p:nvSpPr>
          <p:spPr>
            <a:xfrm rot="20965515">
              <a:off x="3097447" y="1550063"/>
              <a:ext cx="3336539" cy="95586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3340" tIns="53340" rIns="53340" bIns="53340" spcCol="1270" anchor="ctr"/>
            <a:lstStyle/>
            <a:p>
              <a:pPr algn="ctr" defTabSz="622300">
                <a:lnSpc>
                  <a:spcPct val="90000"/>
                </a:lnSpc>
                <a:spcAft>
                  <a:spcPct val="35000"/>
                </a:spcAft>
                <a:defRPr/>
              </a:pPr>
              <a:r>
                <a:rPr lang="en-US" sz="1400" b="1" dirty="0">
                  <a:solidFill>
                    <a:srgbClr val="0000CC"/>
                  </a:solidFill>
                </a:rPr>
                <a:t>ĐỀU CÓ MỤC ĐÍCH NÂNG CAO TRÁCH NHIỆM CỦA TA, CQ, TC, CN TRONG  </a:t>
              </a:r>
              <a:r>
                <a:rPr lang="en-US" sz="1400" b="1" dirty="0" err="1">
                  <a:solidFill>
                    <a:srgbClr val="0000CC"/>
                  </a:solidFill>
                </a:rPr>
                <a:t>GiẢI</a:t>
              </a:r>
              <a:r>
                <a:rPr lang="en-US" sz="1400" b="1" dirty="0">
                  <a:solidFill>
                    <a:srgbClr val="0000CC"/>
                  </a:solidFill>
                </a:rPr>
                <a:t> QUYẾT CÁC VỤ VIỆC DÂN SỰ, </a:t>
              </a:r>
              <a:r>
                <a:rPr lang="en-US" sz="1400" b="1" dirty="0" err="1">
                  <a:solidFill>
                    <a:srgbClr val="0000CC"/>
                  </a:solidFill>
                </a:rPr>
                <a:t>ViỆC</a:t>
              </a:r>
              <a:r>
                <a:rPr lang="en-US" sz="1400" b="1" dirty="0">
                  <a:solidFill>
                    <a:srgbClr val="0000CC"/>
                  </a:solidFill>
                </a:rPr>
                <a:t> PHÁ SẢN</a:t>
              </a:r>
              <a:endParaRPr lang="en-US" sz="1400" dirty="0"/>
            </a:p>
          </p:txBody>
        </p:sp>
      </p:grpSp>
      <p:grpSp>
        <p:nvGrpSpPr>
          <p:cNvPr id="5" name="Group 13"/>
          <p:cNvGrpSpPr>
            <a:grpSpLocks/>
          </p:cNvGrpSpPr>
          <p:nvPr/>
        </p:nvGrpSpPr>
        <p:grpSpPr bwMode="auto">
          <a:xfrm>
            <a:off x="6218239" y="3736976"/>
            <a:ext cx="3449637" cy="906463"/>
            <a:chOff x="5090383" y="3486807"/>
            <a:chExt cx="3448666" cy="905823"/>
          </a:xfrm>
        </p:grpSpPr>
        <p:sp>
          <p:nvSpPr>
            <p:cNvPr id="15" name="Rounded Rectangle 14"/>
            <p:cNvSpPr/>
            <p:nvPr/>
          </p:nvSpPr>
          <p:spPr>
            <a:xfrm rot="20965515">
              <a:off x="5098318" y="3486807"/>
              <a:ext cx="3440731" cy="905823"/>
            </a:xfrm>
            <a:prstGeom prst="roundRect">
              <a:avLst/>
            </a:prstGeom>
            <a:solidFill>
              <a:srgbClr val="75F9E0">
                <a:alpha val="89804"/>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rot="20965515">
              <a:off x="5090383" y="3555022"/>
              <a:ext cx="3353443" cy="8185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3340" tIns="53340" rIns="53340" bIns="53340" spcCol="1270" anchor="ctr"/>
            <a:lstStyle/>
            <a:p>
              <a:pPr algn="ctr" defTabSz="622300">
                <a:lnSpc>
                  <a:spcPct val="90000"/>
                </a:lnSpc>
                <a:spcAft>
                  <a:spcPct val="35000"/>
                </a:spcAft>
                <a:defRPr/>
              </a:pPr>
              <a:r>
                <a:rPr lang="en-US" sz="1400" b="1" dirty="0">
                  <a:solidFill>
                    <a:srgbClr val="0000CC"/>
                  </a:solidFill>
                </a:rPr>
                <a:t>ĐỐI TƯỢNG CỦA CÁC QUYỀN NÀY ĐỀU LÀ SỰ VI PHẠM TRONG VĂN BẢN TỐ </a:t>
              </a:r>
              <a:r>
                <a:rPr lang="en-US" sz="1400" b="1" dirty="0" smtClean="0">
                  <a:solidFill>
                    <a:srgbClr val="0000CC"/>
                  </a:solidFill>
                </a:rPr>
                <a:t>TỤNG </a:t>
              </a:r>
              <a:r>
                <a:rPr lang="en-US" sz="1400" b="1" dirty="0">
                  <a:solidFill>
                    <a:srgbClr val="0000CC"/>
                  </a:solidFill>
                </a:rPr>
                <a:t>CỦA </a:t>
              </a:r>
              <a:r>
                <a:rPr lang="en-US" sz="1400" b="1" dirty="0" smtClean="0">
                  <a:solidFill>
                    <a:srgbClr val="0000CC"/>
                  </a:solidFill>
                </a:rPr>
                <a:t>TA</a:t>
              </a:r>
              <a:endParaRPr lang="en-US" sz="1400" b="1" dirty="0"/>
            </a:p>
          </p:txBody>
        </p:sp>
      </p:grpSp>
      <p:grpSp>
        <p:nvGrpSpPr>
          <p:cNvPr id="8" name="Group 16"/>
          <p:cNvGrpSpPr>
            <a:grpSpLocks/>
          </p:cNvGrpSpPr>
          <p:nvPr/>
        </p:nvGrpSpPr>
        <p:grpSpPr bwMode="auto">
          <a:xfrm>
            <a:off x="6629400" y="4953001"/>
            <a:ext cx="3441700" cy="906463"/>
            <a:chOff x="3400448" y="3833753"/>
            <a:chExt cx="3441302" cy="905823"/>
          </a:xfrm>
        </p:grpSpPr>
        <p:sp>
          <p:nvSpPr>
            <p:cNvPr id="18" name="Rounded Rectangle 17"/>
            <p:cNvSpPr/>
            <p:nvPr/>
          </p:nvSpPr>
          <p:spPr>
            <a:xfrm rot="20965515">
              <a:off x="3400448" y="3833753"/>
              <a:ext cx="3441302" cy="905823"/>
            </a:xfrm>
            <a:prstGeom prst="roundRect">
              <a:avLst/>
            </a:prstGeom>
            <a:solidFill>
              <a:srgbClr val="A1AC3C">
                <a:alpha val="89804"/>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ounded Rectangle 4"/>
            <p:cNvSpPr/>
            <p:nvPr/>
          </p:nvSpPr>
          <p:spPr>
            <a:xfrm rot="20965515">
              <a:off x="3444893" y="3878172"/>
              <a:ext cx="3352412" cy="8169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53340" tIns="53340" rIns="53340" bIns="53340" spcCol="1270" anchor="ctr"/>
            <a:lstStyle/>
            <a:p>
              <a:pPr algn="ctr" defTabSz="622300">
                <a:lnSpc>
                  <a:spcPct val="90000"/>
                </a:lnSpc>
                <a:spcAft>
                  <a:spcPct val="35000"/>
                </a:spcAft>
                <a:defRPr/>
              </a:pPr>
              <a:r>
                <a:rPr lang="en-US" sz="1400" b="1" dirty="0">
                  <a:solidFill>
                    <a:srgbClr val="0000CC"/>
                  </a:solidFill>
                </a:rPr>
                <a:t>PHẠM VI CỦA CÁC QUYỀN NÀY ĐỀU ĐƯỢC THỰC HIỆN TRONG QUÁ TRÌNH GIẢI QUYẾT VỤ VIỆC DÂN SỰ,  </a:t>
              </a:r>
              <a:r>
                <a:rPr lang="en-US" sz="1400" b="1" dirty="0" err="1">
                  <a:solidFill>
                    <a:srgbClr val="0000CC"/>
                  </a:solidFill>
                </a:rPr>
                <a:t>ViỆC</a:t>
              </a:r>
              <a:r>
                <a:rPr lang="en-US" sz="1400" b="1" dirty="0">
                  <a:solidFill>
                    <a:srgbClr val="0000CC"/>
                  </a:solidFill>
                </a:rPr>
                <a:t> PHÁ SẢN</a:t>
              </a:r>
              <a:endParaRPr lang="en-US" sz="1400" dirty="0"/>
            </a:p>
          </p:txBody>
        </p:sp>
      </p:grpSp>
      <p:pic>
        <p:nvPicPr>
          <p:cNvPr id="20" name="Picture 19" descr="images (5).jpg"/>
          <p:cNvPicPr>
            <a:picLocks noChangeAspect="1"/>
          </p:cNvPicPr>
          <p:nvPr/>
        </p:nvPicPr>
        <p:blipFill>
          <a:blip r:embed="rId2" cstate="print"/>
          <a:stretch>
            <a:fillRect/>
          </a:stretch>
        </p:blipFill>
        <p:spPr>
          <a:xfrm>
            <a:off x="1524001" y="1371600"/>
            <a:ext cx="2924175" cy="213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572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plus(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4)">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05000" y="0"/>
            <a:ext cx="8153400" cy="730250"/>
          </a:xfrm>
        </p:spPr>
        <p:txBody>
          <a:bodyPr/>
          <a:lstStyle/>
          <a:p>
            <a:r>
              <a:rPr lang="en-US" sz="2700" dirty="0">
                <a:solidFill>
                  <a:srgbClr val="6600CC"/>
                </a:solidFill>
                <a:latin typeface="Verdana" pitchFamily="34" charset="0"/>
              </a:rPr>
              <a:t>ĐIỂM KHÁC BIỆT</a:t>
            </a:r>
            <a:endParaRPr lang="en-US" dirty="0" smtClean="0">
              <a:solidFill>
                <a:srgbClr val="6600CC"/>
              </a:solidFill>
            </a:endParaRPr>
          </a:p>
        </p:txBody>
      </p:sp>
      <p:graphicFrame>
        <p:nvGraphicFramePr>
          <p:cNvPr id="80967" name="Group 71"/>
          <p:cNvGraphicFramePr>
            <a:graphicFrameLocks noGrp="1"/>
          </p:cNvGraphicFramePr>
          <p:nvPr>
            <p:ph type="tbl" idx="1"/>
            <p:extLst/>
          </p:nvPr>
        </p:nvGraphicFramePr>
        <p:xfrm>
          <a:off x="1676400" y="609602"/>
          <a:ext cx="8991600" cy="6556349"/>
        </p:xfrm>
        <a:graphic>
          <a:graphicData uri="http://schemas.openxmlformats.org/drawingml/2006/table">
            <a:tbl>
              <a:tblPr/>
              <a:tblGrid>
                <a:gridCol w="1389610">
                  <a:extLst>
                    <a:ext uri="{9D8B030D-6E8A-4147-A177-3AD203B41FA5}">
                      <a16:colId xmlns:a16="http://schemas.microsoft.com/office/drawing/2014/main" val="20000"/>
                    </a:ext>
                  </a:extLst>
                </a:gridCol>
                <a:gridCol w="4454931">
                  <a:extLst>
                    <a:ext uri="{9D8B030D-6E8A-4147-A177-3AD203B41FA5}">
                      <a16:colId xmlns:a16="http://schemas.microsoft.com/office/drawing/2014/main" val="20001"/>
                    </a:ext>
                  </a:extLst>
                </a:gridCol>
                <a:gridCol w="3147059">
                  <a:extLst>
                    <a:ext uri="{9D8B030D-6E8A-4147-A177-3AD203B41FA5}">
                      <a16:colId xmlns:a16="http://schemas.microsoft.com/office/drawing/2014/main" val="20002"/>
                    </a:ext>
                  </a:extLst>
                </a:gridCol>
              </a:tblGrid>
              <a:tr h="43656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0" u="none" strike="noStrike" cap="none" normalizeH="0" baseline="0" dirty="0" smtClean="0">
                          <a:ln>
                            <a:noFill/>
                          </a:ln>
                          <a:solidFill>
                            <a:srgbClr val="6600CC"/>
                          </a:solidFill>
                          <a:effectLst/>
                          <a:latin typeface="Verdana" pitchFamily="34" charset="0"/>
                        </a:rPr>
                        <a:t>TIÊU CHÍ</a:t>
                      </a:r>
                      <a:endParaRPr kumimoji="0" lang="en-US" sz="1600" b="1" i="0" u="none" strike="noStrike" cap="none" normalizeH="0" baseline="0" dirty="0" smtClean="0">
                        <a:ln>
                          <a:noFill/>
                        </a:ln>
                        <a:solidFill>
                          <a:srgbClr val="6600CC"/>
                        </a:solidFill>
                        <a:effectLst/>
                        <a:latin typeface="Verdana" pitchFamily="34"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cap="none" normalizeH="0" baseline="0" dirty="0" smtClean="0">
                          <a:ln>
                            <a:noFill/>
                          </a:ln>
                          <a:solidFill>
                            <a:schemeClr val="bg1"/>
                          </a:solidFill>
                          <a:effectLst/>
                          <a:latin typeface="Verdana" pitchFamily="34" charset="0"/>
                        </a:rPr>
                        <a:t>KHÁNG NGHỊ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cap="none" normalizeH="0" baseline="0" dirty="0" smtClean="0">
                          <a:ln>
                            <a:noFill/>
                          </a:ln>
                          <a:solidFill>
                            <a:schemeClr val="bg1"/>
                          </a:solidFill>
                          <a:effectLst/>
                          <a:latin typeface="Verdana" pitchFamily="34" charset="0"/>
                        </a:rPr>
                        <a:t>KIẾN NGHỊ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70000"/>
                      </a:schemeClr>
                    </a:solidFill>
                  </a:tcPr>
                </a:tc>
                <a:extLst>
                  <a:ext uri="{0D108BD9-81ED-4DB2-BD59-A6C34878D82A}">
                    <a16:rowId xmlns:a16="http://schemas.microsoft.com/office/drawing/2014/main" val="10000"/>
                  </a:ext>
                </a:extLst>
              </a:tr>
              <a:tr h="134406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cap="none" normalizeH="0" baseline="0" dirty="0" err="1" smtClean="0">
                          <a:ln>
                            <a:noFill/>
                          </a:ln>
                          <a:solidFill>
                            <a:schemeClr val="bg1"/>
                          </a:solidFill>
                          <a:effectLst/>
                          <a:latin typeface="Verdana" pitchFamily="34" charset="0"/>
                        </a:rPr>
                        <a:t>Thẩm</a:t>
                      </a:r>
                      <a:r>
                        <a:rPr kumimoji="0" lang="en-US" sz="1600" b="0" i="0" u="none" strike="noStrike" cap="none" normalizeH="0" baseline="0" dirty="0" smtClean="0">
                          <a:ln>
                            <a:noFill/>
                          </a:ln>
                          <a:solidFill>
                            <a:schemeClr val="bg1"/>
                          </a:solidFill>
                          <a:effectLst/>
                          <a:latin typeface="Verdana" pitchFamily="34" charset="0"/>
                        </a:rPr>
                        <a:t> </a:t>
                      </a:r>
                      <a:r>
                        <a:rPr kumimoji="0" lang="en-US" sz="1600" b="0" i="0" u="none" strike="noStrike" cap="none" normalizeH="0" baseline="0" dirty="0" err="1" smtClean="0">
                          <a:ln>
                            <a:noFill/>
                          </a:ln>
                          <a:solidFill>
                            <a:schemeClr val="bg1"/>
                          </a:solidFill>
                          <a:effectLst/>
                          <a:latin typeface="Verdana" pitchFamily="34" charset="0"/>
                        </a:rPr>
                        <a:t>quyền</a:t>
                      </a:r>
                      <a:endParaRPr kumimoji="0" lang="en-US" sz="1600" b="0" i="0" u="none" strike="noStrike" cap="none" normalizeH="0" baseline="0" dirty="0" smtClean="0">
                        <a:ln>
                          <a:noFill/>
                        </a:ln>
                        <a:solidFill>
                          <a:schemeClr val="bg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528D"/>
                    </a:solidFill>
                  </a:tcPr>
                </a:tc>
                <a:tc>
                  <a:txBody>
                    <a:bodyPr/>
                    <a:lstStyle/>
                    <a:p>
                      <a:pPr marL="285750" marR="0" lvl="0" indent="-285750" algn="ctr" defTabSz="914400" rtl="0" eaLnBrk="1" fontAlgn="base" latinLnBrk="0" hangingPunct="1">
                        <a:lnSpc>
                          <a:spcPct val="100000"/>
                        </a:lnSpc>
                        <a:spcBef>
                          <a:spcPct val="20000"/>
                        </a:spcBef>
                        <a:spcAft>
                          <a:spcPct val="0"/>
                        </a:spcAft>
                        <a:buClr>
                          <a:schemeClr val="hlink"/>
                        </a:buClr>
                        <a:buSzTx/>
                        <a:buFontTx/>
                        <a:buChar char="-"/>
                        <a:tabLst/>
                      </a:pPr>
                      <a:r>
                        <a:rPr kumimoji="0" lang="en-US" sz="1600" b="1" i="0" u="none" strike="noStrike" cap="none" normalizeH="0" baseline="0" dirty="0" err="1" smtClean="0">
                          <a:ln>
                            <a:noFill/>
                          </a:ln>
                          <a:solidFill>
                            <a:schemeClr val="tx1"/>
                          </a:solidFill>
                          <a:effectLst/>
                          <a:latin typeface="Verdana" pitchFamily="34" charset="0"/>
                        </a:rPr>
                        <a:t>Chỉ</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Viện</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trưởng</a:t>
                      </a:r>
                      <a:r>
                        <a:rPr kumimoji="0" lang="en-US" sz="1600" b="1" i="1" u="none" strike="noStrike" cap="none" normalizeH="0" baseline="0" dirty="0" smtClean="0">
                          <a:ln>
                            <a:noFill/>
                          </a:ln>
                          <a:solidFill>
                            <a:schemeClr val="tx1"/>
                          </a:solidFill>
                          <a:effectLst/>
                          <a:latin typeface="Verdana" pitchFamily="34" charset="0"/>
                        </a:rPr>
                        <a:t> VKSND </a:t>
                      </a:r>
                      <a:r>
                        <a:rPr kumimoji="0" lang="en-US" sz="1600" b="1" i="1" u="none" strike="noStrike" cap="none" normalizeH="0" baseline="0" dirty="0" err="1" smtClean="0">
                          <a:ln>
                            <a:noFill/>
                          </a:ln>
                          <a:solidFill>
                            <a:schemeClr val="tx1"/>
                          </a:solidFill>
                          <a:effectLst/>
                          <a:latin typeface="Verdana" pitchFamily="34" charset="0"/>
                        </a:rPr>
                        <a:t>có</a:t>
                      </a:r>
                      <a:r>
                        <a:rPr kumimoji="0" lang="en-US" sz="1600" b="1" i="1" u="none" strike="noStrike" cap="none" normalizeH="0" baseline="0" dirty="0" smtClean="0">
                          <a:ln>
                            <a:noFill/>
                          </a:ln>
                          <a:solidFill>
                            <a:schemeClr val="tx1"/>
                          </a:solidFill>
                          <a:effectLst/>
                          <a:latin typeface="Verdana" pitchFamily="34" charset="0"/>
                        </a:rPr>
                        <a:t> </a:t>
                      </a:r>
                      <a:r>
                        <a:rPr kumimoji="0" lang="en-US" sz="1600" b="1" i="1" u="none" strike="noStrike" cap="none" normalizeH="0" baseline="0" dirty="0" err="1" smtClean="0">
                          <a:ln>
                            <a:noFill/>
                          </a:ln>
                          <a:solidFill>
                            <a:schemeClr val="tx1"/>
                          </a:solidFill>
                          <a:effectLst/>
                          <a:latin typeface="Verdana" pitchFamily="34" charset="0"/>
                        </a:rPr>
                        <a:t>quyền</a:t>
                      </a:r>
                      <a:r>
                        <a:rPr kumimoji="0" lang="en-US" sz="1600" b="1" i="1" u="none" strike="noStrike" cap="none" normalizeH="0" baseline="0" dirty="0" smtClean="0">
                          <a:ln>
                            <a:noFill/>
                          </a:ln>
                          <a:solidFill>
                            <a:schemeClr val="tx1"/>
                          </a:solidFill>
                          <a:effectLst/>
                          <a:latin typeface="Verdana" pitchFamily="34" charset="0"/>
                        </a:rPr>
                        <a:t> </a:t>
                      </a:r>
                      <a:r>
                        <a:rPr kumimoji="0" lang="en-US" sz="1600" b="1" i="1" u="none" strike="noStrike" cap="none" normalizeH="0" baseline="0" dirty="0" err="1" smtClean="0">
                          <a:ln>
                            <a:noFill/>
                          </a:ln>
                          <a:solidFill>
                            <a:schemeClr val="tx1"/>
                          </a:solidFill>
                          <a:effectLst/>
                          <a:latin typeface="Verdana" pitchFamily="34" charset="0"/>
                        </a:rPr>
                        <a:t>kháng</a:t>
                      </a:r>
                      <a:r>
                        <a:rPr kumimoji="0" lang="en-US" sz="1600" b="1" i="1" u="none" strike="noStrike" cap="none" normalizeH="0" baseline="0" dirty="0" smtClean="0">
                          <a:ln>
                            <a:noFill/>
                          </a:ln>
                          <a:solidFill>
                            <a:schemeClr val="tx1"/>
                          </a:solidFill>
                          <a:effectLst/>
                          <a:latin typeface="Verdana" pitchFamily="34" charset="0"/>
                        </a:rPr>
                        <a:t> </a:t>
                      </a:r>
                      <a:r>
                        <a:rPr kumimoji="0" lang="en-US" sz="1600" b="1" i="1" u="none" strike="noStrike" cap="none" normalizeH="0" baseline="0" dirty="0" err="1" smtClean="0">
                          <a:ln>
                            <a:noFill/>
                          </a:ln>
                          <a:solidFill>
                            <a:schemeClr val="tx1"/>
                          </a:solidFill>
                          <a:effectLst/>
                          <a:latin typeface="Verdana" pitchFamily="34" charset="0"/>
                        </a:rPr>
                        <a:t>nghị</a:t>
                      </a:r>
                      <a:r>
                        <a:rPr kumimoji="0" lang="en-US" sz="1600" b="1" i="1" u="none" strike="noStrike" cap="none" normalizeH="0" baseline="0" dirty="0" smtClean="0">
                          <a:ln>
                            <a:noFill/>
                          </a:ln>
                          <a:solidFill>
                            <a:schemeClr val="tx1"/>
                          </a:solidFill>
                          <a:effectLst/>
                          <a:latin typeface="Verdana" pitchFamily="34" charset="0"/>
                        </a:rPr>
                        <a:t> </a:t>
                      </a:r>
                    </a:p>
                    <a:p>
                      <a:pPr marL="285750" marR="0" lvl="0" indent="-285750" algn="ctr" defTabSz="914400" rtl="0" eaLnBrk="1" fontAlgn="base" latinLnBrk="0" hangingPunct="1">
                        <a:lnSpc>
                          <a:spcPct val="100000"/>
                        </a:lnSpc>
                        <a:spcBef>
                          <a:spcPct val="20000"/>
                        </a:spcBef>
                        <a:spcAft>
                          <a:spcPct val="0"/>
                        </a:spcAft>
                        <a:buClr>
                          <a:schemeClr val="hlink"/>
                        </a:buClr>
                        <a:buSzTx/>
                        <a:buFontTx/>
                        <a:buChar char="-"/>
                        <a:tabLst/>
                      </a:pPr>
                      <a:r>
                        <a:rPr kumimoji="0" lang="en-US" sz="1600" b="1" i="0" u="none" strike="noStrike" cap="none" normalizeH="0" baseline="0" dirty="0" err="1" smtClean="0">
                          <a:ln>
                            <a:noFill/>
                          </a:ln>
                          <a:solidFill>
                            <a:schemeClr val="tx1"/>
                          </a:solidFill>
                          <a:effectLst/>
                          <a:latin typeface="Verdana" pitchFamily="34" charset="0"/>
                        </a:rPr>
                        <a:t>Cơ</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chế</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thực</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hiện</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Viện</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trưởng</a:t>
                      </a:r>
                      <a:r>
                        <a:rPr kumimoji="0" lang="en-US" sz="1600" b="1" i="0" u="none" strike="noStrike" cap="none" normalizeH="0" baseline="0" dirty="0" smtClean="0">
                          <a:ln>
                            <a:noFill/>
                          </a:ln>
                          <a:solidFill>
                            <a:schemeClr val="tx1"/>
                          </a:solidFill>
                          <a:effectLst/>
                          <a:latin typeface="Verdana" pitchFamily="34" charset="0"/>
                        </a:rPr>
                        <a:t> VKSNDTC </a:t>
                      </a:r>
                      <a:r>
                        <a:rPr kumimoji="0" lang="en-US" sz="1600" b="1" i="1" u="none" strike="noStrike" cap="none" normalizeH="0" baseline="0" dirty="0" err="1" smtClean="0">
                          <a:ln>
                            <a:noFill/>
                          </a:ln>
                          <a:solidFill>
                            <a:schemeClr val="tx1"/>
                          </a:solidFill>
                          <a:effectLst/>
                          <a:latin typeface="Verdana" pitchFamily="34" charset="0"/>
                        </a:rPr>
                        <a:t>trực</a:t>
                      </a:r>
                      <a:r>
                        <a:rPr kumimoji="0" lang="en-US" sz="1600" b="1" i="1" u="none" strike="noStrike" cap="none" normalizeH="0" baseline="0" dirty="0" smtClean="0">
                          <a:ln>
                            <a:noFill/>
                          </a:ln>
                          <a:solidFill>
                            <a:schemeClr val="tx1"/>
                          </a:solidFill>
                          <a:effectLst/>
                          <a:latin typeface="Verdana" pitchFamily="34" charset="0"/>
                        </a:rPr>
                        <a:t> </a:t>
                      </a:r>
                      <a:r>
                        <a:rPr kumimoji="0" lang="en-US" sz="1600" b="1" i="1" u="none" strike="noStrike" cap="none" normalizeH="0" baseline="0" dirty="0" err="1" smtClean="0">
                          <a:ln>
                            <a:noFill/>
                          </a:ln>
                          <a:solidFill>
                            <a:schemeClr val="tx1"/>
                          </a:solidFill>
                          <a:effectLst/>
                          <a:latin typeface="Verdana" pitchFamily="34" charset="0"/>
                        </a:rPr>
                        <a:t>tiếp</a:t>
                      </a:r>
                      <a:r>
                        <a:rPr kumimoji="0" lang="en-US" sz="1600" b="1" i="1"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smtClean="0">
                          <a:ln>
                            <a:noFill/>
                          </a:ln>
                          <a:solidFill>
                            <a:schemeClr val="tx1"/>
                          </a:solidFill>
                          <a:effectLst/>
                          <a:latin typeface="Verdana" pitchFamily="34" charset="0"/>
                        </a:rPr>
                        <a:t>KN </a:t>
                      </a:r>
                      <a:r>
                        <a:rPr kumimoji="0" lang="en-US" sz="1600" b="1" i="0" u="none" strike="noStrike" cap="none" normalizeH="0" baseline="0" dirty="0" err="1" smtClean="0">
                          <a:ln>
                            <a:noFill/>
                          </a:ln>
                          <a:solidFill>
                            <a:schemeClr val="tx1"/>
                          </a:solidFill>
                          <a:effectLst/>
                          <a:latin typeface="Verdana" pitchFamily="34" charset="0"/>
                        </a:rPr>
                        <a:t>hoặc</a:t>
                      </a:r>
                      <a:r>
                        <a:rPr kumimoji="0" lang="en-US" sz="1600" b="1" i="0" u="none" strike="noStrike" cap="none" normalizeH="0" baseline="0" dirty="0" smtClean="0">
                          <a:ln>
                            <a:noFill/>
                          </a:ln>
                          <a:solidFill>
                            <a:schemeClr val="tx1"/>
                          </a:solidFill>
                          <a:effectLst/>
                          <a:latin typeface="Verdana" pitchFamily="34" charset="0"/>
                        </a:rPr>
                        <a:t> </a:t>
                      </a:r>
                      <a:r>
                        <a:rPr kumimoji="0" lang="en-US" sz="1600" b="1" i="1" u="none" strike="noStrike" cap="none" normalizeH="0" baseline="0" dirty="0" err="1" smtClean="0">
                          <a:ln>
                            <a:noFill/>
                          </a:ln>
                          <a:solidFill>
                            <a:schemeClr val="tx1"/>
                          </a:solidFill>
                          <a:effectLst/>
                          <a:latin typeface="Verdana" pitchFamily="34" charset="0"/>
                        </a:rPr>
                        <a:t>phân</a:t>
                      </a:r>
                      <a:r>
                        <a:rPr kumimoji="0" lang="en-US" sz="1600" b="1" i="1" u="none" strike="noStrike" cap="none" normalizeH="0" baseline="0" dirty="0" smtClean="0">
                          <a:ln>
                            <a:noFill/>
                          </a:ln>
                          <a:solidFill>
                            <a:schemeClr val="tx1"/>
                          </a:solidFill>
                          <a:effectLst/>
                          <a:latin typeface="Verdana" pitchFamily="34" charset="0"/>
                        </a:rPr>
                        <a:t> </a:t>
                      </a:r>
                      <a:r>
                        <a:rPr kumimoji="0" lang="en-US" sz="1600" b="1" i="1" u="none" strike="noStrike" cap="none" normalizeH="0" baseline="0" dirty="0" err="1" smtClean="0">
                          <a:ln>
                            <a:noFill/>
                          </a:ln>
                          <a:solidFill>
                            <a:schemeClr val="tx1"/>
                          </a:solidFill>
                          <a:effectLst/>
                          <a:latin typeface="Verdana" pitchFamily="34" charset="0"/>
                        </a:rPr>
                        <a:t>công</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cấp</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Phó</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ký</a:t>
                      </a:r>
                      <a:r>
                        <a:rPr kumimoji="0" lang="en-US" sz="1600" b="1" i="0" u="none" strike="noStrike" cap="none" normalizeH="0" baseline="0" dirty="0" smtClean="0">
                          <a:ln>
                            <a:noFill/>
                          </a:ln>
                          <a:solidFill>
                            <a:schemeClr val="tx1"/>
                          </a:solidFill>
                          <a:effectLst/>
                          <a:latin typeface="Verdana" pitchFamily="34" charset="0"/>
                        </a:rPr>
                        <a:t> KN.</a:t>
                      </a:r>
                    </a:p>
                    <a:p>
                      <a:pPr marL="285750" marR="0" lvl="0" indent="-285750" algn="ctr" defTabSz="914400" rtl="0" eaLnBrk="1" fontAlgn="base" latinLnBrk="0" hangingPunct="1">
                        <a:lnSpc>
                          <a:spcPct val="100000"/>
                        </a:lnSpc>
                        <a:spcBef>
                          <a:spcPct val="20000"/>
                        </a:spcBef>
                        <a:spcAft>
                          <a:spcPct val="0"/>
                        </a:spcAft>
                        <a:buClr>
                          <a:schemeClr val="hlink"/>
                        </a:buClr>
                        <a:buSzTx/>
                        <a:buFontTx/>
                        <a:buChar char="-"/>
                        <a:tabLst/>
                      </a:pPr>
                      <a:r>
                        <a:rPr kumimoji="0" lang="en-US" sz="1600" b="1" i="0" u="none" strike="noStrike" cap="none" normalizeH="0" baseline="0" dirty="0" err="1" smtClean="0">
                          <a:ln>
                            <a:noFill/>
                          </a:ln>
                          <a:solidFill>
                            <a:srgbClr val="FF0000"/>
                          </a:solidFill>
                          <a:effectLst/>
                          <a:latin typeface="Verdana" pitchFamily="34" charset="0"/>
                        </a:rPr>
                        <a:t>Ghi</a:t>
                      </a:r>
                      <a:r>
                        <a:rPr kumimoji="0" lang="en-US" sz="1600" b="1" i="0" u="none" strike="noStrike" cap="none" normalizeH="0" baseline="0" dirty="0" smtClean="0">
                          <a:ln>
                            <a:noFill/>
                          </a:ln>
                          <a:solidFill>
                            <a:srgbClr val="FF0000"/>
                          </a:solidFill>
                          <a:effectLst/>
                          <a:latin typeface="Verdana" pitchFamily="34" charset="0"/>
                        </a:rPr>
                        <a:t> </a:t>
                      </a:r>
                      <a:r>
                        <a:rPr kumimoji="0" lang="en-US" sz="1600" b="1" i="0" u="none" strike="noStrike" cap="none" normalizeH="0" baseline="0" dirty="0" err="1" smtClean="0">
                          <a:ln>
                            <a:noFill/>
                          </a:ln>
                          <a:solidFill>
                            <a:srgbClr val="FF0000"/>
                          </a:solidFill>
                          <a:effectLst/>
                          <a:latin typeface="Verdana" pitchFamily="34" charset="0"/>
                        </a:rPr>
                        <a:t>rõ</a:t>
                      </a:r>
                      <a:r>
                        <a:rPr kumimoji="0" lang="en-US" sz="1600" b="1" i="0" u="none" strike="noStrike" cap="none" normalizeH="0" baseline="0" dirty="0" smtClean="0">
                          <a:ln>
                            <a:noFill/>
                          </a:ln>
                          <a:solidFill>
                            <a:srgbClr val="FF0000"/>
                          </a:solidFill>
                          <a:effectLst/>
                          <a:latin typeface="Verdana" pitchFamily="34" charset="0"/>
                        </a:rPr>
                        <a:t> “KÝ THAY” (Đ 2 TTLT 02)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Viện</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trưởng</a:t>
                      </a:r>
                      <a:r>
                        <a:rPr kumimoji="0" lang="en-US" sz="1600" b="1" i="0" u="none" strike="noStrike" cap="none" normalizeH="0" baseline="0" dirty="0" smtClean="0">
                          <a:ln>
                            <a:noFill/>
                          </a:ln>
                          <a:solidFill>
                            <a:schemeClr val="bg1"/>
                          </a:solidFill>
                          <a:effectLst/>
                          <a:latin typeface="Verdana" pitchFamily="34" charset="0"/>
                        </a:rPr>
                        <a:t> VKS, </a:t>
                      </a:r>
                      <a:r>
                        <a:rPr kumimoji="0" lang="en-US" sz="1600" b="1" i="0" u="none" strike="noStrike" cap="none" normalizeH="0" baseline="0" dirty="0" err="1" smtClean="0">
                          <a:ln>
                            <a:noFill/>
                          </a:ln>
                          <a:solidFill>
                            <a:schemeClr val="bg1"/>
                          </a:solidFill>
                          <a:effectLst/>
                          <a:latin typeface="Verdana" pitchFamily="34" charset="0"/>
                        </a:rPr>
                        <a:t>Kiểm</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sát</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viên</a:t>
                      </a:r>
                      <a:endParaRPr kumimoji="0" lang="en-US" sz="1600" b="1" i="0" u="none" strike="noStrike" cap="none" normalizeH="0" baseline="0" dirty="0" smtClean="0">
                        <a:ln>
                          <a:noFill/>
                        </a:ln>
                        <a:solidFill>
                          <a:schemeClr val="bg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Kiến</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nghị</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theo</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thủ</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tục</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đặc</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biệt</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chỉ</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thuộc</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Viện</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trưởng</a:t>
                      </a:r>
                      <a:r>
                        <a:rPr kumimoji="0" lang="en-US" sz="1600" b="1" i="0" u="none" strike="noStrike" cap="none" normalizeH="0" baseline="0" dirty="0" smtClean="0">
                          <a:ln>
                            <a:noFill/>
                          </a:ln>
                          <a:solidFill>
                            <a:schemeClr val="bg1"/>
                          </a:solidFill>
                          <a:effectLst/>
                          <a:latin typeface="Verdana" pitchFamily="34" charset="0"/>
                        </a:rPr>
                        <a:t> VKSTC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82001"/>
                      </a:schemeClr>
                    </a:solidFill>
                  </a:tcPr>
                </a:tc>
                <a:extLst>
                  <a:ext uri="{0D108BD9-81ED-4DB2-BD59-A6C34878D82A}">
                    <a16:rowId xmlns:a16="http://schemas.microsoft.com/office/drawing/2014/main" val="10001"/>
                  </a:ext>
                </a:extLst>
              </a:tr>
              <a:tr h="191257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0" i="0" u="none" strike="noStrike" cap="none" normalizeH="0" baseline="0" dirty="0" err="1" smtClean="0">
                          <a:ln>
                            <a:noFill/>
                          </a:ln>
                          <a:solidFill>
                            <a:schemeClr val="bg1"/>
                          </a:solidFill>
                          <a:effectLst/>
                          <a:latin typeface="Verdana" pitchFamily="34" charset="0"/>
                        </a:rPr>
                        <a:t>Đối</a:t>
                      </a:r>
                      <a:r>
                        <a:rPr kumimoji="0" lang="en-US" sz="1600" b="0" i="0" u="none" strike="noStrike" cap="none" normalizeH="0" baseline="0" dirty="0" smtClean="0">
                          <a:ln>
                            <a:noFill/>
                          </a:ln>
                          <a:solidFill>
                            <a:schemeClr val="bg1"/>
                          </a:solidFill>
                          <a:effectLst/>
                          <a:latin typeface="Verdana" pitchFamily="34" charset="0"/>
                        </a:rPr>
                        <a:t> </a:t>
                      </a:r>
                      <a:r>
                        <a:rPr kumimoji="0" lang="en-US" sz="1600" b="0" i="0" u="none" strike="noStrike" cap="none" normalizeH="0" baseline="0" dirty="0" err="1" smtClean="0">
                          <a:ln>
                            <a:noFill/>
                          </a:ln>
                          <a:solidFill>
                            <a:schemeClr val="bg1"/>
                          </a:solidFill>
                          <a:effectLst/>
                          <a:latin typeface="Verdana" pitchFamily="34" charset="0"/>
                        </a:rPr>
                        <a:t>tượng</a:t>
                      </a:r>
                      <a:endParaRPr kumimoji="0" lang="en-US" sz="1600" b="0" i="0" u="none" strike="noStrike" cap="none" normalizeH="0" baseline="0" dirty="0" smtClean="0">
                        <a:ln>
                          <a:noFill/>
                        </a:ln>
                        <a:solidFill>
                          <a:schemeClr val="bg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528D">
                        <a:alpha val="7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600" b="1" i="0" u="none" strike="noStrike" cap="none" normalizeH="0" baseline="0" dirty="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err="1" smtClean="0">
                          <a:ln>
                            <a:noFill/>
                          </a:ln>
                          <a:solidFill>
                            <a:schemeClr val="tx1"/>
                          </a:solidFill>
                          <a:effectLst/>
                          <a:latin typeface="Verdana" pitchFamily="34" charset="0"/>
                        </a:rPr>
                        <a:t>Bản</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án</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hoặc</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quyết</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định</a:t>
                      </a:r>
                      <a:endParaRPr kumimoji="0" lang="en-US" sz="1600" b="1" i="0" u="none" strike="noStrike" cap="none" normalizeH="0" baseline="0" dirty="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của</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cơ</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quan</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người</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có</a:t>
                      </a:r>
                      <a:endParaRPr kumimoji="0" lang="en-US" sz="1600" b="1" i="0" u="none" strike="noStrike" cap="none" normalizeH="0" baseline="0" dirty="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thẩm</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quyền</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trong</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hoạt</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động</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kiểm</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sát</a:t>
                      </a:r>
                      <a:r>
                        <a:rPr kumimoji="0" lang="en-US" sz="1600" b="1" i="0" u="none" strike="noStrike" cap="none" normalizeH="0" baseline="0" dirty="0" smtClean="0">
                          <a:ln>
                            <a:noFill/>
                          </a:ln>
                          <a:solidFill>
                            <a:schemeClr val="tx1"/>
                          </a:solidFill>
                          <a:effectLst/>
                          <a:latin typeface="Verdana" pitchFamily="34" charset="0"/>
                        </a:rPr>
                        <a:t> GQ </a:t>
                      </a:r>
                      <a:r>
                        <a:rPr kumimoji="0" lang="en-US" sz="1600" b="1" i="0" u="none" strike="noStrike" cap="none" normalizeH="0" baseline="0" dirty="0" err="1" smtClean="0">
                          <a:ln>
                            <a:noFill/>
                          </a:ln>
                          <a:solidFill>
                            <a:schemeClr val="tx1"/>
                          </a:solidFill>
                          <a:effectLst/>
                          <a:latin typeface="Verdana" pitchFamily="34" charset="0"/>
                        </a:rPr>
                        <a:t>vụ</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việc</a:t>
                      </a:r>
                      <a:r>
                        <a:rPr kumimoji="0" lang="en-US" sz="1600" b="1" i="0" u="none" strike="noStrike" cap="none" normalizeH="0" baseline="0" dirty="0" smtClean="0">
                          <a:ln>
                            <a:noFill/>
                          </a:ln>
                          <a:solidFill>
                            <a:schemeClr val="tx1"/>
                          </a:solidFill>
                          <a:effectLst/>
                          <a:latin typeface="Verdana" pitchFamily="34" charset="0"/>
                        </a:rPr>
                        <a:t> DS, </a:t>
                      </a:r>
                      <a:r>
                        <a:rPr kumimoji="0" lang="en-US" sz="1600" b="1" i="0" u="none" strike="noStrike" cap="none" normalizeH="0" baseline="0" dirty="0" err="1" smtClean="0">
                          <a:ln>
                            <a:noFill/>
                          </a:ln>
                          <a:solidFill>
                            <a:schemeClr val="tx1"/>
                          </a:solidFill>
                          <a:effectLst/>
                          <a:latin typeface="Verdana" pitchFamily="34" charset="0"/>
                        </a:rPr>
                        <a:t>việc</a:t>
                      </a:r>
                      <a:r>
                        <a:rPr kumimoji="0" lang="en-US" sz="1600" b="1" i="0" u="none" strike="noStrike" cap="none" normalizeH="0" baseline="0" dirty="0" smtClean="0">
                          <a:ln>
                            <a:noFill/>
                          </a:ln>
                          <a:solidFill>
                            <a:schemeClr val="tx1"/>
                          </a:solidFill>
                          <a:effectLst/>
                          <a:latin typeface="Verdana" pitchFamily="34" charset="0"/>
                        </a:rPr>
                        <a:t> PS</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600" b="1" i="0" u="none" strike="noStrike" cap="none" normalizeH="0" baseline="0" dirty="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48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err="1" smtClean="0">
                          <a:ln>
                            <a:noFill/>
                          </a:ln>
                          <a:solidFill>
                            <a:schemeClr val="bg1"/>
                          </a:solidFill>
                          <a:effectLst/>
                          <a:latin typeface="Verdana" pitchFamily="34" charset="0"/>
                        </a:rPr>
                        <a:t>Tất</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cả</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các</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văn</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bản</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hành</a:t>
                      </a:r>
                      <a:r>
                        <a:rPr kumimoji="0" lang="en-US" sz="1600" b="1" i="0" u="none" strike="noStrike" cap="none" normalizeH="0" baseline="0" dirty="0" smtClean="0">
                          <a:ln>
                            <a:noFill/>
                          </a:ln>
                          <a:solidFill>
                            <a:schemeClr val="bg1"/>
                          </a:solidFill>
                          <a:effectLst/>
                          <a:latin typeface="Verdana" pitchFamily="34" charset="0"/>
                        </a:rPr>
                        <a:t> vi </a:t>
                      </a:r>
                      <a:r>
                        <a:rPr kumimoji="0" lang="en-US" sz="1600" b="1" i="0" u="none" strike="noStrike" cap="none" normalizeH="0" baseline="0" dirty="0" err="1" smtClean="0">
                          <a:ln>
                            <a:noFill/>
                          </a:ln>
                          <a:solidFill>
                            <a:schemeClr val="bg1"/>
                          </a:solidFill>
                          <a:effectLst/>
                          <a:latin typeface="Verdana" pitchFamily="34" charset="0"/>
                        </a:rPr>
                        <a:t>tố</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tụngcủa</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cơ</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quan</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tổ</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chức</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cá</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nhân</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trong</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hoạt</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động</a:t>
                      </a:r>
                      <a:r>
                        <a:rPr kumimoji="0" lang="en-US" sz="1600" b="1" i="0" u="none" strike="noStrike" cap="none" normalizeH="0" baseline="0" dirty="0" smtClean="0">
                          <a:ln>
                            <a:noFill/>
                          </a:ln>
                          <a:solidFill>
                            <a:schemeClr val="bg1"/>
                          </a:solidFill>
                          <a:effectLst/>
                          <a:latin typeface="Verdana" pitchFamily="34" charset="0"/>
                        </a:rPr>
                        <a:t> GQ  </a:t>
                      </a:r>
                      <a:r>
                        <a:rPr kumimoji="0" lang="en-US" sz="1600" b="1" i="0" u="none" strike="noStrike" cap="none" normalizeH="0" baseline="0" dirty="0" err="1" smtClean="0">
                          <a:ln>
                            <a:noFill/>
                          </a:ln>
                          <a:solidFill>
                            <a:schemeClr val="bg1"/>
                          </a:solidFill>
                          <a:effectLst/>
                          <a:latin typeface="Verdana" pitchFamily="34" charset="0"/>
                        </a:rPr>
                        <a:t>việc</a:t>
                      </a:r>
                      <a:r>
                        <a:rPr kumimoji="0" lang="en-US" sz="1600" b="1" i="0" u="none" strike="noStrike" cap="none" normalizeH="0" baseline="0" dirty="0" smtClean="0">
                          <a:ln>
                            <a:noFill/>
                          </a:ln>
                          <a:solidFill>
                            <a:schemeClr val="bg1"/>
                          </a:solidFill>
                          <a:effectLst/>
                          <a:latin typeface="Verdana" pitchFamily="34" charset="0"/>
                        </a:rPr>
                        <a:t> DS, VPS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extLst>
                  <a:ext uri="{0D108BD9-81ED-4DB2-BD59-A6C34878D82A}">
                    <a16:rowId xmlns:a16="http://schemas.microsoft.com/office/drawing/2014/main" val="10002"/>
                  </a:ext>
                </a:extLst>
              </a:tr>
              <a:tr h="255519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vi-VN" sz="1600" b="0" i="0" u="none" strike="noStrike" cap="none" normalizeH="0" baseline="0" dirty="0" smtClean="0">
                          <a:ln>
                            <a:noFill/>
                          </a:ln>
                          <a:solidFill>
                            <a:schemeClr val="bg1"/>
                          </a:solidFill>
                          <a:effectLst/>
                          <a:latin typeface="Verdana" pitchFamily="34" charset="0"/>
                        </a:rPr>
                        <a:t>Căn</a:t>
                      </a:r>
                      <a:r>
                        <a:rPr kumimoji="0" lang="en-US" sz="1600" b="0" i="0" u="none" strike="noStrike" cap="none" normalizeH="0" baseline="0" dirty="0" smtClean="0">
                          <a:ln>
                            <a:noFill/>
                          </a:ln>
                          <a:solidFill>
                            <a:schemeClr val="bg1"/>
                          </a:solidFill>
                          <a:effectLst/>
                          <a:latin typeface="Verdana" pitchFamily="34" charset="0"/>
                        </a:rPr>
                        <a:t> </a:t>
                      </a:r>
                      <a:r>
                        <a:rPr kumimoji="0" lang="en-US" sz="1600" b="0" i="0" u="none" strike="noStrike" cap="none" normalizeH="0" baseline="0" dirty="0" err="1" smtClean="0">
                          <a:ln>
                            <a:noFill/>
                          </a:ln>
                          <a:solidFill>
                            <a:schemeClr val="bg1"/>
                          </a:solidFill>
                          <a:effectLst/>
                          <a:latin typeface="Verdana" pitchFamily="34" charset="0"/>
                        </a:rPr>
                        <a:t>cứ</a:t>
                      </a:r>
                      <a:endParaRPr kumimoji="0" lang="en-US" sz="1600" b="0" i="0" u="none" strike="noStrike" cap="none" normalizeH="0" baseline="0" dirty="0" smtClean="0">
                        <a:ln>
                          <a:noFill/>
                        </a:ln>
                        <a:solidFill>
                          <a:schemeClr val="bg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528D"/>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Vi </a:t>
                      </a:r>
                      <a:r>
                        <a:rPr kumimoji="0" lang="en-US" sz="1600" b="1" i="0" u="none" strike="noStrike" cap="none" normalizeH="0" baseline="0" dirty="0" err="1" smtClean="0">
                          <a:ln>
                            <a:noFill/>
                          </a:ln>
                          <a:solidFill>
                            <a:schemeClr val="tx1"/>
                          </a:solidFill>
                          <a:effectLst/>
                          <a:latin typeface="Verdana" pitchFamily="34" charset="0"/>
                        </a:rPr>
                        <a:t>phạm</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nghiêm</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trọng</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xâm</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phạm</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cap="none" normalizeH="0" baseline="0" dirty="0" err="1" smtClean="0">
                          <a:ln>
                            <a:noFill/>
                          </a:ln>
                          <a:solidFill>
                            <a:schemeClr val="tx1"/>
                          </a:solidFill>
                          <a:effectLst/>
                          <a:latin typeface="Verdana" pitchFamily="34" charset="0"/>
                        </a:rPr>
                        <a:t>quyền</a:t>
                      </a:r>
                      <a:r>
                        <a:rPr kumimoji="0" lang="en-US" sz="1600" b="1" i="0" u="none" strike="noStrike" cap="none" normalizeH="0" baseline="0" dirty="0" smtClean="0">
                          <a:ln>
                            <a:noFill/>
                          </a:ln>
                          <a:solidFill>
                            <a:schemeClr val="tx1"/>
                          </a:solidFill>
                          <a:effectLst/>
                          <a:latin typeface="Verdana" pitchFamily="34" charset="0"/>
                        </a:rPr>
                        <a:t> con </a:t>
                      </a:r>
                      <a:r>
                        <a:rPr kumimoji="0" lang="en-US" sz="1600" b="1" i="0" u="none" strike="noStrike" cap="none" normalizeH="0" baseline="0" dirty="0" err="1" smtClean="0">
                          <a:ln>
                            <a:noFill/>
                          </a:ln>
                          <a:solidFill>
                            <a:schemeClr val="tx1"/>
                          </a:solidFill>
                          <a:effectLst/>
                          <a:latin typeface="Verdana" pitchFamily="34" charset="0"/>
                        </a:rPr>
                        <a:t>người</a:t>
                      </a:r>
                      <a:r>
                        <a:rPr kumimoji="0" lang="en-US" sz="1600" b="1" i="0" u="none" strike="noStrike" cap="none" normalizeH="0" baseline="0" dirty="0" smtClean="0">
                          <a:ln>
                            <a:noFill/>
                          </a:ln>
                          <a:solidFill>
                            <a:schemeClr val="tx1"/>
                          </a:solidFill>
                          <a:effectLst/>
                          <a:latin typeface="Verdana" pitchFamily="34" charset="0"/>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xâm</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phạm</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quyền</a:t>
                      </a:r>
                      <a:r>
                        <a:rPr kumimoji="0" lang="en-US" sz="1600" b="1" i="0" u="none" strike="noStrike" kern="1200" cap="none" normalizeH="0" baseline="0" dirty="0" smtClean="0">
                          <a:ln>
                            <a:noFill/>
                          </a:ln>
                          <a:solidFill>
                            <a:schemeClr val="tx1"/>
                          </a:solidFill>
                          <a:effectLst/>
                          <a:latin typeface="Verdana" pitchFamily="34" charset="0"/>
                          <a:ea typeface="+mn-ea"/>
                          <a:cs typeface="+mn-cs"/>
                        </a:rPr>
                        <a:t> con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người</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quyền</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công</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dân</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lợi</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ích</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của</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Nhà</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nước</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quyền</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và</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lợi</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ích</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hợp</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pháp</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của</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tổ</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chức</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cá</a:t>
                      </a:r>
                      <a:r>
                        <a:rPr kumimoji="0" lang="en-US" sz="1600" b="1" i="0" u="none" strike="noStrike" kern="1200" cap="none" normalizeH="0" baseline="0" dirty="0" smtClean="0">
                          <a:ln>
                            <a:noFill/>
                          </a:ln>
                          <a:solidFill>
                            <a:schemeClr val="tx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tx1"/>
                          </a:solidFill>
                          <a:effectLst/>
                          <a:latin typeface="Verdana" pitchFamily="34" charset="0"/>
                          <a:ea typeface="+mn-ea"/>
                          <a:cs typeface="+mn-cs"/>
                        </a:rPr>
                        <a:t>nhân</a:t>
                      </a:r>
                      <a:endParaRPr kumimoji="0" lang="en-US" sz="1600" b="1" i="0" u="none" strike="noStrike" kern="1200" cap="none" normalizeH="0" baseline="0" dirty="0" smtClean="0">
                        <a:ln>
                          <a:noFill/>
                        </a:ln>
                        <a:solidFill>
                          <a:schemeClr val="tx1"/>
                        </a:solidFill>
                        <a:effectLst/>
                        <a:latin typeface="Verdana"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1600" b="1" i="0" u="none" strike="noStrike" cap="none" normalizeH="0" baseline="0" dirty="0" smtClean="0">
                          <a:ln>
                            <a:noFill/>
                          </a:ln>
                          <a:solidFill>
                            <a:schemeClr val="tx1"/>
                          </a:solidFill>
                          <a:effectLst/>
                          <a:latin typeface="Verdana" pitchFamily="34" charset="0"/>
                        </a:rPr>
                        <a:t>(K1 </a:t>
                      </a:r>
                      <a:r>
                        <a:rPr kumimoji="0" lang="en-US" sz="1600" b="1" i="0" u="none" strike="noStrike" cap="none" normalizeH="0" baseline="0" dirty="0" err="1" smtClean="0">
                          <a:ln>
                            <a:noFill/>
                          </a:ln>
                          <a:solidFill>
                            <a:schemeClr val="tx1"/>
                          </a:solidFill>
                          <a:effectLst/>
                          <a:latin typeface="Verdana" pitchFamily="34" charset="0"/>
                        </a:rPr>
                        <a:t>Điều</a:t>
                      </a:r>
                      <a:r>
                        <a:rPr kumimoji="0" lang="en-US" sz="1600" b="1" i="0" u="none" strike="noStrike" cap="none" normalizeH="0" baseline="0" dirty="0" smtClean="0">
                          <a:ln>
                            <a:noFill/>
                          </a:ln>
                          <a:solidFill>
                            <a:schemeClr val="tx1"/>
                          </a:solidFill>
                          <a:effectLst/>
                          <a:latin typeface="Verdana" pitchFamily="34" charset="0"/>
                        </a:rPr>
                        <a:t> 5 LTCVKSND 2014)</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600" b="1" i="0" u="none" strike="noStrike" cap="none" normalizeH="0" baseline="0" dirty="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600" b="1" i="0" u="none" strike="noStrike" cap="none" normalizeH="0" baseline="0" dirty="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smtClean="0">
                          <a:ln>
                            <a:noFill/>
                          </a:ln>
                          <a:solidFill>
                            <a:schemeClr val="bg1"/>
                          </a:solidFill>
                          <a:effectLst/>
                          <a:latin typeface="Verdana" pitchFamily="34" charset="0"/>
                        </a:rPr>
                        <a:t>Vi </a:t>
                      </a:r>
                      <a:r>
                        <a:rPr kumimoji="0" lang="en-US" sz="1600" b="1" i="0" u="none" strike="noStrike" cap="none" normalizeH="0" baseline="0" dirty="0" err="1" smtClean="0">
                          <a:ln>
                            <a:noFill/>
                          </a:ln>
                          <a:solidFill>
                            <a:schemeClr val="bg1"/>
                          </a:solidFill>
                          <a:effectLst/>
                          <a:latin typeface="Verdana" pitchFamily="34" charset="0"/>
                        </a:rPr>
                        <a:t>phạm</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ít</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nghiêm</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cap="none" normalizeH="0" baseline="0" dirty="0" err="1" smtClean="0">
                          <a:ln>
                            <a:noFill/>
                          </a:ln>
                          <a:solidFill>
                            <a:schemeClr val="bg1"/>
                          </a:solidFill>
                          <a:effectLst/>
                          <a:latin typeface="Verdana" pitchFamily="34" charset="0"/>
                        </a:rPr>
                        <a:t>trọng</a:t>
                      </a:r>
                      <a:r>
                        <a:rPr kumimoji="0" lang="en-US" sz="1600" b="1" i="0" u="none" strike="noStrike" cap="none" normalizeH="0" baseline="0" dirty="0" smtClean="0">
                          <a:ln>
                            <a:noFill/>
                          </a:ln>
                          <a:solidFill>
                            <a:schemeClr val="bg1"/>
                          </a:solidFill>
                          <a:effectLst/>
                          <a:latin typeface="Verdana" pitchFamily="34" charset="0"/>
                        </a:rPr>
                        <a:t>, </a:t>
                      </a:r>
                      <a:r>
                        <a:rPr kumimoji="0" lang="en-US" sz="1600" b="1" i="0" u="none" strike="noStrike" kern="1200" cap="none" normalizeH="0" baseline="0" dirty="0" err="1" smtClean="0">
                          <a:ln>
                            <a:noFill/>
                          </a:ln>
                          <a:solidFill>
                            <a:schemeClr val="bg1"/>
                          </a:solidFill>
                          <a:effectLst/>
                          <a:latin typeface="Verdana" pitchFamily="34" charset="0"/>
                          <a:ea typeface="+mn-ea"/>
                          <a:cs typeface="+mn-cs"/>
                        </a:rPr>
                        <a:t>không</a:t>
                      </a:r>
                      <a:r>
                        <a:rPr kumimoji="0" lang="en-US" sz="1600" b="1" i="0" u="none" strike="noStrike" kern="1200" cap="none" normalizeH="0" baseline="0" dirty="0" smtClean="0">
                          <a:ln>
                            <a:noFill/>
                          </a:ln>
                          <a:solidFill>
                            <a:schemeClr val="bg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bg1"/>
                          </a:solidFill>
                          <a:effectLst/>
                          <a:latin typeface="Verdana" pitchFamily="34" charset="0"/>
                          <a:ea typeface="+mn-ea"/>
                          <a:cs typeface="+mn-cs"/>
                        </a:rPr>
                        <a:t>thuộc</a:t>
                      </a:r>
                      <a:r>
                        <a:rPr kumimoji="0" lang="en-US" sz="1600" b="1" i="0" u="none" strike="noStrike" kern="1200" cap="none" normalizeH="0" baseline="0" dirty="0" smtClean="0">
                          <a:ln>
                            <a:noFill/>
                          </a:ln>
                          <a:solidFill>
                            <a:schemeClr val="bg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bg1"/>
                          </a:solidFill>
                          <a:effectLst/>
                          <a:latin typeface="Verdana" pitchFamily="34" charset="0"/>
                          <a:ea typeface="+mn-ea"/>
                          <a:cs typeface="+mn-cs"/>
                        </a:rPr>
                        <a:t>trường</a:t>
                      </a:r>
                      <a:r>
                        <a:rPr kumimoji="0" lang="en-US" sz="1600" b="1" i="0" u="none" strike="noStrike" kern="1200" cap="none" normalizeH="0" baseline="0" dirty="0" smtClean="0">
                          <a:ln>
                            <a:noFill/>
                          </a:ln>
                          <a:solidFill>
                            <a:schemeClr val="bg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bg1"/>
                          </a:solidFill>
                          <a:effectLst/>
                          <a:latin typeface="Verdana" pitchFamily="34" charset="0"/>
                          <a:ea typeface="+mn-ea"/>
                          <a:cs typeface="+mn-cs"/>
                        </a:rPr>
                        <a:t>hợp</a:t>
                      </a:r>
                      <a:r>
                        <a:rPr kumimoji="0" lang="en-US" sz="1600" b="1" i="0" u="none" strike="noStrike" kern="1200" cap="none" normalizeH="0" baseline="0" dirty="0" smtClean="0">
                          <a:ln>
                            <a:noFill/>
                          </a:ln>
                          <a:solidFill>
                            <a:schemeClr val="bg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bg1"/>
                          </a:solidFill>
                          <a:effectLst/>
                          <a:latin typeface="Verdana" pitchFamily="34" charset="0"/>
                          <a:ea typeface="+mn-ea"/>
                          <a:cs typeface="+mn-cs"/>
                        </a:rPr>
                        <a:t>kháng</a:t>
                      </a:r>
                      <a:r>
                        <a:rPr kumimoji="0" lang="en-US" sz="1600" b="1" i="0" u="none" strike="noStrike" kern="1200" cap="none" normalizeH="0" baseline="0" dirty="0" smtClean="0">
                          <a:ln>
                            <a:noFill/>
                          </a:ln>
                          <a:solidFill>
                            <a:schemeClr val="bg1"/>
                          </a:solidFill>
                          <a:effectLst/>
                          <a:latin typeface="Verdana" pitchFamily="34" charset="0"/>
                          <a:ea typeface="+mn-ea"/>
                          <a:cs typeface="+mn-cs"/>
                        </a:rPr>
                        <a:t> </a:t>
                      </a:r>
                      <a:r>
                        <a:rPr kumimoji="0" lang="en-US" sz="1600" b="1" i="0" u="none" strike="noStrike" kern="1200" cap="none" normalizeH="0" baseline="0" dirty="0" err="1" smtClean="0">
                          <a:ln>
                            <a:noFill/>
                          </a:ln>
                          <a:solidFill>
                            <a:schemeClr val="bg1"/>
                          </a:solidFill>
                          <a:effectLst/>
                          <a:latin typeface="Verdana" pitchFamily="34" charset="0"/>
                          <a:ea typeface="+mn-ea"/>
                          <a:cs typeface="+mn-cs"/>
                        </a:rPr>
                        <a:t>nghị</a:t>
                      </a:r>
                      <a:r>
                        <a:rPr kumimoji="0" lang="en-US" sz="1600" b="1" i="0" u="none" strike="noStrike" kern="1200" cap="none" normalizeH="0" baseline="0" dirty="0" smtClean="0">
                          <a:ln>
                            <a:noFill/>
                          </a:ln>
                          <a:solidFill>
                            <a:schemeClr val="bg1"/>
                          </a:solidFill>
                          <a:effectLst/>
                          <a:latin typeface="Verdana" pitchFamily="34" charset="0"/>
                          <a:ea typeface="+mn-ea"/>
                          <a:cs typeface="+mn-cs"/>
                        </a:rPr>
                        <a:t> </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600" b="1" i="0" u="none" strike="noStrike" cap="none" normalizeH="0" baseline="0" dirty="0" smtClean="0">
                        <a:ln>
                          <a:noFill/>
                        </a:ln>
                        <a:solidFill>
                          <a:schemeClr val="bg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smtClean="0">
                          <a:ln>
                            <a:noFill/>
                          </a:ln>
                          <a:solidFill>
                            <a:schemeClr val="bg1"/>
                          </a:solidFill>
                          <a:effectLst/>
                          <a:latin typeface="Verdana" pitchFamily="34" charset="0"/>
                        </a:rPr>
                        <a:t>(K2 </a:t>
                      </a:r>
                      <a:r>
                        <a:rPr kumimoji="0" lang="en-US" sz="1600" b="1" i="0" u="none" strike="noStrike" cap="none" normalizeH="0" baseline="0" dirty="0" err="1" smtClean="0">
                          <a:ln>
                            <a:noFill/>
                          </a:ln>
                          <a:solidFill>
                            <a:schemeClr val="bg1"/>
                          </a:solidFill>
                          <a:effectLst/>
                          <a:latin typeface="Verdana" pitchFamily="34" charset="0"/>
                        </a:rPr>
                        <a:t>Điều</a:t>
                      </a:r>
                      <a:r>
                        <a:rPr kumimoji="0" lang="en-US" sz="1600" b="1" i="0" u="none" strike="noStrike" cap="none" normalizeH="0" baseline="0" dirty="0" smtClean="0">
                          <a:ln>
                            <a:noFill/>
                          </a:ln>
                          <a:solidFill>
                            <a:schemeClr val="bg1"/>
                          </a:solidFill>
                          <a:effectLst/>
                          <a:latin typeface="Verdana" pitchFamily="34" charset="0"/>
                        </a:rPr>
                        <a:t> 5 LTCVKSND 2014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82001"/>
                      </a:schemeClr>
                    </a:solidFill>
                  </a:tcPr>
                </a:tc>
                <a:extLst>
                  <a:ext uri="{0D108BD9-81ED-4DB2-BD59-A6C34878D82A}">
                    <a16:rowId xmlns:a16="http://schemas.microsoft.com/office/drawing/2014/main" val="10003"/>
                  </a:ext>
                </a:extLst>
              </a:tr>
            </a:tbl>
          </a:graphicData>
        </a:graphic>
      </p:graphicFrame>
      <p:sp>
        <p:nvSpPr>
          <p:cNvPr id="2" name="Teardrop 1"/>
          <p:cNvSpPr/>
          <p:nvPr/>
        </p:nvSpPr>
        <p:spPr>
          <a:xfrm>
            <a:off x="4525108" y="1339851"/>
            <a:ext cx="5562600" cy="4114800"/>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KVS </a:t>
            </a:r>
            <a:r>
              <a:rPr lang="en-US" sz="2400" dirty="0" err="1"/>
              <a:t>có</a:t>
            </a:r>
            <a:r>
              <a:rPr lang="en-US" sz="2400" dirty="0"/>
              <a:t> </a:t>
            </a:r>
            <a:r>
              <a:rPr lang="en-US" sz="2400" dirty="0" err="1"/>
              <a:t>quyền</a:t>
            </a:r>
            <a:r>
              <a:rPr lang="en-US" sz="2400" dirty="0"/>
              <a:t> </a:t>
            </a:r>
            <a:r>
              <a:rPr lang="en-US" sz="2400" dirty="0" err="1"/>
              <a:t>kiến</a:t>
            </a:r>
            <a:r>
              <a:rPr lang="en-US" sz="2400" dirty="0"/>
              <a:t> </a:t>
            </a:r>
            <a:r>
              <a:rPr lang="en-US" sz="2400" dirty="0" err="1"/>
              <a:t>nghị</a:t>
            </a:r>
            <a:r>
              <a:rPr lang="en-US" sz="2400" dirty="0"/>
              <a:t>:</a:t>
            </a:r>
          </a:p>
          <a:p>
            <a:pPr algn="ctr"/>
            <a:endParaRPr lang="en-US" sz="2400" dirty="0"/>
          </a:p>
          <a:p>
            <a:pPr marL="285750" indent="-285750" algn="ctr">
              <a:buFontTx/>
              <a:buChar char="-"/>
            </a:pPr>
            <a:r>
              <a:rPr lang="en-US" sz="2400" dirty="0"/>
              <a:t>QĐ </a:t>
            </a:r>
            <a:r>
              <a:rPr lang="en-US" sz="2400" dirty="0" err="1"/>
              <a:t>áp</a:t>
            </a:r>
            <a:r>
              <a:rPr lang="en-US" sz="2400" dirty="0"/>
              <a:t> </a:t>
            </a:r>
            <a:r>
              <a:rPr lang="en-US" sz="2400" dirty="0" err="1"/>
              <a:t>dụng</a:t>
            </a:r>
            <a:r>
              <a:rPr lang="en-US" sz="2400" dirty="0"/>
              <a:t>, </a:t>
            </a:r>
            <a:r>
              <a:rPr lang="en-US" sz="2400" dirty="0" err="1"/>
              <a:t>thay</a:t>
            </a:r>
            <a:r>
              <a:rPr lang="en-US" sz="2400" dirty="0"/>
              <a:t> </a:t>
            </a:r>
            <a:r>
              <a:rPr lang="en-US" sz="2400" dirty="0" err="1"/>
              <a:t>đổi</a:t>
            </a:r>
            <a:r>
              <a:rPr lang="en-US" sz="2400" dirty="0"/>
              <a:t>, </a:t>
            </a:r>
            <a:r>
              <a:rPr lang="en-US" sz="2400" dirty="0" err="1"/>
              <a:t>hủy</a:t>
            </a:r>
            <a:r>
              <a:rPr lang="en-US" sz="2400" dirty="0"/>
              <a:t> </a:t>
            </a:r>
            <a:r>
              <a:rPr lang="en-US" sz="2400" dirty="0" err="1"/>
              <a:t>bỏ</a:t>
            </a:r>
            <a:r>
              <a:rPr lang="en-US" sz="2400" dirty="0"/>
              <a:t> </a:t>
            </a:r>
            <a:r>
              <a:rPr lang="en-US" sz="2400" dirty="0" err="1"/>
              <a:t>các</a:t>
            </a:r>
            <a:r>
              <a:rPr lang="en-US" sz="2400" dirty="0"/>
              <a:t> BPKCTT;</a:t>
            </a:r>
          </a:p>
          <a:p>
            <a:pPr marL="285750" indent="-285750" algn="ctr">
              <a:buFontTx/>
              <a:buChar char="-"/>
            </a:pPr>
            <a:r>
              <a:rPr lang="en-US" sz="2400" dirty="0" err="1"/>
              <a:t>Trả</a:t>
            </a:r>
            <a:r>
              <a:rPr lang="en-US" sz="2400" dirty="0"/>
              <a:t> </a:t>
            </a:r>
            <a:r>
              <a:rPr lang="en-US" sz="2400" dirty="0" err="1"/>
              <a:t>lại</a:t>
            </a:r>
            <a:r>
              <a:rPr lang="en-US" sz="2400" dirty="0"/>
              <a:t> </a:t>
            </a:r>
            <a:r>
              <a:rPr lang="en-US" sz="2400" dirty="0" err="1"/>
              <a:t>đơn</a:t>
            </a:r>
            <a:r>
              <a:rPr lang="en-US" sz="2400" dirty="0"/>
              <a:t> </a:t>
            </a:r>
            <a:r>
              <a:rPr lang="en-US" sz="2400" dirty="0" err="1"/>
              <a:t>khơi</a:t>
            </a:r>
            <a:r>
              <a:rPr lang="en-US" sz="2400" dirty="0"/>
              <a:t> </a:t>
            </a:r>
            <a:r>
              <a:rPr lang="en-US" sz="2400" dirty="0" err="1"/>
              <a:t>kiện</a:t>
            </a:r>
            <a:r>
              <a:rPr lang="en-US" sz="2400" dirty="0"/>
              <a:t>, </a:t>
            </a:r>
            <a:r>
              <a:rPr lang="en-US" sz="2400" dirty="0" err="1"/>
              <a:t>đơn</a:t>
            </a:r>
            <a:r>
              <a:rPr lang="en-US" sz="2400" dirty="0"/>
              <a:t> </a:t>
            </a:r>
            <a:r>
              <a:rPr lang="en-US" sz="2400" dirty="0" err="1"/>
              <a:t>yêu</a:t>
            </a:r>
            <a:r>
              <a:rPr lang="en-US" sz="2400" dirty="0"/>
              <a:t> </a:t>
            </a:r>
            <a:r>
              <a:rPr lang="en-US" sz="2400" dirty="0" err="1"/>
              <a:t>cầu</a:t>
            </a:r>
            <a:r>
              <a:rPr lang="en-US" sz="2400" dirty="0"/>
              <a:t> </a:t>
            </a:r>
          </a:p>
        </p:txBody>
      </p:sp>
    </p:spTree>
    <p:extLst>
      <p:ext uri="{BB962C8B-B14F-4D97-AF65-F5344CB8AC3E}">
        <p14:creationId xmlns:p14="http://schemas.microsoft.com/office/powerpoint/2010/main" val="198971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80898"/>
                                        </p:tgtEl>
                                        <p:attrNameLst>
                                          <p:attrName>style.visibility</p:attrName>
                                        </p:attrNameLst>
                                      </p:cBhvr>
                                      <p:to>
                                        <p:strVal val="visible"/>
                                      </p:to>
                                    </p:set>
                                    <p:animEffect transition="in" filter="fade">
                                      <p:cBhvr>
                                        <p:cTn id="7" dur="2000"/>
                                        <p:tgtEl>
                                          <p:spTgt spid="80898"/>
                                        </p:tgtEl>
                                      </p:cBhvr>
                                    </p:animEffect>
                                    <p:anim calcmode="lin" valueType="num">
                                      <p:cBhvr>
                                        <p:cTn id="8" dur="2000" fill="hold"/>
                                        <p:tgtEl>
                                          <p:spTgt spid="80898"/>
                                        </p:tgtEl>
                                        <p:attrNameLst>
                                          <p:attrName>ppt_w</p:attrName>
                                        </p:attrNameLst>
                                      </p:cBhvr>
                                      <p:tavLst>
                                        <p:tav tm="0" fmla="#ppt_w*sin(2.5*pi*$)">
                                          <p:val>
                                            <p:fltVal val="0"/>
                                          </p:val>
                                        </p:tav>
                                        <p:tav tm="100000">
                                          <p:val>
                                            <p:fltVal val="1"/>
                                          </p:val>
                                        </p:tav>
                                      </p:tavLst>
                                    </p:anim>
                                    <p:anim calcmode="lin" valueType="num">
                                      <p:cBhvr>
                                        <p:cTn id="9" dur="2000" fill="hold"/>
                                        <p:tgtEl>
                                          <p:spTgt spid="8089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80967"/>
                                        </p:tgtEl>
                                        <p:attrNameLst>
                                          <p:attrName>style.visibility</p:attrName>
                                        </p:attrNameLst>
                                      </p:cBhvr>
                                      <p:to>
                                        <p:strVal val="visible"/>
                                      </p:to>
                                    </p:set>
                                    <p:anim from="(-#ppt_w/2)" to="(#ppt_x)" calcmode="lin" valueType="num">
                                      <p:cBhvr>
                                        <p:cTn id="14" dur="600" fill="hold">
                                          <p:stCondLst>
                                            <p:cond delay="0"/>
                                          </p:stCondLst>
                                        </p:cTn>
                                        <p:tgtEl>
                                          <p:spTgt spid="80967"/>
                                        </p:tgtEl>
                                        <p:attrNameLst>
                                          <p:attrName>ppt_x</p:attrName>
                                        </p:attrNameLst>
                                      </p:cBhvr>
                                    </p:anim>
                                    <p:anim from="0" to="-1.0" calcmode="lin" valueType="num">
                                      <p:cBhvr>
                                        <p:cTn id="15" dur="200" decel="50000" autoRev="1" fill="hold">
                                          <p:stCondLst>
                                            <p:cond delay="600"/>
                                          </p:stCondLst>
                                        </p:cTn>
                                        <p:tgtEl>
                                          <p:spTgt spid="80967"/>
                                        </p:tgtEl>
                                        <p:attrNameLst>
                                          <p:attrName>xshear</p:attrName>
                                        </p:attrNameLst>
                                      </p:cBhvr>
                                    </p:anim>
                                    <p:animScale>
                                      <p:cBhvr>
                                        <p:cTn id="16" dur="200" decel="100000" autoRev="1" fill="hold">
                                          <p:stCondLst>
                                            <p:cond delay="600"/>
                                          </p:stCondLst>
                                        </p:cTn>
                                        <p:tgtEl>
                                          <p:spTgt spid="80967"/>
                                        </p:tgtEl>
                                      </p:cBhvr>
                                      <p:from x="100000" y="100000"/>
                                      <p:to x="80000" y="100000"/>
                                    </p:animScale>
                                    <p:anim by="(#ppt_h/3+#ppt_w*0.1)" calcmode="lin" valueType="num">
                                      <p:cBhvr additive="sum">
                                        <p:cTn id="17" dur="200" decel="100000" autoRev="1" fill="hold">
                                          <p:stCondLst>
                                            <p:cond delay="600"/>
                                          </p:stCondLst>
                                        </p:cTn>
                                        <p:tgtEl>
                                          <p:spTgt spid="80967"/>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1" nodeType="clickEffect">
                                  <p:stCondLst>
                                    <p:cond delay="0"/>
                                  </p:stCondLst>
                                  <p:iterate type="lt">
                                    <p:tmPct val="0"/>
                                  </p:iterate>
                                  <p:childTnLst>
                                    <p:set>
                                      <p:cBhvr>
                                        <p:cTn id="21" dur="1" fill="hold">
                                          <p:stCondLst>
                                            <p:cond delay="0"/>
                                          </p:stCondLst>
                                        </p:cTn>
                                        <p:tgtEl>
                                          <p:spTgt spid="80898"/>
                                        </p:tgtEl>
                                        <p:attrNameLst>
                                          <p:attrName>style.visibility</p:attrName>
                                        </p:attrNameLst>
                                      </p:cBhvr>
                                      <p:to>
                                        <p:strVal val="visible"/>
                                      </p:to>
                                    </p:set>
                                    <p:animEffect transition="in" filter="wheel(4)">
                                      <p:cBhvr>
                                        <p:cTn id="22" dur="2000"/>
                                        <p:tgtEl>
                                          <p:spTgt spid="808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8" grpId="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81200" y="152400"/>
            <a:ext cx="8153400" cy="730250"/>
          </a:xfrm>
        </p:spPr>
        <p:txBody>
          <a:bodyPr>
            <a:normAutofit/>
          </a:bodyPr>
          <a:lstStyle/>
          <a:p>
            <a:r>
              <a:rPr lang="en-US" sz="2700" dirty="0">
                <a:solidFill>
                  <a:srgbClr val="6600CC"/>
                </a:solidFill>
                <a:latin typeface="Verdana" pitchFamily="34" charset="0"/>
              </a:rPr>
              <a:t>         KHÁC </a:t>
            </a:r>
            <a:r>
              <a:rPr lang="en-US" sz="2700" dirty="0" err="1">
                <a:solidFill>
                  <a:srgbClr val="6600CC"/>
                </a:solidFill>
                <a:latin typeface="Verdana" pitchFamily="34" charset="0"/>
              </a:rPr>
              <a:t>BiỆT</a:t>
            </a:r>
            <a:r>
              <a:rPr lang="en-US" sz="2700" dirty="0">
                <a:solidFill>
                  <a:srgbClr val="6600CC"/>
                </a:solidFill>
                <a:latin typeface="Verdana" pitchFamily="34" charset="0"/>
              </a:rPr>
              <a:t> </a:t>
            </a:r>
            <a:r>
              <a:rPr lang="en-US" sz="4000" dirty="0">
                <a:solidFill>
                  <a:srgbClr val="6600CC"/>
                </a:solidFill>
                <a:latin typeface="Verdana" pitchFamily="34" charset="0"/>
              </a:rPr>
              <a:t> </a:t>
            </a:r>
            <a:r>
              <a:rPr lang="en-US" sz="3100" dirty="0">
                <a:solidFill>
                  <a:srgbClr val="6600CC"/>
                </a:solidFill>
                <a:latin typeface="Verdana" pitchFamily="34" charset="0"/>
              </a:rPr>
              <a:t>(</a:t>
            </a:r>
            <a:r>
              <a:rPr lang="en-US" sz="3100" dirty="0" err="1">
                <a:solidFill>
                  <a:srgbClr val="6600CC"/>
                </a:solidFill>
                <a:latin typeface="Verdana" pitchFamily="34" charset="0"/>
              </a:rPr>
              <a:t>tiếp</a:t>
            </a:r>
            <a:r>
              <a:rPr lang="en-US" sz="3100" dirty="0">
                <a:solidFill>
                  <a:srgbClr val="6600CC"/>
                </a:solidFill>
                <a:latin typeface="Verdana" pitchFamily="34" charset="0"/>
              </a:rPr>
              <a:t>)</a:t>
            </a:r>
            <a:endParaRPr lang="en-US" sz="4000" dirty="0">
              <a:solidFill>
                <a:srgbClr val="6600CC"/>
              </a:solidFill>
            </a:endParaRPr>
          </a:p>
        </p:txBody>
      </p:sp>
      <p:graphicFrame>
        <p:nvGraphicFramePr>
          <p:cNvPr id="80967" name="Group 71"/>
          <p:cNvGraphicFramePr>
            <a:graphicFrameLocks noGrp="1"/>
          </p:cNvGraphicFramePr>
          <p:nvPr>
            <p:ph type="tbl" idx="1"/>
            <p:extLst>
              <p:ext uri="{D42A27DB-BD31-4B8C-83A1-F6EECF244321}">
                <p14:modId xmlns:p14="http://schemas.microsoft.com/office/powerpoint/2010/main" val="2732438365"/>
              </p:ext>
            </p:extLst>
          </p:nvPr>
        </p:nvGraphicFramePr>
        <p:xfrm>
          <a:off x="1524000" y="-1"/>
          <a:ext cx="9144000" cy="7012316"/>
        </p:xfrm>
        <a:graphic>
          <a:graphicData uri="http://schemas.openxmlformats.org/drawingml/2006/table">
            <a:tbl>
              <a:tblPr/>
              <a:tblGrid>
                <a:gridCol w="1413163">
                  <a:extLst>
                    <a:ext uri="{9D8B030D-6E8A-4147-A177-3AD203B41FA5}">
                      <a16:colId xmlns:a16="http://schemas.microsoft.com/office/drawing/2014/main" val="20000"/>
                    </a:ext>
                  </a:extLst>
                </a:gridCol>
                <a:gridCol w="4530438">
                  <a:extLst>
                    <a:ext uri="{9D8B030D-6E8A-4147-A177-3AD203B41FA5}">
                      <a16:colId xmlns:a16="http://schemas.microsoft.com/office/drawing/2014/main" val="20001"/>
                    </a:ext>
                  </a:extLst>
                </a:gridCol>
                <a:gridCol w="3200399">
                  <a:extLst>
                    <a:ext uri="{9D8B030D-6E8A-4147-A177-3AD203B41FA5}">
                      <a16:colId xmlns:a16="http://schemas.microsoft.com/office/drawing/2014/main" val="20002"/>
                    </a:ext>
                  </a:extLst>
                </a:gridCol>
              </a:tblGrid>
              <a:tr h="77704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dirty="0" smtClean="0">
                          <a:ln>
                            <a:noFill/>
                          </a:ln>
                          <a:solidFill>
                            <a:srgbClr val="6600CC"/>
                          </a:solidFill>
                          <a:effectLst/>
                          <a:latin typeface="Verdana" pitchFamily="34" charset="0"/>
                        </a:rPr>
                        <a:t>TIÊU CHÍ</a:t>
                      </a:r>
                      <a:endParaRPr kumimoji="0" lang="en-US" sz="1800" b="1" i="0" u="none" strike="noStrike" cap="none" normalizeH="0" baseline="0" dirty="0" smtClean="0">
                        <a:ln>
                          <a:noFill/>
                        </a:ln>
                        <a:solidFill>
                          <a:srgbClr val="6600CC"/>
                        </a:solidFill>
                        <a:effectLst/>
                        <a:latin typeface="Verdana" pitchFamily="34" charset="0"/>
                      </a:endParaRPr>
                    </a:p>
                  </a:txBody>
                  <a:tcPr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smtClean="0">
                          <a:ln>
                            <a:noFill/>
                          </a:ln>
                          <a:solidFill>
                            <a:schemeClr val="bg1"/>
                          </a:solidFill>
                          <a:effectLst/>
                          <a:latin typeface="Verdana" pitchFamily="34" charset="0"/>
                        </a:rPr>
                        <a:t>KHÁNG NGHỊ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0" i="0" u="none" strike="noStrike" cap="none" normalizeH="0" baseline="0" dirty="0" err="1" smtClean="0">
                          <a:ln>
                            <a:noFill/>
                          </a:ln>
                          <a:solidFill>
                            <a:schemeClr val="bg1"/>
                          </a:solidFill>
                          <a:effectLst/>
                          <a:latin typeface="Verdana" pitchFamily="34" charset="0"/>
                        </a:rPr>
                        <a:t>KiẾN</a:t>
                      </a:r>
                      <a:r>
                        <a:rPr kumimoji="0" lang="en-US" sz="1800" b="0" i="0" u="none" strike="noStrike" cap="none" normalizeH="0" baseline="0" dirty="0" smtClean="0">
                          <a:ln>
                            <a:noFill/>
                          </a:ln>
                          <a:solidFill>
                            <a:schemeClr val="bg1"/>
                          </a:solidFill>
                          <a:effectLst/>
                          <a:latin typeface="Verdana" pitchFamily="34" charset="0"/>
                        </a:rPr>
                        <a:t> NGHỊ</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70000"/>
                      </a:schemeClr>
                    </a:solidFill>
                  </a:tcPr>
                </a:tc>
                <a:extLst>
                  <a:ext uri="{0D108BD9-81ED-4DB2-BD59-A6C34878D82A}">
                    <a16:rowId xmlns:a16="http://schemas.microsoft.com/office/drawing/2014/main" val="10000"/>
                  </a:ext>
                </a:extLst>
              </a:tr>
              <a:tr h="142376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1800" b="0" i="0" u="none" strike="noStrike" cap="none" normalizeH="0" baseline="0" dirty="0" err="1" smtClean="0">
                          <a:ln>
                            <a:noFill/>
                          </a:ln>
                          <a:solidFill>
                            <a:schemeClr val="bg1"/>
                          </a:solidFill>
                          <a:effectLst/>
                          <a:latin typeface="Verdana" pitchFamily="34" charset="0"/>
                        </a:rPr>
                        <a:t>Hình</a:t>
                      </a:r>
                      <a:r>
                        <a:rPr kumimoji="0" lang="en-US" sz="1800" b="0" i="0" u="none" strike="noStrike" cap="none" normalizeH="0" baseline="0" dirty="0" smtClean="0">
                          <a:ln>
                            <a:noFill/>
                          </a:ln>
                          <a:solidFill>
                            <a:schemeClr val="bg1"/>
                          </a:solidFill>
                          <a:effectLst/>
                          <a:latin typeface="Verdana" pitchFamily="34" charset="0"/>
                        </a:rPr>
                        <a:t> </a:t>
                      </a:r>
                      <a:r>
                        <a:rPr kumimoji="0" lang="en-US" sz="1800" b="0" i="0" u="none" strike="noStrike" cap="none" normalizeH="0" baseline="0" dirty="0" err="1" smtClean="0">
                          <a:ln>
                            <a:noFill/>
                          </a:ln>
                          <a:solidFill>
                            <a:schemeClr val="bg1"/>
                          </a:solidFill>
                          <a:effectLst/>
                          <a:latin typeface="Verdana" pitchFamily="34" charset="0"/>
                        </a:rPr>
                        <a:t>thức</a:t>
                      </a:r>
                      <a:endParaRPr kumimoji="0" lang="en-US" sz="1800" b="0" i="0" u="none" strike="noStrike" cap="none" normalizeH="0" baseline="0" dirty="0" smtClean="0">
                        <a:ln>
                          <a:noFill/>
                        </a:ln>
                        <a:solidFill>
                          <a:schemeClr val="bg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528D">
                        <a:alpha val="7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None/>
                        <a:tabLst/>
                        <a:defRPr/>
                      </a:pPr>
                      <a:r>
                        <a:rPr kumimoji="0" lang="en-US" sz="1800" b="1" i="0" u="none" strike="noStrike" cap="none" normalizeH="0" baseline="0" dirty="0" err="1" smtClean="0">
                          <a:ln>
                            <a:noFill/>
                          </a:ln>
                          <a:solidFill>
                            <a:schemeClr val="tx1"/>
                          </a:solidFill>
                          <a:effectLst/>
                          <a:latin typeface="Verdana" pitchFamily="34" charset="0"/>
                        </a:rPr>
                        <a:t>Phải</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bằng</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Văn</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bản</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theo</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mẫu</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luật</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định</a:t>
                      </a:r>
                      <a:r>
                        <a:rPr kumimoji="0" lang="en-US" sz="1800" b="1" i="0" u="none" strike="noStrike" cap="none" normalizeH="0" baseline="0" dirty="0" smtClean="0">
                          <a:ln>
                            <a:noFill/>
                          </a:ln>
                          <a:solidFill>
                            <a:schemeClr val="tx1"/>
                          </a:solidFill>
                          <a:effectLst/>
                          <a:latin typeface="Verdana" pitchFamily="34" charset="0"/>
                        </a:rPr>
                        <a:t>) </a:t>
                      </a:r>
                    </a:p>
                    <a:p>
                      <a:pPr marL="0" marR="0" lvl="0" indent="0" algn="ctr" defTabSz="914400" rtl="0" eaLnBrk="1" fontAlgn="base" latinLnBrk="0" hangingPunct="1">
                        <a:lnSpc>
                          <a:spcPct val="100000"/>
                        </a:lnSpc>
                        <a:spcBef>
                          <a:spcPct val="20000"/>
                        </a:spcBef>
                        <a:spcAft>
                          <a:spcPct val="0"/>
                        </a:spcAft>
                        <a:buClr>
                          <a:schemeClr val="hlink"/>
                        </a:buClr>
                        <a:buSzTx/>
                        <a:buFontTx/>
                        <a:buChar char="-"/>
                        <a:tabLst/>
                      </a:pPr>
                      <a:endParaRPr kumimoji="0" lang="en-US" sz="1800" b="1" i="0" u="none" strike="noStrike" cap="none" normalizeH="0" baseline="0" dirty="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Char char="-"/>
                        <a:tabLst/>
                      </a:pP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Văn</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bản</a:t>
                      </a:r>
                      <a:r>
                        <a:rPr kumimoji="0" lang="en-US" sz="1800" b="1" i="0" u="none" strike="noStrike" cap="none" normalizeH="0" baseline="0" dirty="0" smtClean="0">
                          <a:ln>
                            <a:noFill/>
                          </a:ln>
                          <a:solidFill>
                            <a:schemeClr val="bg1"/>
                          </a:solidFill>
                          <a:effectLst/>
                          <a:latin typeface="Verdana" pitchFamily="34" charset="0"/>
                        </a:rPr>
                        <a:t> </a:t>
                      </a:r>
                    </a:p>
                    <a:p>
                      <a:pPr marL="0" marR="0" lvl="0" indent="0" algn="ctr" defTabSz="914400" rtl="0" eaLnBrk="1" fontAlgn="base" latinLnBrk="0" hangingPunct="1">
                        <a:lnSpc>
                          <a:spcPct val="100000"/>
                        </a:lnSpc>
                        <a:spcBef>
                          <a:spcPct val="20000"/>
                        </a:spcBef>
                        <a:spcAft>
                          <a:spcPct val="0"/>
                        </a:spcAft>
                        <a:buClr>
                          <a:schemeClr val="hlink"/>
                        </a:buClr>
                        <a:buSzTx/>
                        <a:buFontTx/>
                        <a:buChar char="-"/>
                        <a:tabLst/>
                      </a:pP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Lời</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nói</a:t>
                      </a:r>
                      <a:endParaRPr kumimoji="0" lang="en-US" sz="1800" b="1" i="0" u="none" strike="noStrike" cap="none" normalizeH="0" baseline="0" dirty="0" smtClean="0">
                        <a:ln>
                          <a:noFill/>
                        </a:ln>
                        <a:solidFill>
                          <a:schemeClr val="bg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800" b="1" i="0" u="none" strike="noStrike" cap="none" normalizeH="0" baseline="0" dirty="0" smtClean="0">
                        <a:ln>
                          <a:noFill/>
                        </a:ln>
                        <a:solidFill>
                          <a:schemeClr val="bg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extLst>
                  <a:ext uri="{0D108BD9-81ED-4DB2-BD59-A6C34878D82A}">
                    <a16:rowId xmlns:a16="http://schemas.microsoft.com/office/drawing/2014/main" val="10001"/>
                  </a:ext>
                </a:extLst>
              </a:tr>
              <a:tr h="1757414">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1800" b="0" i="0" u="none" strike="noStrike" cap="none" normalizeH="0" baseline="0" dirty="0" err="1" smtClean="0">
                          <a:ln>
                            <a:noFill/>
                          </a:ln>
                          <a:solidFill>
                            <a:schemeClr val="bg1"/>
                          </a:solidFill>
                          <a:effectLst/>
                          <a:latin typeface="Verdana" pitchFamily="34" charset="0"/>
                        </a:rPr>
                        <a:t>Nội</a:t>
                      </a:r>
                      <a:r>
                        <a:rPr kumimoji="0" lang="en-US" sz="1800" b="0" i="0" u="none" strike="noStrike" cap="none" normalizeH="0" baseline="0" dirty="0" smtClean="0">
                          <a:ln>
                            <a:noFill/>
                          </a:ln>
                          <a:solidFill>
                            <a:schemeClr val="bg1"/>
                          </a:solidFill>
                          <a:effectLst/>
                          <a:latin typeface="Verdana" pitchFamily="34" charset="0"/>
                        </a:rPr>
                        <a:t> dung</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800" b="0" i="0" u="none" strike="noStrike" cap="none" normalizeH="0" baseline="0" dirty="0" smtClean="0">
                        <a:ln>
                          <a:noFill/>
                        </a:ln>
                        <a:solidFill>
                          <a:schemeClr val="bg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528D">
                        <a:alpha val="7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dirty="0" err="1" smtClean="0">
                          <a:ln>
                            <a:noFill/>
                          </a:ln>
                          <a:solidFill>
                            <a:schemeClr val="tx1"/>
                          </a:solidFill>
                          <a:effectLst/>
                          <a:latin typeface="Verdana" pitchFamily="34" charset="0"/>
                        </a:rPr>
                        <a:t>Đề</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nghị</a:t>
                      </a:r>
                      <a:r>
                        <a:rPr kumimoji="0" lang="en-US" sz="1800" b="1" i="0" u="none" strike="noStrike" cap="none" normalizeH="0" baseline="0" dirty="0" smtClean="0">
                          <a:ln>
                            <a:noFill/>
                          </a:ln>
                          <a:solidFill>
                            <a:schemeClr val="tx1"/>
                          </a:solidFill>
                          <a:effectLst/>
                          <a:latin typeface="Verdana" pitchFamily="34" charset="0"/>
                        </a:rPr>
                        <a:t> TAND </a:t>
                      </a:r>
                      <a:r>
                        <a:rPr kumimoji="0" lang="en-US" sz="1800" b="1" i="0" u="none" strike="noStrike" cap="none" normalizeH="0" baseline="0" dirty="0" err="1" smtClean="0">
                          <a:ln>
                            <a:noFill/>
                          </a:ln>
                          <a:solidFill>
                            <a:schemeClr val="tx1"/>
                          </a:solidFill>
                          <a:effectLst/>
                          <a:latin typeface="Verdana" pitchFamily="34" charset="0"/>
                        </a:rPr>
                        <a:t>cùng</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cấp</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hoặc</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cấp</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trên</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xem</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xét</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lại</a:t>
                      </a:r>
                      <a:r>
                        <a:rPr kumimoji="0" lang="en-US" sz="1800" b="1" i="0" u="none" strike="noStrike" cap="none" normalizeH="0" baseline="0" dirty="0" smtClean="0">
                          <a:ln>
                            <a:noFill/>
                          </a:ln>
                          <a:solidFill>
                            <a:schemeClr val="tx1"/>
                          </a:solidFill>
                          <a:effectLst/>
                          <a:latin typeface="Verdana" pitchFamily="34" charset="0"/>
                        </a:rPr>
                        <a:t> BA, QĐ </a:t>
                      </a:r>
                      <a:r>
                        <a:rPr kumimoji="0" lang="en-US" sz="1800" b="1" i="0" u="none" strike="noStrike" cap="none" normalizeH="0" baseline="0" dirty="0" err="1" smtClean="0">
                          <a:ln>
                            <a:noFill/>
                          </a:ln>
                          <a:solidFill>
                            <a:schemeClr val="tx1"/>
                          </a:solidFill>
                          <a:effectLst/>
                          <a:latin typeface="Verdana" pitchFamily="34" charset="0"/>
                        </a:rPr>
                        <a:t>có</a:t>
                      </a:r>
                      <a:r>
                        <a:rPr kumimoji="0" lang="en-US" sz="1800" b="1" i="0" u="none" strike="noStrike" cap="none" normalizeH="0" baseline="0" dirty="0" smtClean="0">
                          <a:ln>
                            <a:noFill/>
                          </a:ln>
                          <a:solidFill>
                            <a:schemeClr val="tx1"/>
                          </a:solidFill>
                          <a:effectLst/>
                          <a:latin typeface="Verdana" pitchFamily="34" charset="0"/>
                        </a:rPr>
                        <a:t> vi </a:t>
                      </a:r>
                      <a:r>
                        <a:rPr kumimoji="0" lang="en-US" sz="1800" b="1" i="0" u="none" strike="noStrike" cap="none" normalizeH="0" baseline="0" dirty="0" err="1" smtClean="0">
                          <a:ln>
                            <a:noFill/>
                          </a:ln>
                          <a:solidFill>
                            <a:schemeClr val="tx1"/>
                          </a:solidFill>
                          <a:effectLst/>
                          <a:latin typeface="Verdana" pitchFamily="34" charset="0"/>
                        </a:rPr>
                        <a:t>phạm</a:t>
                      </a:r>
                      <a:r>
                        <a:rPr kumimoji="0" lang="en-US" sz="1800" b="1" i="0" u="none" strike="noStrike" cap="none" normalizeH="0" baseline="0" dirty="0" smtClean="0">
                          <a:ln>
                            <a:noFill/>
                          </a:ln>
                          <a:solidFill>
                            <a:schemeClr val="tx1"/>
                          </a:solidFill>
                          <a:effectLst/>
                          <a:latin typeface="Verdana" pitchFamily="34" charset="0"/>
                        </a:rPr>
                        <a:t> PL </a:t>
                      </a:r>
                      <a:r>
                        <a:rPr kumimoji="0" lang="en-US" sz="1800" b="1" i="0" u="none" strike="noStrike" cap="none" normalizeH="0" baseline="0" dirty="0" err="1" smtClean="0">
                          <a:ln>
                            <a:noFill/>
                          </a:ln>
                          <a:solidFill>
                            <a:schemeClr val="tx1"/>
                          </a:solidFill>
                          <a:effectLst/>
                          <a:latin typeface="Verdana" pitchFamily="34" charset="0"/>
                        </a:rPr>
                        <a:t>để</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quyết</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định</a:t>
                      </a:r>
                      <a:r>
                        <a:rPr kumimoji="0" lang="en-US" sz="1800" b="1" i="0" u="none" strike="noStrike" cap="none" normalizeH="0" baseline="0" dirty="0" smtClean="0">
                          <a:ln>
                            <a:noFill/>
                          </a:ln>
                          <a:solidFill>
                            <a:schemeClr val="tx1"/>
                          </a:solidFill>
                          <a:effectLst/>
                          <a:latin typeface="Verdana" pitchFamily="34" charset="0"/>
                        </a:rPr>
                        <a:t>;</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sz="1800" b="1" i="0" u="none" strike="noStrike" cap="none" normalizeH="0" baseline="0" dirty="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Char char="-"/>
                        <a:tabLst/>
                      </a:pPr>
                      <a:r>
                        <a:rPr kumimoji="0" lang="en-US" sz="1800" b="1" i="0" u="none" strike="noStrike" cap="none" normalizeH="0" baseline="0" dirty="0" err="1" smtClean="0">
                          <a:ln>
                            <a:noFill/>
                          </a:ln>
                          <a:solidFill>
                            <a:schemeClr val="bg1"/>
                          </a:solidFill>
                          <a:effectLst/>
                          <a:latin typeface="Verdana" pitchFamily="34" charset="0"/>
                        </a:rPr>
                        <a:t>Yêu</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cầu</a:t>
                      </a:r>
                      <a:r>
                        <a:rPr kumimoji="0" lang="en-US" sz="1800" b="1" i="0" u="none" strike="noStrike" cap="none" normalizeH="0" baseline="0" dirty="0" smtClean="0">
                          <a:ln>
                            <a:noFill/>
                          </a:ln>
                          <a:solidFill>
                            <a:schemeClr val="bg1"/>
                          </a:solidFill>
                          <a:effectLst/>
                          <a:latin typeface="Verdana" pitchFamily="34" charset="0"/>
                        </a:rPr>
                        <a:t> TAND, CQ, TC, CN </a:t>
                      </a:r>
                      <a:r>
                        <a:rPr kumimoji="0" lang="en-US" sz="1800" b="1" i="0" u="none" strike="noStrike" cap="none" normalizeH="0" baseline="0" dirty="0" err="1" smtClean="0">
                          <a:ln>
                            <a:noFill/>
                          </a:ln>
                          <a:solidFill>
                            <a:schemeClr val="bg1"/>
                          </a:solidFill>
                          <a:effectLst/>
                          <a:latin typeface="Verdana" pitchFamily="34" charset="0"/>
                        </a:rPr>
                        <a:t>khắc</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phục</a:t>
                      </a:r>
                      <a:r>
                        <a:rPr kumimoji="0" lang="en-US" sz="1800" b="1" i="0" u="none" strike="noStrike" cap="none" normalizeH="0" baseline="0" dirty="0" smtClean="0">
                          <a:ln>
                            <a:noFill/>
                          </a:ln>
                          <a:solidFill>
                            <a:schemeClr val="bg1"/>
                          </a:solidFill>
                          <a:effectLst/>
                          <a:latin typeface="Verdana" pitchFamily="34" charset="0"/>
                        </a:rPr>
                        <a:t> vi </a:t>
                      </a:r>
                      <a:r>
                        <a:rPr kumimoji="0" lang="en-US" sz="1800" b="1" i="0" u="none" strike="noStrike" cap="none" normalizeH="0" baseline="0" dirty="0" err="1" smtClean="0">
                          <a:ln>
                            <a:noFill/>
                          </a:ln>
                          <a:solidFill>
                            <a:schemeClr val="bg1"/>
                          </a:solidFill>
                          <a:effectLst/>
                          <a:latin typeface="Verdana" pitchFamily="34" charset="0"/>
                        </a:rPr>
                        <a:t>phạm</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và</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áp</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dụng</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các</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biện</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pháp</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phòng</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ngừa</a:t>
                      </a:r>
                      <a:r>
                        <a:rPr kumimoji="0" lang="en-US" sz="1800" b="1" i="0" u="none" strike="noStrike" cap="none" normalizeH="0" baseline="0" dirty="0" smtClean="0">
                          <a:ln>
                            <a:noFill/>
                          </a:ln>
                          <a:solidFill>
                            <a:schemeClr val="bg1"/>
                          </a:solidFill>
                          <a:effectLst/>
                          <a:latin typeface="Verdana" pitchFamily="34" charset="0"/>
                        </a:rPr>
                        <a:t> VPPL </a:t>
                      </a:r>
                      <a:r>
                        <a:rPr kumimoji="0" lang="en-US" sz="1800" b="1" i="0" u="none" strike="noStrike" cap="none" normalizeH="0" baseline="0" dirty="0" err="1" smtClean="0">
                          <a:ln>
                            <a:noFill/>
                          </a:ln>
                          <a:solidFill>
                            <a:schemeClr val="bg1"/>
                          </a:solidFill>
                          <a:effectLst/>
                          <a:latin typeface="Verdana" pitchFamily="34" charset="0"/>
                        </a:rPr>
                        <a:t>và</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tội</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phạm</a:t>
                      </a:r>
                      <a:endParaRPr kumimoji="0" lang="en-US" sz="1800" b="1" i="0" u="none" strike="noStrike" cap="none" normalizeH="0" baseline="0" dirty="0" smtClean="0">
                        <a:ln>
                          <a:noFill/>
                        </a:ln>
                        <a:solidFill>
                          <a:schemeClr val="bg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extLst>
                  <a:ext uri="{0D108BD9-81ED-4DB2-BD59-A6C34878D82A}">
                    <a16:rowId xmlns:a16="http://schemas.microsoft.com/office/drawing/2014/main" val="10002"/>
                  </a:ext>
                </a:extLst>
              </a:tr>
              <a:tr h="289978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en-US" sz="1800" b="0" i="0" u="none" strike="noStrike" cap="none" normalizeH="0" baseline="0" dirty="0" err="1" smtClean="0">
                          <a:ln>
                            <a:noFill/>
                          </a:ln>
                          <a:solidFill>
                            <a:schemeClr val="bg1"/>
                          </a:solidFill>
                          <a:effectLst/>
                          <a:latin typeface="Verdana" pitchFamily="34" charset="0"/>
                        </a:rPr>
                        <a:t>Hậu</a:t>
                      </a:r>
                      <a:r>
                        <a:rPr kumimoji="0" lang="en-US" sz="1800" b="0" i="0" u="none" strike="noStrike" cap="none" normalizeH="0" baseline="0" dirty="0" smtClean="0">
                          <a:ln>
                            <a:noFill/>
                          </a:ln>
                          <a:solidFill>
                            <a:schemeClr val="bg1"/>
                          </a:solidFill>
                          <a:effectLst/>
                          <a:latin typeface="Verdana" pitchFamily="34" charset="0"/>
                        </a:rPr>
                        <a:t> </a:t>
                      </a:r>
                      <a:r>
                        <a:rPr kumimoji="0" lang="en-US" sz="1800" b="0" i="0" u="none" strike="noStrike" cap="none" normalizeH="0" baseline="0" dirty="0" err="1" smtClean="0">
                          <a:ln>
                            <a:noFill/>
                          </a:ln>
                          <a:solidFill>
                            <a:schemeClr val="bg1"/>
                          </a:solidFill>
                          <a:effectLst/>
                          <a:latin typeface="Verdana" pitchFamily="34" charset="0"/>
                        </a:rPr>
                        <a:t>quả</a:t>
                      </a:r>
                      <a:r>
                        <a:rPr kumimoji="0" lang="en-US" sz="1800" b="0" i="0" u="none" strike="noStrike" cap="none" normalizeH="0" baseline="0" dirty="0" smtClean="0">
                          <a:ln>
                            <a:noFill/>
                          </a:ln>
                          <a:solidFill>
                            <a:schemeClr val="bg1"/>
                          </a:solidFill>
                          <a:effectLst/>
                          <a:latin typeface="Verdana" pitchFamily="34" charset="0"/>
                        </a:rPr>
                        <a:t> </a:t>
                      </a:r>
                      <a:r>
                        <a:rPr kumimoji="0" lang="en-US" sz="1800" b="0" i="0" u="none" strike="noStrike" cap="none" normalizeH="0" baseline="0" dirty="0" err="1" smtClean="0">
                          <a:ln>
                            <a:noFill/>
                          </a:ln>
                          <a:solidFill>
                            <a:schemeClr val="bg1"/>
                          </a:solidFill>
                          <a:effectLst/>
                          <a:latin typeface="Verdana" pitchFamily="34" charset="0"/>
                        </a:rPr>
                        <a:t>pháp</a:t>
                      </a:r>
                      <a:r>
                        <a:rPr kumimoji="0" lang="en-US" sz="1800" b="0" i="0" u="none" strike="noStrike" cap="none" normalizeH="0" baseline="0" dirty="0" smtClean="0">
                          <a:ln>
                            <a:noFill/>
                          </a:ln>
                          <a:solidFill>
                            <a:schemeClr val="bg1"/>
                          </a:solidFill>
                          <a:effectLst/>
                          <a:latin typeface="Verdana" pitchFamily="34" charset="0"/>
                        </a:rPr>
                        <a:t> </a:t>
                      </a:r>
                      <a:r>
                        <a:rPr kumimoji="0" lang="en-US" sz="1800" b="0" i="0" u="none" strike="noStrike" cap="none" normalizeH="0" baseline="0" dirty="0" err="1" smtClean="0">
                          <a:ln>
                            <a:noFill/>
                          </a:ln>
                          <a:solidFill>
                            <a:schemeClr val="bg1"/>
                          </a:solidFill>
                          <a:effectLst/>
                          <a:latin typeface="Verdana" pitchFamily="34" charset="0"/>
                        </a:rPr>
                        <a:t>lý</a:t>
                      </a:r>
                      <a:endParaRPr kumimoji="0" lang="en-US" sz="1800" b="0" i="0" u="none" strike="noStrike" cap="none" normalizeH="0" baseline="0" dirty="0" smtClean="0">
                        <a:ln>
                          <a:noFill/>
                        </a:ln>
                        <a:solidFill>
                          <a:schemeClr val="bg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en-US" sz="1800" b="0" i="0" u="none" strike="noStrike" cap="none" normalizeH="0" baseline="0" dirty="0" smtClean="0">
                        <a:ln>
                          <a:noFill/>
                        </a:ln>
                        <a:solidFill>
                          <a:schemeClr val="bg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D528D">
                        <a:alpha val="70000"/>
                      </a:srgbClr>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Tx/>
                        <a:buChar char="-"/>
                        <a:tabLst/>
                        <a:defRPr/>
                      </a:pP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Cơ</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quan</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người</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có</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thẩm</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quyền</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phải</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giải</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quyết</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kháng</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nghị</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của</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Viện</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kiểm</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sát</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nhân</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dân</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theo</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quy</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định</a:t>
                      </a:r>
                      <a:r>
                        <a:rPr kumimoji="0" lang="en-US" sz="1800" b="1" i="0" u="none" strike="noStrike" kern="1200" cap="none" normalizeH="0" baseline="0" dirty="0" smtClean="0">
                          <a:ln>
                            <a:noFill/>
                          </a:ln>
                          <a:solidFill>
                            <a:schemeClr val="tx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tx1"/>
                          </a:solidFill>
                          <a:effectLst/>
                          <a:latin typeface="Verdana" pitchFamily="34" charset="0"/>
                          <a:ea typeface="+mn-ea"/>
                          <a:cs typeface="+mn-cs"/>
                        </a:rPr>
                        <a:t>của</a:t>
                      </a:r>
                      <a:r>
                        <a:rPr kumimoji="0" lang="en-US" sz="1800" b="1" i="0" u="none" strike="noStrike" kern="1200" cap="none" normalizeH="0" baseline="0" dirty="0" smtClean="0">
                          <a:ln>
                            <a:noFill/>
                          </a:ln>
                          <a:solidFill>
                            <a:schemeClr val="tx1"/>
                          </a:solidFill>
                          <a:effectLst/>
                          <a:latin typeface="Verdana" pitchFamily="34" charset="0"/>
                          <a:ea typeface="+mn-ea"/>
                          <a:cs typeface="+mn-cs"/>
                        </a:rPr>
                        <a:t> PL;</a:t>
                      </a:r>
                    </a:p>
                    <a:p>
                      <a:pPr marL="0" marR="0" lvl="0" indent="0" algn="ctr" defTabSz="914400" rtl="0" eaLnBrk="1" fontAlgn="base" latinLnBrk="0" hangingPunct="1">
                        <a:lnSpc>
                          <a:spcPct val="100000"/>
                        </a:lnSpc>
                        <a:spcBef>
                          <a:spcPct val="20000"/>
                        </a:spcBef>
                        <a:spcAft>
                          <a:spcPct val="0"/>
                        </a:spcAft>
                        <a:buClr>
                          <a:schemeClr val="hlink"/>
                        </a:buClr>
                        <a:buSzTx/>
                        <a:buFontTx/>
                        <a:buNone/>
                        <a:tabLst/>
                        <a:defRPr/>
                      </a:pP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Phát</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sinh</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một</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trình</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tự</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mới</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Phúc</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thẩm</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hoặc</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Giám</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đốc</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thẩm</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Tái</a:t>
                      </a:r>
                      <a:r>
                        <a:rPr kumimoji="0" lang="en-US" sz="1800" b="1" i="0" u="none" strike="noStrike" cap="none" normalizeH="0" baseline="0" dirty="0" smtClean="0">
                          <a:ln>
                            <a:noFill/>
                          </a:ln>
                          <a:solidFill>
                            <a:schemeClr val="tx1"/>
                          </a:solidFill>
                          <a:effectLst/>
                          <a:latin typeface="Verdana" pitchFamily="34" charset="0"/>
                        </a:rPr>
                        <a:t> </a:t>
                      </a:r>
                      <a:r>
                        <a:rPr kumimoji="0" lang="en-US" sz="1800" b="1" i="0" u="none" strike="noStrike" cap="none" normalizeH="0" baseline="0" dirty="0" err="1" smtClean="0">
                          <a:ln>
                            <a:noFill/>
                          </a:ln>
                          <a:solidFill>
                            <a:schemeClr val="tx1"/>
                          </a:solidFill>
                          <a:effectLst/>
                          <a:latin typeface="Verdana" pitchFamily="34" charset="0"/>
                        </a:rPr>
                        <a:t>thẩm</a:t>
                      </a:r>
                      <a:r>
                        <a:rPr kumimoji="0" lang="en-US" sz="1800" b="1" i="0" u="none" strike="noStrike" cap="none" normalizeH="0" baseline="0" dirty="0" smtClean="0">
                          <a:ln>
                            <a:noFill/>
                          </a:ln>
                          <a:solidFill>
                            <a:schemeClr val="tx1"/>
                          </a:solidFill>
                          <a:effectLst/>
                          <a:latin typeface="Verdana" pitchFamily="34" charset="0"/>
                        </a:rPr>
                        <a:t>);</a:t>
                      </a:r>
                    </a:p>
                    <a:p>
                      <a:pPr marL="0" marR="0" lvl="0" indent="0" algn="ctr" defTabSz="914400" rtl="0" eaLnBrk="1" fontAlgn="base" latinLnBrk="0" hangingPunct="1">
                        <a:lnSpc>
                          <a:spcPct val="100000"/>
                        </a:lnSpc>
                        <a:spcBef>
                          <a:spcPct val="20000"/>
                        </a:spcBef>
                        <a:spcAft>
                          <a:spcPct val="0"/>
                        </a:spcAft>
                        <a:buClr>
                          <a:schemeClr val="hlink"/>
                        </a:buClr>
                        <a:buSzTx/>
                        <a:buFontTx/>
                        <a:buChar char="-"/>
                        <a:tabLst/>
                        <a:defRPr/>
                      </a:pPr>
                      <a:endParaRPr kumimoji="0" lang="en-US" sz="1800" kern="1200" dirty="0" smtClean="0">
                        <a:solidFill>
                          <a:schemeClr val="tx1"/>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en-US" sz="1800" b="1" i="0" u="none" strike="noStrike" cap="none" normalizeH="0" baseline="0" dirty="0" smtClean="0">
                        <a:ln>
                          <a:noFill/>
                        </a:ln>
                        <a:solidFill>
                          <a:schemeClr val="tx1"/>
                        </a:solidFill>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en-US" sz="1800" b="1" i="0" u="none" strike="noStrike" cap="none" normalizeH="0" baseline="0" dirty="0" smtClean="0">
                        <a:ln>
                          <a:noFill/>
                        </a:ln>
                        <a:solidFill>
                          <a:schemeClr val="tx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alpha val="50000"/>
                      </a:schemeClr>
                    </a:solidFill>
                  </a:tcPr>
                </a:tc>
                <a:tc>
                  <a:txBody>
                    <a:bodyPr/>
                    <a:lstStyle/>
                    <a:p>
                      <a:pPr marL="285750" marR="0" lvl="0" indent="-285750" algn="ctr" defTabSz="914400" rtl="0" eaLnBrk="1" fontAlgn="base" latinLnBrk="0" hangingPunct="1">
                        <a:lnSpc>
                          <a:spcPct val="100000"/>
                        </a:lnSpc>
                        <a:spcBef>
                          <a:spcPct val="20000"/>
                        </a:spcBef>
                        <a:spcAft>
                          <a:spcPct val="0"/>
                        </a:spcAft>
                        <a:buClr>
                          <a:schemeClr val="hlink"/>
                        </a:buClr>
                        <a:buSzTx/>
                        <a:buFontTx/>
                        <a:buChar char="-"/>
                        <a:tabLst/>
                        <a:defRPr/>
                      </a:pPr>
                      <a:r>
                        <a:rPr kumimoji="0" lang="en-US" sz="1800" b="1" i="0" u="none" strike="noStrike" cap="none" normalizeH="0" baseline="0" dirty="0" err="1" smtClean="0">
                          <a:ln>
                            <a:noFill/>
                          </a:ln>
                          <a:solidFill>
                            <a:schemeClr val="bg1"/>
                          </a:solidFill>
                          <a:effectLst/>
                          <a:latin typeface="Verdana" pitchFamily="34" charset="0"/>
                        </a:rPr>
                        <a:t>Không</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phát</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sinh</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trình</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tự</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mới</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trừ</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trường</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hợp</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kiến</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nghị</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theo</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thủ</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tục</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đặc</a:t>
                      </a:r>
                      <a:r>
                        <a:rPr kumimoji="0" lang="en-US" sz="1800" b="1" i="0" u="none" strike="noStrike" cap="none" normalizeH="0" baseline="0" dirty="0" smtClean="0">
                          <a:ln>
                            <a:noFill/>
                          </a:ln>
                          <a:solidFill>
                            <a:schemeClr val="bg1"/>
                          </a:solidFill>
                          <a:effectLst/>
                          <a:latin typeface="Verdana" pitchFamily="34" charset="0"/>
                        </a:rPr>
                        <a:t> </a:t>
                      </a:r>
                      <a:r>
                        <a:rPr kumimoji="0" lang="en-US" sz="1800" b="1" i="0" u="none" strike="noStrike" cap="none" normalizeH="0" baseline="0" dirty="0" err="1" smtClean="0">
                          <a:ln>
                            <a:noFill/>
                          </a:ln>
                          <a:solidFill>
                            <a:schemeClr val="bg1"/>
                          </a:solidFill>
                          <a:effectLst/>
                          <a:latin typeface="Verdana" pitchFamily="34" charset="0"/>
                        </a:rPr>
                        <a:t>biệt</a:t>
                      </a:r>
                      <a:r>
                        <a:rPr kumimoji="0" lang="en-US" sz="1800" b="1" i="0" u="none" strike="noStrike" cap="none" normalizeH="0" baseline="0" dirty="0" smtClean="0">
                          <a:ln>
                            <a:noFill/>
                          </a:ln>
                          <a:solidFill>
                            <a:schemeClr val="bg1"/>
                          </a:solidFill>
                          <a:effectLst/>
                          <a:latin typeface="Verdana" pitchFamily="34" charset="0"/>
                        </a:rPr>
                        <a:t> </a:t>
                      </a:r>
                    </a:p>
                    <a:p>
                      <a:pPr marL="285750" marR="0" lvl="0" indent="-285750" algn="ctr" defTabSz="914400" rtl="0" eaLnBrk="1" fontAlgn="base" latinLnBrk="0" hangingPunct="1">
                        <a:lnSpc>
                          <a:spcPct val="100000"/>
                        </a:lnSpc>
                        <a:spcBef>
                          <a:spcPct val="20000"/>
                        </a:spcBef>
                        <a:spcAft>
                          <a:spcPct val="0"/>
                        </a:spcAft>
                        <a:buClr>
                          <a:schemeClr val="hlink"/>
                        </a:buClr>
                        <a:buSzTx/>
                        <a:buFontTx/>
                        <a:buChar char="-"/>
                        <a:tabLst/>
                        <a:defRPr/>
                      </a:pPr>
                      <a:r>
                        <a:rPr kumimoji="0" lang="en-US" sz="1800" b="1" i="0" u="none" strike="noStrike" kern="1200" cap="none" normalizeH="0" baseline="0" dirty="0" smtClean="0">
                          <a:ln>
                            <a:noFill/>
                          </a:ln>
                          <a:solidFill>
                            <a:schemeClr val="bg1"/>
                          </a:solidFill>
                          <a:effectLst/>
                          <a:latin typeface="Verdana" pitchFamily="34" charset="0"/>
                          <a:ea typeface="+mn-ea"/>
                          <a:cs typeface="+mn-cs"/>
                        </a:rPr>
                        <a:t>- CQ, TC, CN </a:t>
                      </a:r>
                      <a:r>
                        <a:rPr kumimoji="0" lang="en-US" sz="1800" b="1" i="0" u="none" strike="noStrike" kern="1200" cap="none" normalizeH="0" baseline="0" dirty="0" err="1" smtClean="0">
                          <a:ln>
                            <a:noFill/>
                          </a:ln>
                          <a:solidFill>
                            <a:schemeClr val="bg1"/>
                          </a:solidFill>
                          <a:effectLst/>
                          <a:latin typeface="Verdana" pitchFamily="34" charset="0"/>
                          <a:ea typeface="+mn-ea"/>
                          <a:cs typeface="+mn-cs"/>
                        </a:rPr>
                        <a:t>liên</a:t>
                      </a:r>
                      <a:r>
                        <a:rPr kumimoji="0" lang="en-US" sz="1800" b="1" i="0" u="none" strike="noStrike" kern="1200" cap="none" normalizeH="0" baseline="0" dirty="0" smtClean="0">
                          <a:ln>
                            <a:noFill/>
                          </a:ln>
                          <a:solidFill>
                            <a:schemeClr val="bg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bg1"/>
                          </a:solidFill>
                          <a:effectLst/>
                          <a:latin typeface="Verdana" pitchFamily="34" charset="0"/>
                          <a:ea typeface="+mn-ea"/>
                          <a:cs typeface="+mn-cs"/>
                        </a:rPr>
                        <a:t>quan</a:t>
                      </a:r>
                      <a:r>
                        <a:rPr kumimoji="0" lang="en-US" sz="1800" b="1" i="0" u="none" strike="noStrike" kern="1200" cap="none" normalizeH="0" baseline="0" dirty="0" smtClean="0">
                          <a:ln>
                            <a:noFill/>
                          </a:ln>
                          <a:solidFill>
                            <a:schemeClr val="bg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bg1"/>
                          </a:solidFill>
                          <a:effectLst/>
                          <a:latin typeface="Verdana" pitchFamily="34" charset="0"/>
                          <a:ea typeface="+mn-ea"/>
                          <a:cs typeface="+mn-cs"/>
                        </a:rPr>
                        <a:t>có</a:t>
                      </a:r>
                      <a:r>
                        <a:rPr kumimoji="0" lang="en-US" sz="1800" b="1" i="0" u="none" strike="noStrike" kern="1200" cap="none" normalizeH="0" baseline="0" dirty="0" smtClean="0">
                          <a:ln>
                            <a:noFill/>
                          </a:ln>
                          <a:solidFill>
                            <a:schemeClr val="bg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bg1"/>
                          </a:solidFill>
                          <a:effectLst/>
                          <a:latin typeface="Verdana" pitchFamily="34" charset="0"/>
                          <a:ea typeface="+mn-ea"/>
                          <a:cs typeface="+mn-cs"/>
                        </a:rPr>
                        <a:t>trách</a:t>
                      </a:r>
                      <a:r>
                        <a:rPr kumimoji="0" lang="en-US" sz="1800" b="1" i="0" u="none" strike="noStrike" kern="1200" cap="none" normalizeH="0" baseline="0" dirty="0" smtClean="0">
                          <a:ln>
                            <a:noFill/>
                          </a:ln>
                          <a:solidFill>
                            <a:schemeClr val="bg1"/>
                          </a:solidFill>
                          <a:effectLst/>
                          <a:latin typeface="Verdana" pitchFamily="34" charset="0"/>
                          <a:ea typeface="+mn-ea"/>
                          <a:cs typeface="+mn-cs"/>
                        </a:rPr>
                        <a:t> </a:t>
                      </a:r>
                      <a:r>
                        <a:rPr kumimoji="0" lang="en-US" sz="1800" b="1" i="0" u="none" strike="noStrike" kern="1200" cap="none" normalizeH="0" baseline="0" dirty="0" err="1" smtClean="0">
                          <a:ln>
                            <a:noFill/>
                          </a:ln>
                          <a:solidFill>
                            <a:schemeClr val="bg1"/>
                          </a:solidFill>
                          <a:effectLst/>
                          <a:latin typeface="Verdana" pitchFamily="34" charset="0"/>
                          <a:ea typeface="+mn-ea"/>
                          <a:cs typeface="+mn-cs"/>
                        </a:rPr>
                        <a:t>nhiệm</a:t>
                      </a:r>
                      <a:r>
                        <a:rPr kumimoji="0" lang="en-US" sz="1800" b="1" i="0" u="none" strike="noStrike" kern="1200" cap="none" normalizeH="0" baseline="0" dirty="0" smtClean="0">
                          <a:ln>
                            <a:noFill/>
                          </a:ln>
                          <a:solidFill>
                            <a:schemeClr val="bg1"/>
                          </a:solidFill>
                          <a:effectLst/>
                          <a:latin typeface="Verdana" pitchFamily="34" charset="0"/>
                          <a:ea typeface="+mn-ea"/>
                          <a:cs typeface="+mn-cs"/>
                        </a:rPr>
                        <a:t> ==</a:t>
                      </a:r>
                      <a:r>
                        <a:rPr kumimoji="0" lang="en-US" sz="1800" b="1" i="0" u="none" strike="noStrike" kern="1200" cap="none" normalizeH="0" baseline="0" dirty="0" smtClean="0">
                          <a:ln>
                            <a:noFill/>
                          </a:ln>
                          <a:solidFill>
                            <a:schemeClr val="bg1"/>
                          </a:solidFill>
                          <a:effectLst/>
                          <a:latin typeface="Verdana" pitchFamily="34" charset="0"/>
                          <a:ea typeface="+mn-ea"/>
                          <a:cs typeface="+mn-cs"/>
                          <a:sym typeface="Wingdings" panose="05000000000000000000" pitchFamily="2" charset="2"/>
                        </a:rPr>
                        <a:t></a:t>
                      </a:r>
                      <a:endParaRPr kumimoji="0" lang="en-US" sz="1800" b="1" i="0" u="none" strike="noStrike" kern="1200" cap="none" normalizeH="0" baseline="0" dirty="0" smtClean="0">
                        <a:ln>
                          <a:noFill/>
                        </a:ln>
                        <a:solidFill>
                          <a:schemeClr val="bg1"/>
                        </a:solidFill>
                        <a:effectLst/>
                        <a:latin typeface="Verdana" pitchFamily="34" charset="0"/>
                        <a:ea typeface="+mn-ea"/>
                        <a:cs typeface="+mn-cs"/>
                      </a:endParaRPr>
                    </a:p>
                    <a:p>
                      <a:pPr marL="285750" marR="0" lvl="0" indent="-285750" algn="ctr" defTabSz="914400" rtl="0" eaLnBrk="1" fontAlgn="base" latinLnBrk="0" hangingPunct="1">
                        <a:lnSpc>
                          <a:spcPct val="100000"/>
                        </a:lnSpc>
                        <a:spcBef>
                          <a:spcPct val="20000"/>
                        </a:spcBef>
                        <a:spcAft>
                          <a:spcPct val="0"/>
                        </a:spcAft>
                        <a:buClr>
                          <a:schemeClr val="hlink"/>
                        </a:buClr>
                        <a:buSzTx/>
                        <a:buFontTx/>
                        <a:buChar char="-"/>
                        <a:tabLst/>
                        <a:defRPr/>
                      </a:pPr>
                      <a:endParaRPr kumimoji="0" lang="en-US" sz="1800" b="1" i="0" u="none" strike="noStrike" cap="none" normalizeH="0" baseline="0" dirty="0" smtClean="0">
                        <a:ln>
                          <a:noFill/>
                        </a:ln>
                        <a:solidFill>
                          <a:schemeClr val="bg1"/>
                        </a:solidFill>
                        <a:effectLst/>
                        <a:latin typeface="Verdan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0000"/>
                      </a:schemeClr>
                    </a:solidFill>
                  </a:tcPr>
                </a:tc>
                <a:extLst>
                  <a:ext uri="{0D108BD9-81ED-4DB2-BD59-A6C34878D82A}">
                    <a16:rowId xmlns:a16="http://schemas.microsoft.com/office/drawing/2014/main" val="10003"/>
                  </a:ext>
                </a:extLst>
              </a:tr>
            </a:tbl>
          </a:graphicData>
        </a:graphic>
      </p:graphicFrame>
      <p:sp>
        <p:nvSpPr>
          <p:cNvPr id="6170" name="Slide Number Placeholder 4"/>
          <p:cNvSpPr>
            <a:spLocks noGrp="1"/>
          </p:cNvSpPr>
          <p:nvPr>
            <p:ph type="sldNum" sz="quarter" idx="11"/>
          </p:nvPr>
        </p:nvSpPr>
        <p:spPr>
          <a:noFill/>
          <a:ln>
            <a:miter lim="800000"/>
            <a:headEnd/>
            <a:tailEnd/>
          </a:ln>
        </p:spPr>
        <p:txBody>
          <a:bodyPr/>
          <a:lstStyle/>
          <a:p>
            <a:fld id="{247A4605-8A20-42F7-8645-85881D437005}" type="slidenum">
              <a:rPr lang="en-US" smtClean="0"/>
              <a:pPr/>
              <a:t>29</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80898"/>
                                        </p:tgtEl>
                                        <p:attrNameLst>
                                          <p:attrName>style.visibility</p:attrName>
                                        </p:attrNameLst>
                                      </p:cBhvr>
                                      <p:to>
                                        <p:strVal val="visible"/>
                                      </p:to>
                                    </p:set>
                                    <p:animEffect transition="in" filter="fade">
                                      <p:cBhvr>
                                        <p:cTn id="7" dur="2000"/>
                                        <p:tgtEl>
                                          <p:spTgt spid="80898"/>
                                        </p:tgtEl>
                                      </p:cBhvr>
                                    </p:animEffect>
                                    <p:anim calcmode="lin" valueType="num">
                                      <p:cBhvr>
                                        <p:cTn id="8" dur="2000" fill="hold"/>
                                        <p:tgtEl>
                                          <p:spTgt spid="80898"/>
                                        </p:tgtEl>
                                        <p:attrNameLst>
                                          <p:attrName>ppt_w</p:attrName>
                                        </p:attrNameLst>
                                      </p:cBhvr>
                                      <p:tavLst>
                                        <p:tav tm="0" fmla="#ppt_w*sin(2.5*pi*$)">
                                          <p:val>
                                            <p:fltVal val="0"/>
                                          </p:val>
                                        </p:tav>
                                        <p:tav tm="100000">
                                          <p:val>
                                            <p:fltVal val="1"/>
                                          </p:val>
                                        </p:tav>
                                      </p:tavLst>
                                    </p:anim>
                                    <p:anim calcmode="lin" valueType="num">
                                      <p:cBhvr>
                                        <p:cTn id="9" dur="2000" fill="hold"/>
                                        <p:tgtEl>
                                          <p:spTgt spid="8089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80967"/>
                                        </p:tgtEl>
                                        <p:attrNameLst>
                                          <p:attrName>style.visibility</p:attrName>
                                        </p:attrNameLst>
                                      </p:cBhvr>
                                      <p:to>
                                        <p:strVal val="visible"/>
                                      </p:to>
                                    </p:set>
                                    <p:animEffect transition="in" filter="blinds(horizontal)">
                                      <p:cBhvr>
                                        <p:cTn id="14" dur="500"/>
                                        <p:tgtEl>
                                          <p:spTgt spid="8096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iterate type="lt">
                                    <p:tmPct val="0"/>
                                  </p:iterate>
                                  <p:childTnLst>
                                    <p:animEffect transition="out" filter="blinds(horizontal)">
                                      <p:cBhvr>
                                        <p:cTn id="18" dur="500"/>
                                        <p:tgtEl>
                                          <p:spTgt spid="80898"/>
                                        </p:tgtEl>
                                      </p:cBhvr>
                                    </p:animEffect>
                                    <p:set>
                                      <p:cBhvr>
                                        <p:cTn id="19" dur="1" fill="hold">
                                          <p:stCondLst>
                                            <p:cond delay="499"/>
                                          </p:stCondLst>
                                        </p:cTn>
                                        <p:tgtEl>
                                          <p:spTgt spid="808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P spid="8089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524000" y="0"/>
            <a:ext cx="9144000" cy="6858000"/>
          </a:xfrm>
          <a:prstGeom prst="rect">
            <a:avLst/>
          </a:prstGeom>
          <a:blipFill>
            <a:blip r:embed="rId2" cstate="print"/>
            <a:tile tx="0" ty="0" sx="100000" sy="100000" flip="none" algn="tl"/>
          </a:blipFill>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3" name="TextBox 2"/>
          <p:cNvSpPr txBox="1">
            <a:spLocks noChangeArrowheads="1"/>
          </p:cNvSpPr>
          <p:nvPr/>
        </p:nvSpPr>
        <p:spPr bwMode="auto">
          <a:xfrm>
            <a:off x="1524000" y="76201"/>
            <a:ext cx="9144000" cy="923925"/>
          </a:xfrm>
          <a:prstGeom prst="rect">
            <a:avLst/>
          </a:prstGeom>
          <a:noFill/>
          <a:ln w="9525">
            <a:noFill/>
            <a:miter lim="800000"/>
            <a:headEnd/>
            <a:tailEnd/>
          </a:ln>
        </p:spPr>
        <p:txBody>
          <a:bodyPr>
            <a:spAutoFit/>
          </a:bodyPr>
          <a:lstStyle/>
          <a:p>
            <a:pPr algn="ctr"/>
            <a:r>
              <a:rPr lang="en-US" sz="5200" b="1" u="sng" dirty="0">
                <a:solidFill>
                  <a:schemeClr val="bg1"/>
                </a:solidFill>
              </a:rPr>
              <a:t>TÀI LIỆU THAM KHẢO</a:t>
            </a:r>
          </a:p>
        </p:txBody>
      </p:sp>
      <p:sp>
        <p:nvSpPr>
          <p:cNvPr id="4" name="TextBox 3"/>
          <p:cNvSpPr txBox="1">
            <a:spLocks noChangeArrowheads="1"/>
          </p:cNvSpPr>
          <p:nvPr/>
        </p:nvSpPr>
        <p:spPr bwMode="auto">
          <a:xfrm>
            <a:off x="1752600" y="838200"/>
            <a:ext cx="8686800" cy="6555641"/>
          </a:xfrm>
          <a:prstGeom prst="rect">
            <a:avLst/>
          </a:prstGeom>
          <a:noFill/>
          <a:ln w="9525">
            <a:noFill/>
            <a:miter lim="800000"/>
            <a:headEnd/>
            <a:tailEnd/>
          </a:ln>
        </p:spPr>
        <p:txBody>
          <a:bodyPr wrap="square">
            <a:spAutoFit/>
          </a:bodyPr>
          <a:lstStyle/>
          <a:p>
            <a:pPr marL="514350" indent="-514350" algn="just"/>
            <a:r>
              <a:rPr lang="en-US" sz="2800" b="1" dirty="0">
                <a:solidFill>
                  <a:srgbClr val="FF0000"/>
                </a:solidFill>
              </a:rPr>
              <a:t>Giáo trình: </a:t>
            </a:r>
            <a:r>
              <a:rPr lang="en-US" sz="2800" b="1" dirty="0">
                <a:solidFill>
                  <a:schemeClr val="accent5">
                    <a:lumMod val="10000"/>
                  </a:schemeClr>
                </a:solidFill>
              </a:rPr>
              <a:t>Giáo trình Đào tạo nghiệp vụ kiểm sát tập 6</a:t>
            </a:r>
            <a:r>
              <a:rPr lang="en-US" sz="2800" dirty="0">
                <a:solidFill>
                  <a:schemeClr val="accent5">
                    <a:lumMod val="10000"/>
                  </a:schemeClr>
                </a:solidFill>
              </a:rPr>
              <a:t> –</a:t>
            </a:r>
          </a:p>
          <a:p>
            <a:pPr marL="514350" indent="-514350" algn="ctr"/>
            <a:r>
              <a:rPr lang="en-US" sz="2800" dirty="0">
                <a:solidFill>
                  <a:schemeClr val="accent5">
                    <a:lumMod val="10000"/>
                  </a:schemeClr>
                </a:solidFill>
              </a:rPr>
              <a:t> Trường Đại học Kiểm sát Hà Nội, </a:t>
            </a:r>
            <a:r>
              <a:rPr lang="en-US" sz="2800" dirty="0" err="1">
                <a:solidFill>
                  <a:schemeClr val="accent5">
                    <a:lumMod val="10000"/>
                  </a:schemeClr>
                </a:solidFill>
              </a:rPr>
              <a:t>năm</a:t>
            </a:r>
            <a:r>
              <a:rPr lang="en-US" sz="2800" dirty="0">
                <a:solidFill>
                  <a:schemeClr val="accent5">
                    <a:lumMod val="10000"/>
                  </a:schemeClr>
                </a:solidFill>
              </a:rPr>
              <a:t> 2017</a:t>
            </a:r>
          </a:p>
          <a:p>
            <a:pPr marL="514350" indent="-514350" algn="just"/>
            <a:r>
              <a:rPr lang="en-US" sz="2800" b="1" dirty="0">
                <a:solidFill>
                  <a:srgbClr val="FF0000"/>
                </a:solidFill>
              </a:rPr>
              <a:t>Luật, văn bản pháp luật:</a:t>
            </a:r>
          </a:p>
          <a:p>
            <a:pPr marL="514350" indent="-514350" algn="just">
              <a:buFontTx/>
              <a:buAutoNum type="arabicPeriod"/>
            </a:pPr>
            <a:r>
              <a:rPr lang="en-US" sz="2800" b="1" dirty="0">
                <a:solidFill>
                  <a:schemeClr val="accent5">
                    <a:lumMod val="10000"/>
                  </a:schemeClr>
                </a:solidFill>
              </a:rPr>
              <a:t>Bộ Luật tố tụng dân sự </a:t>
            </a:r>
            <a:r>
              <a:rPr lang="en-US" sz="2800" b="1" dirty="0" err="1">
                <a:solidFill>
                  <a:schemeClr val="accent5">
                    <a:lumMod val="10000"/>
                  </a:schemeClr>
                </a:solidFill>
              </a:rPr>
              <a:t>năm</a:t>
            </a:r>
            <a:r>
              <a:rPr lang="en-US" sz="2800" b="1" dirty="0">
                <a:solidFill>
                  <a:schemeClr val="accent5">
                    <a:lumMod val="10000"/>
                  </a:schemeClr>
                </a:solidFill>
              </a:rPr>
              <a:t> 2015</a:t>
            </a:r>
          </a:p>
          <a:p>
            <a:pPr marL="514350" indent="-514350" algn="just">
              <a:buFontTx/>
              <a:buAutoNum type="arabicPeriod"/>
            </a:pPr>
            <a:r>
              <a:rPr lang="en-US" sz="2800" b="1" dirty="0" err="1">
                <a:solidFill>
                  <a:schemeClr val="accent5">
                    <a:lumMod val="10000"/>
                  </a:schemeClr>
                </a:solidFill>
              </a:rPr>
              <a:t>Luật</a:t>
            </a:r>
            <a:r>
              <a:rPr lang="en-US" sz="2800" b="1" dirty="0">
                <a:solidFill>
                  <a:schemeClr val="accent5">
                    <a:lumMod val="10000"/>
                  </a:schemeClr>
                </a:solidFill>
              </a:rPr>
              <a:t> TCVKSND </a:t>
            </a:r>
            <a:r>
              <a:rPr lang="en-US" sz="2800" b="1" dirty="0" err="1">
                <a:solidFill>
                  <a:schemeClr val="accent5">
                    <a:lumMod val="10000"/>
                  </a:schemeClr>
                </a:solidFill>
              </a:rPr>
              <a:t>năm</a:t>
            </a:r>
            <a:r>
              <a:rPr lang="en-US" sz="2800" b="1" dirty="0">
                <a:solidFill>
                  <a:schemeClr val="accent5">
                    <a:lumMod val="10000"/>
                  </a:schemeClr>
                </a:solidFill>
              </a:rPr>
              <a:t> 2014</a:t>
            </a:r>
          </a:p>
          <a:p>
            <a:pPr marL="514350" indent="-514350" algn="just">
              <a:buFontTx/>
              <a:buAutoNum type="arabicPeriod"/>
            </a:pPr>
            <a:r>
              <a:rPr lang="en-US" sz="2800" b="1" dirty="0" err="1">
                <a:solidFill>
                  <a:schemeClr val="accent5">
                    <a:lumMod val="10000"/>
                  </a:schemeClr>
                </a:solidFill>
              </a:rPr>
              <a:t>Luật</a:t>
            </a:r>
            <a:r>
              <a:rPr lang="en-US" sz="2800" b="1" dirty="0">
                <a:solidFill>
                  <a:schemeClr val="accent5">
                    <a:lumMod val="10000"/>
                  </a:schemeClr>
                </a:solidFill>
              </a:rPr>
              <a:t> </a:t>
            </a:r>
            <a:r>
              <a:rPr lang="en-US" sz="2800" b="1" dirty="0" err="1">
                <a:solidFill>
                  <a:schemeClr val="accent5">
                    <a:lumMod val="10000"/>
                  </a:schemeClr>
                </a:solidFill>
              </a:rPr>
              <a:t>Phá</a:t>
            </a:r>
            <a:r>
              <a:rPr lang="en-US" sz="2800" b="1" dirty="0">
                <a:solidFill>
                  <a:schemeClr val="accent5">
                    <a:lumMod val="10000"/>
                  </a:schemeClr>
                </a:solidFill>
              </a:rPr>
              <a:t> </a:t>
            </a:r>
            <a:r>
              <a:rPr lang="en-US" sz="2800" b="1" dirty="0" err="1">
                <a:solidFill>
                  <a:schemeClr val="accent5">
                    <a:lumMod val="10000"/>
                  </a:schemeClr>
                </a:solidFill>
              </a:rPr>
              <a:t>sản</a:t>
            </a:r>
            <a:r>
              <a:rPr lang="en-US" sz="2800" b="1" dirty="0">
                <a:solidFill>
                  <a:schemeClr val="accent5">
                    <a:lumMod val="10000"/>
                  </a:schemeClr>
                </a:solidFill>
              </a:rPr>
              <a:t> </a:t>
            </a:r>
            <a:r>
              <a:rPr lang="en-US" sz="2800" b="1" dirty="0" err="1">
                <a:solidFill>
                  <a:schemeClr val="accent5">
                    <a:lumMod val="10000"/>
                  </a:schemeClr>
                </a:solidFill>
              </a:rPr>
              <a:t>năm</a:t>
            </a:r>
            <a:r>
              <a:rPr lang="en-US" sz="2800" b="1" dirty="0">
                <a:solidFill>
                  <a:schemeClr val="accent5">
                    <a:lumMod val="10000"/>
                  </a:schemeClr>
                </a:solidFill>
              </a:rPr>
              <a:t> 2014</a:t>
            </a:r>
          </a:p>
          <a:p>
            <a:pPr marL="514350" indent="-514350" algn="just">
              <a:buFontTx/>
              <a:buAutoNum type="arabicPeriod"/>
            </a:pPr>
            <a:r>
              <a:rPr lang="en-US" sz="2800" b="1" dirty="0">
                <a:solidFill>
                  <a:schemeClr val="accent5">
                    <a:lumMod val="10000"/>
                  </a:schemeClr>
                </a:solidFill>
              </a:rPr>
              <a:t> </a:t>
            </a:r>
            <a:r>
              <a:rPr lang="en-US" sz="2800" dirty="0" err="1"/>
              <a:t>Thông</a:t>
            </a:r>
            <a:r>
              <a:rPr lang="en-US" sz="2800" dirty="0"/>
              <a:t> </a:t>
            </a:r>
            <a:r>
              <a:rPr lang="en-US" sz="2800" dirty="0" err="1"/>
              <a:t>tư</a:t>
            </a:r>
            <a:r>
              <a:rPr lang="en-US" sz="2800" dirty="0"/>
              <a:t> </a:t>
            </a:r>
            <a:r>
              <a:rPr lang="en-US" sz="2800" dirty="0" err="1"/>
              <a:t>liên</a:t>
            </a:r>
            <a:r>
              <a:rPr lang="en-US" sz="2800" dirty="0"/>
              <a:t> </a:t>
            </a:r>
            <a:r>
              <a:rPr lang="en-US" sz="2800" dirty="0" err="1"/>
              <a:t>tịch</a:t>
            </a:r>
            <a:r>
              <a:rPr lang="en-US" sz="2800" dirty="0"/>
              <a:t> </a:t>
            </a:r>
            <a:r>
              <a:rPr lang="en-US" sz="2800" dirty="0" err="1"/>
              <a:t>số</a:t>
            </a:r>
            <a:r>
              <a:rPr lang="en-US" sz="2800" dirty="0"/>
              <a:t> 02/2016/TTLT-VKSNDTC-TANDTC </a:t>
            </a:r>
            <a:r>
              <a:rPr lang="en-US" sz="2800" dirty="0" err="1"/>
              <a:t>ngày</a:t>
            </a:r>
            <a:r>
              <a:rPr lang="en-US" sz="2800" dirty="0"/>
              <a:t> 31/8/2016 </a:t>
            </a:r>
            <a:r>
              <a:rPr lang="en-US" sz="2800" dirty="0" err="1"/>
              <a:t>quy</a:t>
            </a:r>
            <a:r>
              <a:rPr lang="en-US" sz="2800" dirty="0"/>
              <a:t> </a:t>
            </a:r>
            <a:r>
              <a:rPr lang="en-US" sz="2800" dirty="0" err="1"/>
              <a:t>định</a:t>
            </a:r>
            <a:r>
              <a:rPr lang="en-US" sz="2800" dirty="0"/>
              <a:t> </a:t>
            </a:r>
            <a:r>
              <a:rPr lang="en-US" sz="2800" dirty="0" err="1"/>
              <a:t>phối</a:t>
            </a:r>
            <a:r>
              <a:rPr lang="en-US" sz="2800" dirty="0"/>
              <a:t> </a:t>
            </a:r>
            <a:r>
              <a:rPr lang="en-US" sz="2800" dirty="0" err="1"/>
              <a:t>hợp</a:t>
            </a:r>
            <a:r>
              <a:rPr lang="en-US" sz="2800" dirty="0"/>
              <a:t> </a:t>
            </a:r>
            <a:r>
              <a:rPr lang="en-US" sz="2800" dirty="0" err="1"/>
              <a:t>giữa</a:t>
            </a:r>
            <a:r>
              <a:rPr lang="en-US" sz="2800" dirty="0"/>
              <a:t> TAND </a:t>
            </a:r>
            <a:r>
              <a:rPr lang="en-US" sz="2800" dirty="0" err="1"/>
              <a:t>và</a:t>
            </a:r>
            <a:r>
              <a:rPr lang="en-US" sz="2800" dirty="0"/>
              <a:t> VKSND </a:t>
            </a:r>
            <a:r>
              <a:rPr lang="en-US" sz="2800" dirty="0" err="1"/>
              <a:t>trong</a:t>
            </a:r>
            <a:r>
              <a:rPr lang="en-US" sz="2800" dirty="0"/>
              <a:t> </a:t>
            </a:r>
            <a:r>
              <a:rPr lang="en-US" sz="2800" dirty="0" err="1"/>
              <a:t>việc</a:t>
            </a:r>
            <a:r>
              <a:rPr lang="en-US" sz="2800" dirty="0"/>
              <a:t> </a:t>
            </a:r>
            <a:r>
              <a:rPr lang="en-US" sz="2800" dirty="0" err="1"/>
              <a:t>thi</a:t>
            </a:r>
            <a:r>
              <a:rPr lang="en-US" sz="2800" dirty="0"/>
              <a:t> </a:t>
            </a:r>
            <a:r>
              <a:rPr lang="en-US" sz="2800" dirty="0" err="1"/>
              <a:t>hành</a:t>
            </a:r>
            <a:r>
              <a:rPr lang="en-US" sz="2800" dirty="0"/>
              <a:t> </a:t>
            </a:r>
            <a:r>
              <a:rPr lang="en-US" sz="2800" dirty="0" err="1"/>
              <a:t>một</a:t>
            </a:r>
            <a:r>
              <a:rPr lang="en-US" sz="2800" dirty="0"/>
              <a:t> </a:t>
            </a:r>
            <a:r>
              <a:rPr lang="en-US" sz="2800" dirty="0" err="1"/>
              <a:t>số</a:t>
            </a:r>
            <a:r>
              <a:rPr lang="en-US" sz="2800" dirty="0"/>
              <a:t> </a:t>
            </a:r>
            <a:r>
              <a:rPr lang="en-US" sz="2800" dirty="0" err="1"/>
              <a:t>quy</a:t>
            </a:r>
            <a:r>
              <a:rPr lang="en-US" sz="2800" dirty="0"/>
              <a:t> </a:t>
            </a:r>
            <a:r>
              <a:rPr lang="en-US" sz="2800" dirty="0" err="1"/>
              <a:t>định</a:t>
            </a:r>
            <a:r>
              <a:rPr lang="en-US" sz="2800" dirty="0"/>
              <a:t> </a:t>
            </a:r>
            <a:r>
              <a:rPr lang="en-US" sz="2800" dirty="0" err="1"/>
              <a:t>của</a:t>
            </a:r>
            <a:r>
              <a:rPr lang="en-US" sz="2800" dirty="0"/>
              <a:t> BLTTDS</a:t>
            </a:r>
          </a:p>
          <a:p>
            <a:pPr marL="514350" indent="-514350" algn="just">
              <a:buFontTx/>
              <a:buAutoNum type="arabicPeriod"/>
            </a:pPr>
            <a:r>
              <a:rPr lang="en-US" sz="2800" dirty="0" err="1"/>
              <a:t>Nghị</a:t>
            </a:r>
            <a:r>
              <a:rPr lang="en-US" sz="2800" dirty="0"/>
              <a:t> </a:t>
            </a:r>
            <a:r>
              <a:rPr lang="en-US" sz="2800" dirty="0" err="1"/>
              <a:t>quyết</a:t>
            </a:r>
            <a:r>
              <a:rPr lang="en-US" sz="2800" dirty="0"/>
              <a:t> </a:t>
            </a:r>
            <a:r>
              <a:rPr lang="en-US" sz="2800" dirty="0" err="1"/>
              <a:t>số</a:t>
            </a:r>
            <a:r>
              <a:rPr lang="en-US" sz="2800" dirty="0"/>
              <a:t> 04/2016-HĐTPTANDTC </a:t>
            </a:r>
            <a:r>
              <a:rPr lang="en-US" sz="2800" dirty="0" err="1"/>
              <a:t>ngày</a:t>
            </a:r>
            <a:r>
              <a:rPr lang="en-US" sz="2800" dirty="0"/>
              <a:t> 30/12/2016 </a:t>
            </a:r>
            <a:r>
              <a:rPr lang="en-US" sz="2800" dirty="0" err="1"/>
              <a:t>của</a:t>
            </a:r>
            <a:r>
              <a:rPr lang="en-US" sz="2800" dirty="0"/>
              <a:t> HĐTPTANDTC </a:t>
            </a:r>
            <a:r>
              <a:rPr lang="en-US" sz="2800" dirty="0" err="1"/>
              <a:t>về</a:t>
            </a:r>
            <a:r>
              <a:rPr lang="en-US" sz="2800" dirty="0"/>
              <a:t> </a:t>
            </a:r>
            <a:r>
              <a:rPr lang="en-US" sz="2800" i="1" dirty="0"/>
              <a:t>h</a:t>
            </a:r>
            <a:r>
              <a:rPr lang="vi-VN" sz="2800" i="1" dirty="0"/>
              <a:t>ướng dẫn thi hành một số quy định của </a:t>
            </a:r>
            <a:r>
              <a:rPr lang="en-US" sz="2800" i="1" dirty="0"/>
              <a:t>BLTTDS </a:t>
            </a:r>
            <a:r>
              <a:rPr lang="en-US" sz="2800" i="1" dirty="0" err="1"/>
              <a:t>và</a:t>
            </a:r>
            <a:r>
              <a:rPr lang="en-US" sz="2800" i="1" dirty="0"/>
              <a:t> LTTHC 2015 </a:t>
            </a:r>
            <a:r>
              <a:rPr lang="vi-VN" sz="2800" i="1" dirty="0"/>
              <a:t>về gửi, nhận đơn khởi kiện, tài liệu, chứng cứ và cấp, tống đạt, thông báo văn bản tố tụng bằng phương tiện điện tử</a:t>
            </a:r>
            <a:endParaRPr lang="en-US" sz="2800" dirty="0" smtClean="0"/>
          </a:p>
          <a:p>
            <a:pPr marL="514350" indent="-514350" algn="just"/>
            <a:endParaRPr lang="en-US" sz="2800" b="1" dirty="0">
              <a:solidFill>
                <a:schemeClr val="accent5">
                  <a:lumMod val="10000"/>
                </a:schemeClr>
              </a:solidFill>
            </a:endParaRPr>
          </a:p>
        </p:txBody>
      </p:sp>
      <p:pic>
        <p:nvPicPr>
          <p:cNvPr id="5" name="Picture 4" descr="product_1453799776.jpg"/>
          <p:cNvPicPr>
            <a:picLocks noChangeAspect="1"/>
          </p:cNvPicPr>
          <p:nvPr/>
        </p:nvPicPr>
        <p:blipFill>
          <a:blip r:embed="rId3" cstate="print"/>
          <a:stretch>
            <a:fillRect/>
          </a:stretch>
        </p:blipFill>
        <p:spPr>
          <a:xfrm>
            <a:off x="8839200" y="1752600"/>
            <a:ext cx="1828800" cy="1428750"/>
          </a:xfrm>
          <a:prstGeom prst="ellipse">
            <a:avLst/>
          </a:prstGeom>
          <a:ln>
            <a:noFill/>
          </a:ln>
          <a:effectLst>
            <a:softEdge rad="112500"/>
          </a:effectLst>
        </p:spPr>
      </p:pic>
    </p:spTree>
    <p:extLst>
      <p:ext uri="{BB962C8B-B14F-4D97-AF65-F5344CB8AC3E}">
        <p14:creationId xmlns:p14="http://schemas.microsoft.com/office/powerpoint/2010/main" val="113049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3"/>
          <p:cNvSpPr>
            <a:spLocks noChangeArrowheads="1"/>
          </p:cNvSpPr>
          <p:nvPr/>
        </p:nvSpPr>
        <p:spPr bwMode="auto">
          <a:xfrm>
            <a:off x="1524000" y="-33338"/>
            <a:ext cx="3429000" cy="1598613"/>
          </a:xfrm>
          <a:prstGeom prst="ellipse">
            <a:avLst/>
          </a:prstGeom>
          <a:gradFill rotWithShape="1">
            <a:gsLst>
              <a:gs pos="0">
                <a:srgbClr val="F5CB71"/>
              </a:gs>
              <a:gs pos="100000">
                <a:srgbClr val="C7951F"/>
              </a:gs>
            </a:gsLst>
            <a:lin ang="5400000" scaled="1"/>
          </a:gradFill>
          <a:ln w="9525">
            <a:noFill/>
            <a:round/>
            <a:headEnd/>
            <a:tailEnd/>
          </a:ln>
        </p:spPr>
        <p:txBody>
          <a:bodyPr anchor="ctr"/>
          <a:lstStyle/>
          <a:p>
            <a:pPr indent="457200" algn="ctr"/>
            <a:r>
              <a:rPr lang="en-US" b="1" dirty="0" err="1" smtClean="0">
                <a:solidFill>
                  <a:srgbClr val="C00000"/>
                </a:solidFill>
                <a:ea typeface="Times New Roman" pitchFamily="18" charset="0"/>
                <a:cs typeface="Times New Roman" pitchFamily="18" charset="0"/>
              </a:rPr>
              <a:t>Các</a:t>
            </a:r>
            <a:r>
              <a:rPr lang="en-US" b="1" dirty="0" smtClean="0">
                <a:solidFill>
                  <a:srgbClr val="C00000"/>
                </a:solidFill>
                <a:ea typeface="Times New Roman" pitchFamily="18" charset="0"/>
                <a:cs typeface="Times New Roman" pitchFamily="18" charset="0"/>
              </a:rPr>
              <a:t> CQ, TC, CN </a:t>
            </a:r>
            <a:r>
              <a:rPr lang="en-US" b="1" dirty="0" err="1" smtClean="0">
                <a:solidFill>
                  <a:srgbClr val="C00000"/>
                </a:solidFill>
                <a:ea typeface="Times New Roman" pitchFamily="18" charset="0"/>
                <a:cs typeface="Times New Roman" pitchFamily="18" charset="0"/>
              </a:rPr>
              <a:t>liên</a:t>
            </a:r>
            <a:r>
              <a:rPr lang="en-US" b="1" dirty="0" smtClean="0">
                <a:solidFill>
                  <a:srgbClr val="C00000"/>
                </a:solidFill>
                <a:ea typeface="Times New Roman" pitchFamily="18" charset="0"/>
                <a:cs typeface="Times New Roman" pitchFamily="18" charset="0"/>
              </a:rPr>
              <a:t> </a:t>
            </a:r>
            <a:r>
              <a:rPr lang="en-US" b="1" dirty="0" err="1" smtClean="0">
                <a:solidFill>
                  <a:srgbClr val="C00000"/>
                </a:solidFill>
                <a:ea typeface="Times New Roman" pitchFamily="18" charset="0"/>
                <a:cs typeface="Times New Roman" pitchFamily="18" charset="0"/>
              </a:rPr>
              <a:t>quan</a:t>
            </a:r>
            <a:r>
              <a:rPr lang="en-US" b="1" dirty="0" smtClean="0">
                <a:solidFill>
                  <a:srgbClr val="C00000"/>
                </a:solidFill>
                <a:ea typeface="Times New Roman" pitchFamily="18" charset="0"/>
                <a:cs typeface="Times New Roman" pitchFamily="18" charset="0"/>
              </a:rPr>
              <a:t> </a:t>
            </a:r>
            <a:r>
              <a:rPr lang="en-US" b="1" dirty="0" err="1" smtClean="0">
                <a:solidFill>
                  <a:srgbClr val="C00000"/>
                </a:solidFill>
                <a:ea typeface="Times New Roman" pitchFamily="18" charset="0"/>
                <a:cs typeface="Times New Roman" pitchFamily="18" charset="0"/>
              </a:rPr>
              <a:t>có</a:t>
            </a:r>
            <a:r>
              <a:rPr lang="en-US" b="1" dirty="0" smtClean="0">
                <a:solidFill>
                  <a:srgbClr val="C00000"/>
                </a:solidFill>
                <a:ea typeface="Times New Roman" pitchFamily="18" charset="0"/>
                <a:cs typeface="Times New Roman" pitchFamily="18" charset="0"/>
              </a:rPr>
              <a:t> </a:t>
            </a:r>
            <a:r>
              <a:rPr lang="en-US" b="1" dirty="0" err="1" smtClean="0">
                <a:solidFill>
                  <a:srgbClr val="C00000"/>
                </a:solidFill>
                <a:ea typeface="Times New Roman" pitchFamily="18" charset="0"/>
                <a:cs typeface="Times New Roman" pitchFamily="18" charset="0"/>
              </a:rPr>
              <a:t>trách</a:t>
            </a:r>
            <a:r>
              <a:rPr lang="en-US" b="1" dirty="0" smtClean="0">
                <a:solidFill>
                  <a:srgbClr val="C00000"/>
                </a:solidFill>
                <a:ea typeface="Times New Roman" pitchFamily="18" charset="0"/>
                <a:cs typeface="Times New Roman" pitchFamily="18" charset="0"/>
              </a:rPr>
              <a:t> </a:t>
            </a:r>
            <a:r>
              <a:rPr lang="en-US" b="1" dirty="0" err="1" smtClean="0">
                <a:solidFill>
                  <a:srgbClr val="C00000"/>
                </a:solidFill>
                <a:ea typeface="Times New Roman" pitchFamily="18" charset="0"/>
                <a:cs typeface="Times New Roman" pitchFamily="18" charset="0"/>
              </a:rPr>
              <a:t>nhiệm</a:t>
            </a:r>
            <a:endParaRPr lang="en-US" sz="1100" b="1" dirty="0">
              <a:solidFill>
                <a:srgbClr val="C00000"/>
              </a:solidFill>
              <a:latin typeface="Arial" pitchFamily="34" charset="0"/>
              <a:cs typeface="Arial" pitchFamily="34" charset="0"/>
            </a:endParaRPr>
          </a:p>
        </p:txBody>
      </p:sp>
      <p:sp>
        <p:nvSpPr>
          <p:cNvPr id="6147" name="Rounded Rectangle 4"/>
          <p:cNvSpPr>
            <a:spLocks noChangeArrowheads="1"/>
          </p:cNvSpPr>
          <p:nvPr/>
        </p:nvSpPr>
        <p:spPr bwMode="auto">
          <a:xfrm>
            <a:off x="5638800" y="228600"/>
            <a:ext cx="5029200" cy="15240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indent="457200" algn="ctr"/>
            <a:endParaRPr lang="en-US" dirty="0" smtClean="0">
              <a:solidFill>
                <a:schemeClr val="tx1"/>
              </a:solidFill>
              <a:latin typeface="Times New Roman" pitchFamily="18" charset="0"/>
              <a:ea typeface="Times New Roman" pitchFamily="18" charset="0"/>
              <a:cs typeface="Times New Roman" pitchFamily="18" charset="0"/>
            </a:endParaRPr>
          </a:p>
          <a:p>
            <a:pPr indent="457200" algn="ctr"/>
            <a:endParaRPr lang="en-US" dirty="0" smtClean="0">
              <a:solidFill>
                <a:schemeClr val="tx1"/>
              </a:solidFill>
              <a:latin typeface="Times New Roman" pitchFamily="18" charset="0"/>
              <a:ea typeface="Times New Roman" pitchFamily="18" charset="0"/>
              <a:cs typeface="Times New Roman" pitchFamily="18" charset="0"/>
            </a:endParaRPr>
          </a:p>
          <a:p>
            <a:pPr indent="457200" algn="ctr"/>
            <a:r>
              <a:rPr lang="en-US" dirty="0" smtClean="0">
                <a:solidFill>
                  <a:schemeClr val="tx1"/>
                </a:solidFill>
                <a:latin typeface="Times New Roman" pitchFamily="18" charset="0"/>
                <a:ea typeface="Times New Roman" pitchFamily="18" charset="0"/>
                <a:cs typeface="Times New Roman" pitchFamily="18" charset="0"/>
              </a:rPr>
              <a:t> </a:t>
            </a:r>
            <a:r>
              <a:rPr lang="en-US" dirty="0" err="1" smtClean="0">
                <a:solidFill>
                  <a:schemeClr val="tx1"/>
                </a:solidFill>
                <a:latin typeface="Times New Roman" pitchFamily="18" charset="0"/>
                <a:ea typeface="Times New Roman" pitchFamily="18" charset="0"/>
                <a:cs typeface="Times New Roman" pitchFamily="18" charset="0"/>
              </a:rPr>
              <a:t>Khắc</a:t>
            </a:r>
            <a:r>
              <a:rPr lang="en-US" dirty="0" smtClean="0">
                <a:solidFill>
                  <a:schemeClr val="tx1"/>
                </a:solidFill>
                <a:latin typeface="Times New Roman" pitchFamily="18" charset="0"/>
                <a:ea typeface="Times New Roman" pitchFamily="18" charset="0"/>
                <a:cs typeface="Times New Roman" pitchFamily="18" charset="0"/>
              </a:rPr>
              <a:t> </a:t>
            </a:r>
            <a:r>
              <a:rPr lang="en-US" dirty="0" err="1" smtClean="0">
                <a:solidFill>
                  <a:schemeClr val="tx1"/>
                </a:solidFill>
                <a:latin typeface="Times New Roman" pitchFamily="18" charset="0"/>
                <a:ea typeface="Times New Roman" pitchFamily="18" charset="0"/>
                <a:cs typeface="Times New Roman" pitchFamily="18" charset="0"/>
              </a:rPr>
              <a:t>phục</a:t>
            </a:r>
            <a:r>
              <a:rPr lang="en-US" dirty="0" smtClean="0">
                <a:solidFill>
                  <a:schemeClr val="tx1"/>
                </a:solidFill>
                <a:latin typeface="Times New Roman" pitchFamily="18" charset="0"/>
                <a:ea typeface="Times New Roman" pitchFamily="18" charset="0"/>
                <a:cs typeface="Times New Roman" pitchFamily="18" charset="0"/>
              </a:rPr>
              <a:t> VPPL (</a:t>
            </a:r>
            <a:r>
              <a:rPr lang="en-US" dirty="0" err="1" smtClean="0">
                <a:solidFill>
                  <a:schemeClr val="tx1"/>
                </a:solidFill>
                <a:latin typeface="Times New Roman" pitchFamily="18" charset="0"/>
                <a:ea typeface="Times New Roman" pitchFamily="18" charset="0"/>
                <a:cs typeface="Times New Roman" pitchFamily="18" charset="0"/>
              </a:rPr>
              <a:t>xem</a:t>
            </a:r>
            <a:r>
              <a:rPr lang="en-US" dirty="0" smtClean="0">
                <a:solidFill>
                  <a:schemeClr val="tx1"/>
                </a:solidFill>
                <a:latin typeface="Times New Roman" pitchFamily="18" charset="0"/>
                <a:ea typeface="Times New Roman" pitchFamily="18" charset="0"/>
                <a:cs typeface="Times New Roman" pitchFamily="18" charset="0"/>
              </a:rPr>
              <a:t> </a:t>
            </a:r>
            <a:r>
              <a:rPr lang="en-US" dirty="0" err="1" smtClean="0">
                <a:solidFill>
                  <a:schemeClr val="tx1"/>
                </a:solidFill>
                <a:latin typeface="Times New Roman" pitchFamily="18" charset="0"/>
                <a:ea typeface="Times New Roman" pitchFamily="18" charset="0"/>
                <a:cs typeface="Times New Roman" pitchFamily="18" charset="0"/>
              </a:rPr>
              <a:t>xét</a:t>
            </a:r>
            <a:r>
              <a:rPr lang="en-US" dirty="0" smtClean="0">
                <a:solidFill>
                  <a:schemeClr val="tx1"/>
                </a:solidFill>
                <a:latin typeface="Times New Roman" pitchFamily="18" charset="0"/>
                <a:ea typeface="Times New Roman" pitchFamily="18" charset="0"/>
                <a:cs typeface="Times New Roman" pitchFamily="18" charset="0"/>
              </a:rPr>
              <a:t>, </a:t>
            </a:r>
            <a:r>
              <a:rPr lang="en-US" dirty="0" err="1" smtClean="0">
                <a:solidFill>
                  <a:schemeClr val="tx1"/>
                </a:solidFill>
                <a:latin typeface="Times New Roman" pitchFamily="18" charset="0"/>
                <a:ea typeface="Times New Roman" pitchFamily="18" charset="0"/>
                <a:cs typeface="Times New Roman" pitchFamily="18" charset="0"/>
              </a:rPr>
              <a:t>giải</a:t>
            </a:r>
            <a:r>
              <a:rPr lang="en-US" dirty="0" smtClean="0">
                <a:solidFill>
                  <a:schemeClr val="tx1"/>
                </a:solidFill>
                <a:latin typeface="Times New Roman" pitchFamily="18" charset="0"/>
                <a:ea typeface="Times New Roman" pitchFamily="18" charset="0"/>
                <a:cs typeface="Times New Roman" pitchFamily="18" charset="0"/>
              </a:rPr>
              <a:t> </a:t>
            </a:r>
            <a:r>
              <a:rPr lang="en-US" dirty="0" err="1" smtClean="0">
                <a:solidFill>
                  <a:schemeClr val="tx1"/>
                </a:solidFill>
                <a:latin typeface="Times New Roman" pitchFamily="18" charset="0"/>
                <a:ea typeface="Times New Roman" pitchFamily="18" charset="0"/>
                <a:cs typeface="Times New Roman" pitchFamily="18" charset="0"/>
              </a:rPr>
              <a:t>quyết</a:t>
            </a:r>
            <a:r>
              <a:rPr lang="en-US" dirty="0" smtClean="0">
                <a:solidFill>
                  <a:schemeClr val="tx1"/>
                </a:solidFill>
                <a:latin typeface="Times New Roman" pitchFamily="18" charset="0"/>
                <a:ea typeface="Times New Roman" pitchFamily="18" charset="0"/>
                <a:cs typeface="Times New Roman" pitchFamily="18" charset="0"/>
              </a:rPr>
              <a:t>, </a:t>
            </a:r>
            <a:r>
              <a:rPr lang="en-US" dirty="0" err="1" smtClean="0">
                <a:solidFill>
                  <a:schemeClr val="tx1"/>
                </a:solidFill>
                <a:latin typeface="Times New Roman" pitchFamily="18" charset="0"/>
                <a:ea typeface="Times New Roman" pitchFamily="18" charset="0"/>
                <a:cs typeface="Times New Roman" pitchFamily="18" charset="0"/>
              </a:rPr>
              <a:t>trả</a:t>
            </a:r>
            <a:r>
              <a:rPr lang="en-US" dirty="0" smtClean="0">
                <a:solidFill>
                  <a:schemeClr val="tx1"/>
                </a:solidFill>
                <a:latin typeface="Times New Roman" pitchFamily="18" charset="0"/>
                <a:ea typeface="Times New Roman" pitchFamily="18" charset="0"/>
                <a:cs typeface="Times New Roman" pitchFamily="18" charset="0"/>
              </a:rPr>
              <a:t> </a:t>
            </a:r>
            <a:r>
              <a:rPr lang="en-US" dirty="0" err="1" smtClean="0">
                <a:solidFill>
                  <a:schemeClr val="tx1"/>
                </a:solidFill>
                <a:latin typeface="Times New Roman" pitchFamily="18" charset="0"/>
                <a:ea typeface="Times New Roman" pitchFamily="18" charset="0"/>
                <a:cs typeface="Times New Roman" pitchFamily="18" charset="0"/>
              </a:rPr>
              <a:t>lời</a:t>
            </a:r>
            <a:r>
              <a:rPr lang="en-US" dirty="0" smtClean="0">
                <a:solidFill>
                  <a:schemeClr val="tx1"/>
                </a:solidFill>
                <a:latin typeface="Times New Roman" pitchFamily="18" charset="0"/>
                <a:ea typeface="Times New Roman" pitchFamily="18" charset="0"/>
                <a:cs typeface="Times New Roman" pitchFamily="18" charset="0"/>
              </a:rPr>
              <a:t> </a:t>
            </a:r>
            <a:r>
              <a:rPr lang="en-US" dirty="0" err="1" smtClean="0">
                <a:solidFill>
                  <a:schemeClr val="tx1"/>
                </a:solidFill>
                <a:latin typeface="Times New Roman" pitchFamily="18" charset="0"/>
                <a:ea typeface="Times New Roman" pitchFamily="18" charset="0"/>
                <a:cs typeface="Times New Roman" pitchFamily="18" charset="0"/>
              </a:rPr>
              <a:t>kiến</a:t>
            </a:r>
            <a:r>
              <a:rPr lang="en-US" dirty="0" smtClean="0">
                <a:solidFill>
                  <a:schemeClr val="tx1"/>
                </a:solidFill>
                <a:latin typeface="Times New Roman" pitchFamily="18" charset="0"/>
                <a:ea typeface="Times New Roman" pitchFamily="18" charset="0"/>
                <a:cs typeface="Times New Roman" pitchFamily="18" charset="0"/>
              </a:rPr>
              <a:t> </a:t>
            </a:r>
            <a:r>
              <a:rPr lang="en-US" dirty="0" err="1" smtClean="0">
                <a:solidFill>
                  <a:schemeClr val="tx1"/>
                </a:solidFill>
                <a:latin typeface="Times New Roman" pitchFamily="18" charset="0"/>
                <a:ea typeface="Times New Roman" pitchFamily="18" charset="0"/>
                <a:cs typeface="Times New Roman" pitchFamily="18" charset="0"/>
              </a:rPr>
              <a:t>nghị</a:t>
            </a:r>
            <a:r>
              <a:rPr lang="en-US" dirty="0" smtClean="0">
                <a:solidFill>
                  <a:schemeClr val="tx1"/>
                </a:solidFill>
                <a:latin typeface="Times New Roman" pitchFamily="18" charset="0"/>
                <a:ea typeface="Times New Roman" pitchFamily="18" charset="0"/>
                <a:cs typeface="Times New Roman" pitchFamily="18" charset="0"/>
              </a:rPr>
              <a:t> </a:t>
            </a:r>
            <a:r>
              <a:rPr lang="en-US" dirty="0" err="1" smtClean="0">
                <a:solidFill>
                  <a:schemeClr val="tx1"/>
                </a:solidFill>
                <a:latin typeface="Times New Roman" pitchFamily="18" charset="0"/>
                <a:ea typeface="Times New Roman" pitchFamily="18" charset="0"/>
                <a:cs typeface="Times New Roman" pitchFamily="18" charset="0"/>
              </a:rPr>
              <a:t>của</a:t>
            </a:r>
            <a:r>
              <a:rPr lang="en-US" dirty="0" smtClean="0">
                <a:solidFill>
                  <a:schemeClr val="tx1"/>
                </a:solidFill>
                <a:latin typeface="Times New Roman" pitchFamily="18" charset="0"/>
                <a:ea typeface="Times New Roman" pitchFamily="18" charset="0"/>
                <a:cs typeface="Times New Roman" pitchFamily="18" charset="0"/>
              </a:rPr>
              <a:t> VKS </a:t>
            </a:r>
            <a:r>
              <a:rPr lang="en-US" dirty="0" err="1" smtClean="0">
                <a:solidFill>
                  <a:schemeClr val="tx1"/>
                </a:solidFill>
                <a:latin typeface="Times New Roman" pitchFamily="18" charset="0"/>
                <a:ea typeface="Times New Roman" pitchFamily="18" charset="0"/>
                <a:cs typeface="Times New Roman" pitchFamily="18" charset="0"/>
              </a:rPr>
              <a:t>theo</a:t>
            </a:r>
            <a:r>
              <a:rPr lang="en-US" dirty="0" smtClean="0">
                <a:solidFill>
                  <a:schemeClr val="tx1"/>
                </a:solidFill>
                <a:latin typeface="Times New Roman" pitchFamily="18" charset="0"/>
                <a:ea typeface="Times New Roman" pitchFamily="18" charset="0"/>
                <a:cs typeface="Times New Roman" pitchFamily="18" charset="0"/>
              </a:rPr>
              <a:t> </a:t>
            </a:r>
            <a:r>
              <a:rPr lang="en-US" dirty="0" err="1" smtClean="0">
                <a:solidFill>
                  <a:schemeClr val="tx1"/>
                </a:solidFill>
                <a:latin typeface="Times New Roman" pitchFamily="18" charset="0"/>
                <a:ea typeface="Times New Roman" pitchFamily="18" charset="0"/>
                <a:cs typeface="Times New Roman" pitchFamily="18" charset="0"/>
              </a:rPr>
              <a:t>quy</a:t>
            </a:r>
            <a:r>
              <a:rPr lang="en-US" dirty="0" smtClean="0">
                <a:solidFill>
                  <a:schemeClr val="tx1"/>
                </a:solidFill>
                <a:latin typeface="Times New Roman" pitchFamily="18" charset="0"/>
                <a:ea typeface="Times New Roman" pitchFamily="18" charset="0"/>
                <a:cs typeface="Times New Roman" pitchFamily="18" charset="0"/>
              </a:rPr>
              <a:t> </a:t>
            </a:r>
            <a:r>
              <a:rPr lang="en-US" dirty="0" err="1" smtClean="0">
                <a:solidFill>
                  <a:schemeClr val="tx1"/>
                </a:solidFill>
                <a:latin typeface="Times New Roman" pitchFamily="18" charset="0"/>
                <a:ea typeface="Times New Roman" pitchFamily="18" charset="0"/>
                <a:cs typeface="Times New Roman" pitchFamily="18" charset="0"/>
              </a:rPr>
              <a:t>định</a:t>
            </a:r>
            <a:r>
              <a:rPr lang="en-US" dirty="0" smtClean="0">
                <a:solidFill>
                  <a:schemeClr val="tx1"/>
                </a:solidFill>
                <a:latin typeface="Times New Roman" pitchFamily="18" charset="0"/>
                <a:ea typeface="Times New Roman" pitchFamily="18" charset="0"/>
                <a:cs typeface="Times New Roman" pitchFamily="18" charset="0"/>
              </a:rPr>
              <a:t> </a:t>
            </a:r>
            <a:r>
              <a:rPr lang="en-US" dirty="0" err="1" smtClean="0">
                <a:solidFill>
                  <a:schemeClr val="tx1"/>
                </a:solidFill>
                <a:latin typeface="Times New Roman" pitchFamily="18" charset="0"/>
                <a:ea typeface="Times New Roman" pitchFamily="18" charset="0"/>
                <a:cs typeface="Times New Roman" pitchFamily="18" charset="0"/>
              </a:rPr>
              <a:t>của</a:t>
            </a:r>
            <a:r>
              <a:rPr lang="en-US" dirty="0" smtClean="0">
                <a:solidFill>
                  <a:schemeClr val="tx1"/>
                </a:solidFill>
                <a:latin typeface="Times New Roman" pitchFamily="18" charset="0"/>
                <a:ea typeface="Times New Roman" pitchFamily="18" charset="0"/>
                <a:cs typeface="Times New Roman" pitchFamily="18" charset="0"/>
              </a:rPr>
              <a:t> PL);</a:t>
            </a:r>
            <a:endParaRPr lang="en-US" sz="1100" dirty="0">
              <a:solidFill>
                <a:schemeClr val="tx1"/>
              </a:solidFill>
              <a:latin typeface="Arial" pitchFamily="34" charset="0"/>
              <a:cs typeface="Arial" pitchFamily="34" charset="0"/>
            </a:endParaRPr>
          </a:p>
          <a:p>
            <a:pPr indent="457200" algn="ctr"/>
            <a:endParaRPr lang="en-US" sz="3200" dirty="0">
              <a:solidFill>
                <a:schemeClr val="tx1"/>
              </a:solidFill>
              <a:latin typeface="Arial" pitchFamily="34" charset="0"/>
              <a:cs typeface="Arial" pitchFamily="34" charset="0"/>
            </a:endParaRPr>
          </a:p>
          <a:p>
            <a:pPr algn="ctr"/>
            <a:endParaRPr lang="en-US" sz="2000" b="1" dirty="0">
              <a:solidFill>
                <a:schemeClr val="bg1"/>
              </a:solidFill>
            </a:endParaRPr>
          </a:p>
        </p:txBody>
      </p:sp>
      <p:sp>
        <p:nvSpPr>
          <p:cNvPr id="6148" name="Rounded Rectangle 5"/>
          <p:cNvSpPr>
            <a:spLocks noChangeArrowheads="1"/>
          </p:cNvSpPr>
          <p:nvPr/>
        </p:nvSpPr>
        <p:spPr bwMode="auto">
          <a:xfrm>
            <a:off x="5638800" y="2209800"/>
            <a:ext cx="5029200" cy="1181112"/>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indent="457200" algn="ctr"/>
            <a:r>
              <a:rPr lang="en-US" sz="2800" dirty="0" err="1">
                <a:solidFill>
                  <a:schemeClr val="tx1"/>
                </a:solidFill>
                <a:latin typeface="Times New Roman" pitchFamily="18" charset="0"/>
                <a:ea typeface="Times New Roman" pitchFamily="18" charset="0"/>
                <a:cs typeface="Times New Roman" pitchFamily="18" charset="0"/>
              </a:rPr>
              <a:t>Xử</a:t>
            </a:r>
            <a:r>
              <a:rPr lang="en-US" sz="2800" dirty="0">
                <a:solidFill>
                  <a:schemeClr val="tx1"/>
                </a:solidFill>
                <a:latin typeface="Times New Roman" pitchFamily="18" charset="0"/>
                <a:ea typeface="Times New Roman" pitchFamily="18" charset="0"/>
                <a:cs typeface="Times New Roman" pitchFamily="18" charset="0"/>
              </a:rPr>
              <a:t> </a:t>
            </a:r>
            <a:r>
              <a:rPr lang="en-US" sz="2800" dirty="0" err="1">
                <a:solidFill>
                  <a:schemeClr val="tx1"/>
                </a:solidFill>
                <a:latin typeface="Times New Roman" pitchFamily="18" charset="0"/>
                <a:ea typeface="Times New Roman" pitchFamily="18" charset="0"/>
                <a:cs typeface="Times New Roman" pitchFamily="18" charset="0"/>
              </a:rPr>
              <a:t>lý</a:t>
            </a:r>
            <a:r>
              <a:rPr lang="en-US" sz="2800" dirty="0">
                <a:solidFill>
                  <a:schemeClr val="tx1"/>
                </a:solidFill>
                <a:latin typeface="Times New Roman" pitchFamily="18" charset="0"/>
                <a:ea typeface="Times New Roman" pitchFamily="18" charset="0"/>
                <a:cs typeface="Times New Roman" pitchFamily="18" charset="0"/>
              </a:rPr>
              <a:t> </a:t>
            </a:r>
            <a:r>
              <a:rPr lang="en-US" sz="2800" dirty="0" err="1">
                <a:solidFill>
                  <a:schemeClr val="tx1"/>
                </a:solidFill>
                <a:latin typeface="Times New Roman" pitchFamily="18" charset="0"/>
                <a:ea typeface="Times New Roman" pitchFamily="18" charset="0"/>
                <a:cs typeface="Times New Roman" pitchFamily="18" charset="0"/>
              </a:rPr>
              <a:t>nghiêm</a:t>
            </a:r>
            <a:r>
              <a:rPr lang="en-US" sz="2800" dirty="0">
                <a:solidFill>
                  <a:schemeClr val="tx1"/>
                </a:solidFill>
                <a:latin typeface="Times New Roman" pitchFamily="18" charset="0"/>
                <a:ea typeface="Times New Roman" pitchFamily="18" charset="0"/>
                <a:cs typeface="Times New Roman" pitchFamily="18" charset="0"/>
              </a:rPr>
              <a:t> minh </a:t>
            </a:r>
            <a:r>
              <a:rPr lang="en-US" sz="2800" dirty="0" err="1">
                <a:solidFill>
                  <a:schemeClr val="tx1"/>
                </a:solidFill>
                <a:latin typeface="Times New Roman" pitchFamily="18" charset="0"/>
                <a:ea typeface="Times New Roman" pitchFamily="18" charset="0"/>
                <a:cs typeface="Times New Roman" pitchFamily="18" charset="0"/>
              </a:rPr>
              <a:t>người</a:t>
            </a:r>
            <a:r>
              <a:rPr lang="en-US" sz="2800" dirty="0">
                <a:solidFill>
                  <a:schemeClr val="tx1"/>
                </a:solidFill>
                <a:latin typeface="Times New Roman" pitchFamily="18" charset="0"/>
                <a:ea typeface="Times New Roman" pitchFamily="18" charset="0"/>
                <a:cs typeface="Times New Roman" pitchFamily="18" charset="0"/>
              </a:rPr>
              <a:t> vi </a:t>
            </a:r>
            <a:r>
              <a:rPr lang="en-US" sz="2800" dirty="0" err="1">
                <a:solidFill>
                  <a:schemeClr val="tx1"/>
                </a:solidFill>
                <a:latin typeface="Times New Roman" pitchFamily="18" charset="0"/>
                <a:ea typeface="Times New Roman" pitchFamily="18" charset="0"/>
                <a:cs typeface="Times New Roman" pitchFamily="18" charset="0"/>
              </a:rPr>
              <a:t>phạm</a:t>
            </a:r>
            <a:r>
              <a:rPr lang="en-US" sz="2800" dirty="0">
                <a:solidFill>
                  <a:schemeClr val="tx1"/>
                </a:solidFill>
                <a:latin typeface="Times New Roman" pitchFamily="18" charset="0"/>
                <a:ea typeface="Times New Roman" pitchFamily="18" charset="0"/>
                <a:cs typeface="Times New Roman" pitchFamily="18" charset="0"/>
              </a:rPr>
              <a:t> </a:t>
            </a:r>
            <a:r>
              <a:rPr lang="en-US" sz="2800" dirty="0" err="1">
                <a:solidFill>
                  <a:schemeClr val="tx1"/>
                </a:solidFill>
                <a:latin typeface="Times New Roman" pitchFamily="18" charset="0"/>
                <a:ea typeface="Times New Roman" pitchFamily="18" charset="0"/>
                <a:cs typeface="Times New Roman" pitchFamily="18" charset="0"/>
              </a:rPr>
              <a:t>pháp</a:t>
            </a:r>
            <a:r>
              <a:rPr lang="en-US" sz="2800" dirty="0">
                <a:solidFill>
                  <a:schemeClr val="tx1"/>
                </a:solidFill>
                <a:latin typeface="Times New Roman" pitchFamily="18" charset="0"/>
                <a:ea typeface="Times New Roman" pitchFamily="18" charset="0"/>
                <a:cs typeface="Times New Roman" pitchFamily="18" charset="0"/>
              </a:rPr>
              <a:t> </a:t>
            </a:r>
            <a:r>
              <a:rPr lang="en-US" sz="2800" dirty="0" err="1">
                <a:solidFill>
                  <a:schemeClr val="tx1"/>
                </a:solidFill>
                <a:latin typeface="Times New Roman" pitchFamily="18" charset="0"/>
                <a:ea typeface="Times New Roman" pitchFamily="18" charset="0"/>
                <a:cs typeface="Times New Roman" pitchFamily="18" charset="0"/>
              </a:rPr>
              <a:t>luật</a:t>
            </a:r>
            <a:r>
              <a:rPr lang="en-US" sz="2800" dirty="0">
                <a:solidFill>
                  <a:schemeClr val="tx1"/>
                </a:solidFill>
                <a:latin typeface="Times New Roman" pitchFamily="18" charset="0"/>
                <a:ea typeface="Times New Roman" pitchFamily="18" charset="0"/>
                <a:cs typeface="Times New Roman" pitchFamily="18" charset="0"/>
              </a:rPr>
              <a:t>. </a:t>
            </a:r>
            <a:endParaRPr lang="en-US" sz="1200" dirty="0">
              <a:solidFill>
                <a:schemeClr val="tx1"/>
              </a:solidFill>
              <a:latin typeface="Arial" pitchFamily="34" charset="0"/>
              <a:cs typeface="Arial" pitchFamily="34" charset="0"/>
            </a:endParaRPr>
          </a:p>
          <a:p>
            <a:pPr indent="457200"/>
            <a:endParaRPr lang="en-US" sz="1100" dirty="0">
              <a:solidFill>
                <a:schemeClr val="tx1"/>
              </a:solidFill>
              <a:latin typeface="Arial" pitchFamily="34" charset="0"/>
              <a:cs typeface="Arial" pitchFamily="34" charset="0"/>
            </a:endParaRPr>
          </a:p>
        </p:txBody>
      </p:sp>
      <p:sp>
        <p:nvSpPr>
          <p:cNvPr id="6149" name="Rounded Rectangle 6"/>
          <p:cNvSpPr>
            <a:spLocks noChangeArrowheads="1"/>
          </p:cNvSpPr>
          <p:nvPr/>
        </p:nvSpPr>
        <p:spPr bwMode="auto">
          <a:xfrm>
            <a:off x="5721350" y="3733800"/>
            <a:ext cx="4946650" cy="1593852"/>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spcBef>
                <a:spcPts val="1000"/>
              </a:spcBef>
            </a:pP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Áp</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dụng</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các</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biện</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pháp</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phòng</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ngừa</a:t>
            </a:r>
            <a:r>
              <a:rPr lang="en-US" sz="3200" dirty="0">
                <a:solidFill>
                  <a:schemeClr val="tx1"/>
                </a:solidFill>
                <a:latin typeface="Times New Roman" pitchFamily="18" charset="0"/>
                <a:ea typeface="Times New Roman" pitchFamily="18" charset="0"/>
                <a:cs typeface="Times New Roman" pitchFamily="18" charset="0"/>
              </a:rPr>
              <a:t> vi </a:t>
            </a:r>
            <a:r>
              <a:rPr lang="en-US" sz="3200" dirty="0" err="1">
                <a:solidFill>
                  <a:schemeClr val="tx1"/>
                </a:solidFill>
                <a:latin typeface="Times New Roman" pitchFamily="18" charset="0"/>
                <a:ea typeface="Times New Roman" pitchFamily="18" charset="0"/>
                <a:cs typeface="Times New Roman" pitchFamily="18" charset="0"/>
              </a:rPr>
              <a:t>phạm</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pháp</a:t>
            </a:r>
            <a:r>
              <a:rPr lang="en-US" sz="3200" dirty="0">
                <a:solidFill>
                  <a:schemeClr val="tx1"/>
                </a:solidFill>
                <a:latin typeface="Times New Roman" pitchFamily="18" charset="0"/>
                <a:ea typeface="Times New Roman" pitchFamily="18" charset="0"/>
                <a:cs typeface="Times New Roman" pitchFamily="18" charset="0"/>
              </a:rPr>
              <a:t> </a:t>
            </a:r>
            <a:r>
              <a:rPr lang="en-US" sz="3200" dirty="0" err="1">
                <a:solidFill>
                  <a:schemeClr val="tx1"/>
                </a:solidFill>
                <a:latin typeface="Times New Roman" pitchFamily="18" charset="0"/>
                <a:ea typeface="Times New Roman" pitchFamily="18" charset="0"/>
                <a:cs typeface="Times New Roman" pitchFamily="18" charset="0"/>
              </a:rPr>
              <a:t>luật</a:t>
            </a:r>
            <a:r>
              <a:rPr lang="en-US" sz="3200" dirty="0">
                <a:solidFill>
                  <a:schemeClr val="tx1"/>
                </a:solidFill>
                <a:latin typeface="Times New Roman" pitchFamily="18" charset="0"/>
                <a:ea typeface="Times New Roman" pitchFamily="18" charset="0"/>
                <a:cs typeface="Times New Roman" pitchFamily="18" charset="0"/>
              </a:rPr>
              <a:t>.</a:t>
            </a:r>
            <a:endParaRPr lang="en-US" sz="4800" dirty="0">
              <a:solidFill>
                <a:srgbClr val="FF0000"/>
              </a:solidFill>
            </a:endParaRPr>
          </a:p>
        </p:txBody>
      </p:sp>
      <p:sp>
        <p:nvSpPr>
          <p:cNvPr id="6154" name="Rectangle 1"/>
          <p:cNvSpPr>
            <a:spLocks noChangeArrowheads="1"/>
          </p:cNvSpPr>
          <p:nvPr/>
        </p:nvSpPr>
        <p:spPr bwMode="auto">
          <a:xfrm>
            <a:off x="7040564" y="228601"/>
            <a:ext cx="3856037" cy="646331"/>
          </a:xfrm>
          <a:prstGeom prst="rect">
            <a:avLst/>
          </a:prstGeom>
          <a:noFill/>
          <a:ln w="9525">
            <a:noFill/>
            <a:miter lim="800000"/>
            <a:headEnd/>
            <a:tailEnd/>
          </a:ln>
        </p:spPr>
        <p:txBody>
          <a:bodyPr wrap="square">
            <a:spAutoFit/>
          </a:bodyPr>
          <a:lstStyle/>
          <a:p>
            <a:pPr algn="just"/>
            <a:endParaRPr lang="en-US" altLang="en-US" sz="3600" dirty="0"/>
          </a:p>
        </p:txBody>
      </p:sp>
      <p:sp>
        <p:nvSpPr>
          <p:cNvPr id="6155" name="Rectangle 2"/>
          <p:cNvSpPr>
            <a:spLocks noChangeArrowheads="1"/>
          </p:cNvSpPr>
          <p:nvPr/>
        </p:nvSpPr>
        <p:spPr bwMode="auto">
          <a:xfrm>
            <a:off x="1731964" y="4906964"/>
            <a:ext cx="3786187" cy="369332"/>
          </a:xfrm>
          <a:prstGeom prst="rect">
            <a:avLst/>
          </a:prstGeom>
          <a:noFill/>
          <a:ln w="9525">
            <a:noFill/>
            <a:miter lim="800000"/>
            <a:headEnd/>
            <a:tailEnd/>
          </a:ln>
        </p:spPr>
        <p:txBody>
          <a:bodyPr>
            <a:spAutoFit/>
          </a:bodyPr>
          <a:lstStyle/>
          <a:p>
            <a:pPr algn="just"/>
            <a:endParaRPr lang="en-US" altLang="en-US" dirty="0"/>
          </a:p>
        </p:txBody>
      </p:sp>
      <p:sp>
        <p:nvSpPr>
          <p:cNvPr id="6156" name="Rectangle 11"/>
          <p:cNvSpPr>
            <a:spLocks noChangeArrowheads="1"/>
          </p:cNvSpPr>
          <p:nvPr/>
        </p:nvSpPr>
        <p:spPr bwMode="auto">
          <a:xfrm>
            <a:off x="1828801" y="4462463"/>
            <a:ext cx="3400425" cy="369332"/>
          </a:xfrm>
          <a:prstGeom prst="rect">
            <a:avLst/>
          </a:prstGeom>
          <a:noFill/>
          <a:ln w="9525">
            <a:noFill/>
            <a:miter lim="800000"/>
            <a:headEnd/>
            <a:tailEnd/>
          </a:ln>
        </p:spPr>
        <p:txBody>
          <a:bodyPr>
            <a:spAutoFit/>
          </a:bodyPr>
          <a:lstStyle/>
          <a:p>
            <a:pPr algn="just"/>
            <a:endParaRPr lang="en-US" altLang="en-US" dirty="0"/>
          </a:p>
        </p:txBody>
      </p:sp>
      <p:sp>
        <p:nvSpPr>
          <p:cNvPr id="6157" name="Rectangle 12"/>
          <p:cNvSpPr>
            <a:spLocks noChangeArrowheads="1"/>
          </p:cNvSpPr>
          <p:nvPr/>
        </p:nvSpPr>
        <p:spPr bwMode="auto">
          <a:xfrm>
            <a:off x="1898651" y="4103689"/>
            <a:ext cx="3578225" cy="369332"/>
          </a:xfrm>
          <a:prstGeom prst="rect">
            <a:avLst/>
          </a:prstGeom>
          <a:noFill/>
          <a:ln w="9525">
            <a:noFill/>
            <a:miter lim="800000"/>
            <a:headEnd/>
            <a:tailEnd/>
          </a:ln>
        </p:spPr>
        <p:txBody>
          <a:bodyPr>
            <a:spAutoFit/>
          </a:bodyPr>
          <a:lstStyle/>
          <a:p>
            <a:pPr algn="just"/>
            <a:endParaRPr lang="en-US" altLang="en-US" dirty="0"/>
          </a:p>
        </p:txBody>
      </p:sp>
      <p:sp>
        <p:nvSpPr>
          <p:cNvPr id="6158" name="Straight Arrow Connector 14"/>
          <p:cNvSpPr>
            <a:spLocks noChangeShapeType="1"/>
          </p:cNvSpPr>
          <p:nvPr/>
        </p:nvSpPr>
        <p:spPr bwMode="auto">
          <a:xfrm flipV="1">
            <a:off x="4876800" y="838200"/>
            <a:ext cx="863600" cy="150812"/>
          </a:xfrm>
          <a:prstGeom prst="straightConnector1">
            <a:avLst/>
          </a:prstGeom>
          <a:noFill/>
          <a:ln w="19050" cap="rnd" cmpd="sng">
            <a:solidFill>
              <a:srgbClr val="F47E5A"/>
            </a:solidFill>
            <a:round/>
            <a:headEnd/>
            <a:tailEnd type="arrow" w="med" len="med"/>
          </a:ln>
        </p:spPr>
        <p:txBody>
          <a:bodyPr/>
          <a:lstStyle/>
          <a:p>
            <a:endParaRPr lang="en-US"/>
          </a:p>
        </p:txBody>
      </p:sp>
      <p:sp>
        <p:nvSpPr>
          <p:cNvPr id="6159" name="Straight Arrow Connector 16"/>
          <p:cNvSpPr>
            <a:spLocks noChangeShapeType="1"/>
          </p:cNvSpPr>
          <p:nvPr/>
        </p:nvSpPr>
        <p:spPr bwMode="auto">
          <a:xfrm>
            <a:off x="4876800" y="990600"/>
            <a:ext cx="838200" cy="1219201"/>
          </a:xfrm>
          <a:prstGeom prst="straightConnector1">
            <a:avLst/>
          </a:prstGeom>
          <a:noFill/>
          <a:ln w="19050" cap="rnd" cmpd="sng">
            <a:solidFill>
              <a:srgbClr val="F47E5A"/>
            </a:solidFill>
            <a:round/>
            <a:headEnd/>
            <a:tailEnd type="arrow" w="med" len="med"/>
          </a:ln>
        </p:spPr>
        <p:txBody>
          <a:bodyPr/>
          <a:lstStyle/>
          <a:p>
            <a:endParaRPr lang="en-US"/>
          </a:p>
        </p:txBody>
      </p:sp>
      <p:cxnSp>
        <p:nvCxnSpPr>
          <p:cNvPr id="6160" name="Straight Arrow Connector 18"/>
          <p:cNvCxnSpPr>
            <a:cxnSpLocks noChangeShapeType="1"/>
            <a:endCxn id="6149" idx="1"/>
          </p:cNvCxnSpPr>
          <p:nvPr/>
        </p:nvCxnSpPr>
        <p:spPr bwMode="auto">
          <a:xfrm>
            <a:off x="4876800" y="990600"/>
            <a:ext cx="844550" cy="3540126"/>
          </a:xfrm>
          <a:prstGeom prst="straightConnector1">
            <a:avLst/>
          </a:prstGeom>
          <a:noFill/>
          <a:ln w="19050" cap="rnd" cmpd="sng">
            <a:solidFill>
              <a:srgbClr val="F47E5A"/>
            </a:solidFill>
            <a:round/>
            <a:headEnd/>
            <a:tailEnd type="arrow" w="med" len="med"/>
          </a:ln>
        </p:spPr>
      </p:cxnSp>
      <p:pic>
        <p:nvPicPr>
          <p:cNvPr id="27" name="Picture 26" descr="images (21).jpg"/>
          <p:cNvPicPr>
            <a:picLocks noChangeAspect="1"/>
          </p:cNvPicPr>
          <p:nvPr/>
        </p:nvPicPr>
        <p:blipFill>
          <a:blip r:embed="rId2" cstate="print"/>
          <a:stretch>
            <a:fillRect/>
          </a:stretch>
        </p:blipFill>
        <p:spPr>
          <a:xfrm>
            <a:off x="1905000" y="1981200"/>
            <a:ext cx="3200400" cy="4343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 name="Picture 1">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3801" y="5562600"/>
            <a:ext cx="1792287" cy="1187460"/>
          </a:xfrm>
          <a:prstGeom prst="ellipse">
            <a:avLst/>
          </a:prstGeom>
          <a:ln>
            <a:noFill/>
          </a:ln>
          <a:effectLst>
            <a:softEdge rad="112500"/>
          </a:effectLst>
        </p:spPr>
      </p:pic>
    </p:spTree>
    <p:extLst>
      <p:ext uri="{BB962C8B-B14F-4D97-AF65-F5344CB8AC3E}">
        <p14:creationId xmlns:p14="http://schemas.microsoft.com/office/powerpoint/2010/main" val="277655767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heckerboard(across)">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58"/>
                                        </p:tgtEl>
                                        <p:attrNameLst>
                                          <p:attrName>style.visibility</p:attrName>
                                        </p:attrNameLst>
                                      </p:cBhvr>
                                      <p:to>
                                        <p:strVal val="visible"/>
                                      </p:to>
                                    </p:set>
                                    <p:animEffect transition="in" filter="checkerboard(across)">
                                      <p:cBhvr>
                                        <p:cTn id="12" dur="500"/>
                                        <p:tgtEl>
                                          <p:spTgt spid="615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checkerboard(across)">
                                      <p:cBhvr>
                                        <p:cTn id="17" dur="500"/>
                                        <p:tgtEl>
                                          <p:spTgt spid="614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59"/>
                                        </p:tgtEl>
                                        <p:attrNameLst>
                                          <p:attrName>style.visibility</p:attrName>
                                        </p:attrNameLst>
                                      </p:cBhvr>
                                      <p:to>
                                        <p:strVal val="visible"/>
                                      </p:to>
                                    </p:set>
                                    <p:animEffect transition="in" filter="checkerboard(across)">
                                      <p:cBhvr>
                                        <p:cTn id="22" dur="500"/>
                                        <p:tgtEl>
                                          <p:spTgt spid="61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fade">
                                      <p:cBhvr>
                                        <p:cTn id="27" dur="2000"/>
                                        <p:tgtEl>
                                          <p:spTgt spid="614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6160"/>
                                        </p:tgtEl>
                                        <p:attrNameLst>
                                          <p:attrName>style.visibility</p:attrName>
                                        </p:attrNameLst>
                                      </p:cBhvr>
                                      <p:to>
                                        <p:strVal val="visible"/>
                                      </p:to>
                                    </p:set>
                                    <p:animEffect transition="in" filter="checkerboard(across)">
                                      <p:cBhvr>
                                        <p:cTn id="32" dur="500"/>
                                        <p:tgtEl>
                                          <p:spTgt spid="616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149"/>
                                        </p:tgtEl>
                                        <p:attrNameLst>
                                          <p:attrName>style.visibility</p:attrName>
                                        </p:attrNameLst>
                                      </p:cBhvr>
                                      <p:to>
                                        <p:strVal val="visible"/>
                                      </p:to>
                                    </p:set>
                                    <p:anim calcmode="lin" valueType="num">
                                      <p:cBhvr additive="base">
                                        <p:cTn id="37" dur="500" fill="hold"/>
                                        <p:tgtEl>
                                          <p:spTgt spid="6149"/>
                                        </p:tgtEl>
                                        <p:attrNameLst>
                                          <p:attrName>ppt_x</p:attrName>
                                        </p:attrNameLst>
                                      </p:cBhvr>
                                      <p:tavLst>
                                        <p:tav tm="0">
                                          <p:val>
                                            <p:strVal val="#ppt_x"/>
                                          </p:val>
                                        </p:tav>
                                        <p:tav tm="100000">
                                          <p:val>
                                            <p:strVal val="#ppt_x"/>
                                          </p:val>
                                        </p:tav>
                                      </p:tavLst>
                                    </p:anim>
                                    <p:anim calcmode="lin" valueType="num">
                                      <p:cBhvr additive="base">
                                        <p:cTn id="38"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48" grpId="0" animBg="1"/>
      <p:bldP spid="6149" grpId="0" animBg="1"/>
      <p:bldP spid="6158" grpId="0" animBg="1"/>
      <p:bldP spid="615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905000" y="0"/>
            <a:ext cx="8153400" cy="838200"/>
          </a:xfrm>
        </p:spPr>
        <p:txBody>
          <a:bodyPr>
            <a:noAutofit/>
          </a:bodyPr>
          <a:lstStyle/>
          <a:p>
            <a:pPr algn="ctr" eaLnBrk="1" hangingPunct="1">
              <a:defRPr/>
            </a:pPr>
            <a:r>
              <a:rPr lang="en-US" sz="2400" dirty="0">
                <a:solidFill>
                  <a:srgbClr val="FF6600"/>
                </a:solidFill>
                <a:latin typeface="Times New Roman" pitchFamily="18" charset="0"/>
                <a:cs typeface="Times New Roman" pitchFamily="18" charset="0"/>
              </a:rPr>
              <a:t>a) </a:t>
            </a:r>
            <a:r>
              <a:rPr lang="en-US" sz="2400" dirty="0" err="1">
                <a:solidFill>
                  <a:srgbClr val="FF6600"/>
                </a:solidFill>
                <a:latin typeface="Times New Roman" pitchFamily="18" charset="0"/>
                <a:cs typeface="Times New Roman" pitchFamily="18" charset="0"/>
              </a:rPr>
              <a:t>Kháng</a:t>
            </a:r>
            <a:r>
              <a:rPr lang="en-US" sz="2400" dirty="0">
                <a:solidFill>
                  <a:srgbClr val="FF6600"/>
                </a:solidFill>
                <a:latin typeface="Times New Roman" pitchFamily="18" charset="0"/>
                <a:cs typeface="Times New Roman" pitchFamily="18" charset="0"/>
              </a:rPr>
              <a:t> </a:t>
            </a:r>
            <a:r>
              <a:rPr lang="en-US" sz="2400" dirty="0" err="1">
                <a:solidFill>
                  <a:srgbClr val="FF6600"/>
                </a:solidFill>
                <a:latin typeface="Times New Roman" pitchFamily="18" charset="0"/>
                <a:cs typeface="Times New Roman" pitchFamily="18" charset="0"/>
              </a:rPr>
              <a:t>nghị</a:t>
            </a:r>
            <a:r>
              <a:rPr lang="en-US" sz="2400" dirty="0">
                <a:solidFill>
                  <a:srgbClr val="FF6600"/>
                </a:solidFill>
                <a:latin typeface="Times New Roman" pitchFamily="18" charset="0"/>
                <a:cs typeface="Times New Roman" pitchFamily="18" charset="0"/>
              </a:rPr>
              <a:t> </a:t>
            </a:r>
            <a:r>
              <a:rPr lang="en-US" sz="2400" dirty="0" err="1">
                <a:solidFill>
                  <a:srgbClr val="FF6600"/>
                </a:solidFill>
                <a:latin typeface="Times New Roman" pitchFamily="18" charset="0"/>
                <a:cs typeface="Times New Roman" pitchFamily="18" charset="0"/>
              </a:rPr>
              <a:t>phúc</a:t>
            </a:r>
            <a:r>
              <a:rPr lang="en-US" sz="2400" dirty="0">
                <a:solidFill>
                  <a:srgbClr val="FF6600"/>
                </a:solidFill>
                <a:latin typeface="Times New Roman" pitchFamily="18" charset="0"/>
                <a:cs typeface="Times New Roman" pitchFamily="18" charset="0"/>
              </a:rPr>
              <a:t> </a:t>
            </a:r>
            <a:r>
              <a:rPr lang="en-US" sz="2400" dirty="0" err="1">
                <a:solidFill>
                  <a:srgbClr val="FF6600"/>
                </a:solidFill>
                <a:latin typeface="Times New Roman" pitchFamily="18" charset="0"/>
                <a:cs typeface="Times New Roman" pitchFamily="18" charset="0"/>
              </a:rPr>
              <a:t>thẩm</a:t>
            </a:r>
            <a:r>
              <a:rPr lang="en-US" sz="2400" dirty="0">
                <a:solidFill>
                  <a:srgbClr val="FF6600"/>
                </a:solidFill>
                <a:latin typeface="Times New Roman" pitchFamily="18" charset="0"/>
                <a:cs typeface="Times New Roman" pitchFamily="18" charset="0"/>
              </a:rPr>
              <a:t> </a:t>
            </a:r>
            <a:r>
              <a:rPr lang="en-US" sz="2400" dirty="0" err="1">
                <a:solidFill>
                  <a:srgbClr val="FF6600"/>
                </a:solidFill>
                <a:latin typeface="Times New Roman" pitchFamily="18" charset="0"/>
                <a:cs typeface="Times New Roman" pitchFamily="18" charset="0"/>
              </a:rPr>
              <a:t>và</a:t>
            </a:r>
            <a:r>
              <a:rPr lang="en-US" sz="2400" dirty="0">
                <a:solidFill>
                  <a:srgbClr val="FF6600"/>
                </a:solidFill>
                <a:latin typeface="Times New Roman" pitchFamily="18" charset="0"/>
                <a:cs typeface="Times New Roman" pitchFamily="18" charset="0"/>
              </a:rPr>
              <a:t> </a:t>
            </a:r>
            <a:r>
              <a:rPr lang="en-US" sz="2400" dirty="0" err="1">
                <a:solidFill>
                  <a:srgbClr val="FF6600"/>
                </a:solidFill>
                <a:latin typeface="Times New Roman" pitchFamily="18" charset="0"/>
                <a:cs typeface="Times New Roman" pitchFamily="18" charset="0"/>
              </a:rPr>
              <a:t>giám</a:t>
            </a:r>
            <a:r>
              <a:rPr lang="en-US" sz="2400" dirty="0">
                <a:solidFill>
                  <a:srgbClr val="FF6600"/>
                </a:solidFill>
                <a:latin typeface="Times New Roman" pitchFamily="18" charset="0"/>
                <a:cs typeface="Times New Roman" pitchFamily="18" charset="0"/>
              </a:rPr>
              <a:t> </a:t>
            </a:r>
            <a:r>
              <a:rPr lang="en-US" sz="2400" dirty="0" err="1">
                <a:solidFill>
                  <a:srgbClr val="FF6600"/>
                </a:solidFill>
                <a:latin typeface="Times New Roman" pitchFamily="18" charset="0"/>
                <a:cs typeface="Times New Roman" pitchFamily="18" charset="0"/>
              </a:rPr>
              <a:t>đốc</a:t>
            </a:r>
            <a:r>
              <a:rPr lang="en-US" sz="2400" dirty="0">
                <a:solidFill>
                  <a:srgbClr val="FF6600"/>
                </a:solidFill>
                <a:latin typeface="Times New Roman" pitchFamily="18" charset="0"/>
                <a:cs typeface="Times New Roman" pitchFamily="18" charset="0"/>
              </a:rPr>
              <a:t> </a:t>
            </a:r>
            <a:r>
              <a:rPr lang="en-US" sz="2400" dirty="0" err="1">
                <a:solidFill>
                  <a:srgbClr val="FF6600"/>
                </a:solidFill>
                <a:latin typeface="Times New Roman" pitchFamily="18" charset="0"/>
                <a:cs typeface="Times New Roman" pitchFamily="18" charset="0"/>
              </a:rPr>
              <a:t>thẩm</a:t>
            </a:r>
            <a:r>
              <a:rPr lang="en-US" sz="2400" dirty="0">
                <a:solidFill>
                  <a:srgbClr val="FF6600"/>
                </a:solidFill>
                <a:latin typeface="Times New Roman" pitchFamily="18" charset="0"/>
                <a:cs typeface="Times New Roman" pitchFamily="18" charset="0"/>
              </a:rPr>
              <a:t>, </a:t>
            </a:r>
            <a:r>
              <a:rPr lang="en-US" sz="2400" dirty="0" err="1">
                <a:solidFill>
                  <a:srgbClr val="FF6600"/>
                </a:solidFill>
                <a:latin typeface="Times New Roman" pitchFamily="18" charset="0"/>
                <a:cs typeface="Times New Roman" pitchFamily="18" charset="0"/>
              </a:rPr>
              <a:t>tái</a:t>
            </a:r>
            <a:r>
              <a:rPr lang="en-US" sz="2400" dirty="0">
                <a:solidFill>
                  <a:srgbClr val="FF6600"/>
                </a:solidFill>
                <a:latin typeface="Times New Roman" pitchFamily="18" charset="0"/>
                <a:cs typeface="Times New Roman" pitchFamily="18" charset="0"/>
              </a:rPr>
              <a:t> </a:t>
            </a:r>
            <a:r>
              <a:rPr lang="en-US" sz="2400" dirty="0" err="1">
                <a:solidFill>
                  <a:srgbClr val="FF6600"/>
                </a:solidFill>
                <a:latin typeface="Times New Roman" pitchFamily="18" charset="0"/>
                <a:cs typeface="Times New Roman" pitchFamily="18" charset="0"/>
              </a:rPr>
              <a:t>thẩm</a:t>
            </a:r>
            <a:r>
              <a:rPr lang="en-US" sz="2400" dirty="0">
                <a:solidFill>
                  <a:srgbClr val="FF6600"/>
                </a:solidFill>
                <a:latin typeface="Times New Roman" pitchFamily="18" charset="0"/>
                <a:cs typeface="Times New Roman" pitchFamily="18" charset="0"/>
              </a:rPr>
              <a:t> </a:t>
            </a:r>
            <a:r>
              <a:rPr lang="en-US" sz="2400" dirty="0" err="1">
                <a:solidFill>
                  <a:srgbClr val="FF6600"/>
                </a:solidFill>
                <a:latin typeface="Times New Roman" pitchFamily="18" charset="0"/>
                <a:cs typeface="Times New Roman" pitchFamily="18" charset="0"/>
              </a:rPr>
              <a:t>đối</a:t>
            </a:r>
            <a:r>
              <a:rPr lang="en-US" sz="2400" dirty="0">
                <a:solidFill>
                  <a:srgbClr val="FF6600"/>
                </a:solidFill>
                <a:latin typeface="Times New Roman" pitchFamily="18" charset="0"/>
                <a:cs typeface="Times New Roman" pitchFamily="18" charset="0"/>
              </a:rPr>
              <a:t> </a:t>
            </a:r>
            <a:r>
              <a:rPr lang="en-US" sz="2400" dirty="0" err="1">
                <a:solidFill>
                  <a:srgbClr val="FF6600"/>
                </a:solidFill>
                <a:latin typeface="Times New Roman" pitchFamily="18" charset="0"/>
                <a:cs typeface="Times New Roman" pitchFamily="18" charset="0"/>
              </a:rPr>
              <a:t>với</a:t>
            </a:r>
            <a:r>
              <a:rPr lang="en-US" sz="2400" dirty="0">
                <a:solidFill>
                  <a:srgbClr val="FF6600"/>
                </a:solidFill>
                <a:latin typeface="Times New Roman" pitchFamily="18" charset="0"/>
                <a:cs typeface="Times New Roman" pitchFamily="18" charset="0"/>
              </a:rPr>
              <a:t> </a:t>
            </a:r>
            <a:r>
              <a:rPr lang="en-US" sz="2400" dirty="0" err="1">
                <a:solidFill>
                  <a:srgbClr val="FF6600"/>
                </a:solidFill>
                <a:latin typeface="Times New Roman" pitchFamily="18" charset="0"/>
                <a:cs typeface="Times New Roman" pitchFamily="18" charset="0"/>
              </a:rPr>
              <a:t>vụ</a:t>
            </a:r>
            <a:r>
              <a:rPr lang="en-US" sz="2400" dirty="0">
                <a:solidFill>
                  <a:srgbClr val="FF6600"/>
                </a:solidFill>
                <a:latin typeface="Times New Roman" pitchFamily="18" charset="0"/>
                <a:cs typeface="Times New Roman" pitchFamily="18" charset="0"/>
              </a:rPr>
              <a:t> </a:t>
            </a:r>
            <a:r>
              <a:rPr lang="en-US" sz="2400" dirty="0" err="1">
                <a:solidFill>
                  <a:srgbClr val="FF6600"/>
                </a:solidFill>
                <a:latin typeface="Times New Roman" pitchFamily="18" charset="0"/>
                <a:cs typeface="Times New Roman" pitchFamily="18" charset="0"/>
              </a:rPr>
              <a:t>án</a:t>
            </a:r>
            <a:r>
              <a:rPr lang="en-US" sz="2400" dirty="0">
                <a:solidFill>
                  <a:srgbClr val="FF6600"/>
                </a:solidFill>
                <a:latin typeface="Times New Roman" pitchFamily="18" charset="0"/>
                <a:cs typeface="Times New Roman" pitchFamily="18" charset="0"/>
              </a:rPr>
              <a:t> </a:t>
            </a:r>
            <a:r>
              <a:rPr lang="en-US" sz="2400" dirty="0" err="1">
                <a:solidFill>
                  <a:srgbClr val="FF6600"/>
                </a:solidFill>
                <a:latin typeface="Times New Roman" pitchFamily="18" charset="0"/>
                <a:cs typeface="Times New Roman" pitchFamily="18" charset="0"/>
              </a:rPr>
              <a:t>dân</a:t>
            </a:r>
            <a:r>
              <a:rPr lang="en-US" sz="2400" dirty="0">
                <a:solidFill>
                  <a:srgbClr val="FF6600"/>
                </a:solidFill>
                <a:latin typeface="Times New Roman" pitchFamily="18" charset="0"/>
                <a:cs typeface="Times New Roman" pitchFamily="18" charset="0"/>
              </a:rPr>
              <a:t> </a:t>
            </a:r>
            <a:r>
              <a:rPr lang="en-US" sz="2400" dirty="0" err="1">
                <a:solidFill>
                  <a:srgbClr val="FF6600"/>
                </a:solidFill>
                <a:latin typeface="Times New Roman" pitchFamily="18" charset="0"/>
                <a:cs typeface="Times New Roman" pitchFamily="18" charset="0"/>
              </a:rPr>
              <a:t>sự</a:t>
            </a:r>
            <a:endParaRPr lang="vi-VN" sz="2400" dirty="0">
              <a:solidFill>
                <a:srgbClr val="FF6600"/>
              </a:solidFill>
              <a:latin typeface="Times New Roman" pitchFamily="18" charset="0"/>
              <a:cs typeface="Times New Roman" pitchFamily="18" charset="0"/>
            </a:endParaRPr>
          </a:p>
        </p:txBody>
      </p:sp>
      <p:sp>
        <p:nvSpPr>
          <p:cNvPr id="25603" name="Rectangle 3"/>
          <p:cNvSpPr>
            <a:spLocks noGrp="1" noChangeArrowheads="1"/>
          </p:cNvSpPr>
          <p:nvPr>
            <p:ph idx="1"/>
          </p:nvPr>
        </p:nvSpPr>
        <p:spPr>
          <a:xfrm>
            <a:off x="1981200" y="1143000"/>
            <a:ext cx="8229600" cy="5005388"/>
          </a:xfrm>
        </p:spPr>
        <p:txBody>
          <a:bodyPr/>
          <a:lstStyle/>
          <a:p>
            <a:pPr>
              <a:buFont typeface="Wingdings" pitchFamily="2" charset="2"/>
              <a:buNone/>
            </a:pPr>
            <a:r>
              <a:rPr lang="en-US" smtClean="0"/>
              <a:t/>
            </a:r>
            <a:br>
              <a:rPr lang="en-US" smtClean="0"/>
            </a:br>
            <a:endParaRPr lang="vi-VN" smtClean="0"/>
          </a:p>
        </p:txBody>
      </p:sp>
      <p:graphicFrame>
        <p:nvGraphicFramePr>
          <p:cNvPr id="4" name="Table 3"/>
          <p:cNvGraphicFramePr>
            <a:graphicFrameLocks noGrp="1"/>
          </p:cNvGraphicFramePr>
          <p:nvPr/>
        </p:nvGraphicFramePr>
        <p:xfrm>
          <a:off x="1524000" y="842963"/>
          <a:ext cx="9144000" cy="6077403"/>
        </p:xfrm>
        <a:graphic>
          <a:graphicData uri="http://schemas.openxmlformats.org/drawingml/2006/table">
            <a:tbl>
              <a:tblPr firstRow="1" bandRow="1">
                <a:tableStyleId>{5C22544A-7EE6-4342-B048-85BDC9FD1C3A}</a:tableStyleId>
              </a:tblPr>
              <a:tblGrid>
                <a:gridCol w="2443656">
                  <a:extLst>
                    <a:ext uri="{9D8B030D-6E8A-4147-A177-3AD203B41FA5}">
                      <a16:colId xmlns:a16="http://schemas.microsoft.com/office/drawing/2014/main" val="20000"/>
                    </a:ext>
                  </a:extLst>
                </a:gridCol>
                <a:gridCol w="3074276">
                  <a:extLst>
                    <a:ext uri="{9D8B030D-6E8A-4147-A177-3AD203B41FA5}">
                      <a16:colId xmlns:a16="http://schemas.microsoft.com/office/drawing/2014/main" val="20001"/>
                    </a:ext>
                  </a:extLst>
                </a:gridCol>
                <a:gridCol w="3626068">
                  <a:extLst>
                    <a:ext uri="{9D8B030D-6E8A-4147-A177-3AD203B41FA5}">
                      <a16:colId xmlns:a16="http://schemas.microsoft.com/office/drawing/2014/main" val="20002"/>
                    </a:ext>
                  </a:extLst>
                </a:gridCol>
              </a:tblGrid>
              <a:tr h="1167230">
                <a:tc>
                  <a:txBody>
                    <a:bodyPr/>
                    <a:lstStyle/>
                    <a:p>
                      <a:r>
                        <a:rPr lang="en-US" sz="2000" dirty="0" smtClean="0"/>
                        <a:t>             </a:t>
                      </a:r>
                    </a:p>
                    <a:p>
                      <a:r>
                        <a:rPr lang="en-US" sz="2000" dirty="0" smtClean="0"/>
                        <a:t>      </a:t>
                      </a:r>
                      <a:r>
                        <a:rPr lang="en-US" sz="2000" dirty="0" err="1" smtClean="0"/>
                        <a:t>Tiêu</a:t>
                      </a:r>
                      <a:r>
                        <a:rPr lang="en-US" sz="2000" baseline="0" dirty="0" smtClean="0"/>
                        <a:t> </a:t>
                      </a:r>
                      <a:r>
                        <a:rPr lang="en-US" sz="2000" baseline="0" dirty="0" err="1" smtClean="0"/>
                        <a:t>chí</a:t>
                      </a:r>
                      <a:endParaRPr lang="en-US" sz="2000" dirty="0"/>
                    </a:p>
                  </a:txBody>
                  <a:tcPr>
                    <a:blipFill>
                      <a:blip r:embed="rId2"/>
                      <a:tile tx="0" ty="0" sx="100000" sy="100000" flip="none" algn="tl"/>
                    </a:blipFill>
                  </a:tcPr>
                </a:tc>
                <a:tc>
                  <a:txBody>
                    <a:bodyPr/>
                    <a:lstStyle/>
                    <a:p>
                      <a:endParaRPr lang="en-US" sz="2000" dirty="0" smtClean="0"/>
                    </a:p>
                    <a:p>
                      <a:pPr algn="ctr"/>
                      <a:r>
                        <a:rPr lang="en-US" sz="2000" dirty="0" err="1" smtClean="0"/>
                        <a:t>Phúc</a:t>
                      </a:r>
                      <a:r>
                        <a:rPr lang="en-US" sz="2000" baseline="0" dirty="0" smtClean="0"/>
                        <a:t> </a:t>
                      </a:r>
                      <a:r>
                        <a:rPr lang="en-US" sz="2000" baseline="0" dirty="0" err="1" smtClean="0"/>
                        <a:t>thẩm</a:t>
                      </a:r>
                      <a:endParaRPr lang="en-US" sz="2000" dirty="0"/>
                    </a:p>
                  </a:txBody>
                  <a:tcPr>
                    <a:blipFill>
                      <a:blip r:embed="rId2"/>
                      <a:tile tx="0" ty="0" sx="100000" sy="100000" flip="none" algn="tl"/>
                    </a:blipFill>
                  </a:tcPr>
                </a:tc>
                <a:tc>
                  <a:txBody>
                    <a:bodyPr/>
                    <a:lstStyle/>
                    <a:p>
                      <a:pPr algn="ctr"/>
                      <a:endParaRPr lang="en-US" sz="2000" dirty="0" smtClean="0"/>
                    </a:p>
                    <a:p>
                      <a:pPr algn="ctr"/>
                      <a:r>
                        <a:rPr lang="en-US" sz="2000" dirty="0" err="1" smtClean="0"/>
                        <a:t>Giám</a:t>
                      </a:r>
                      <a:r>
                        <a:rPr lang="en-US" sz="2000" baseline="0" dirty="0" smtClean="0"/>
                        <a:t> </a:t>
                      </a:r>
                      <a:r>
                        <a:rPr lang="en-US" sz="2000" baseline="0" dirty="0" err="1" smtClean="0"/>
                        <a:t>đốc</a:t>
                      </a:r>
                      <a:r>
                        <a:rPr lang="en-US" sz="2000" baseline="0" dirty="0" smtClean="0"/>
                        <a:t> </a:t>
                      </a:r>
                      <a:r>
                        <a:rPr lang="en-US" sz="2000" baseline="0" dirty="0" err="1" smtClean="0"/>
                        <a:t>thẩm</a:t>
                      </a:r>
                      <a:r>
                        <a:rPr lang="en-US" sz="2000" baseline="0" dirty="0" smtClean="0"/>
                        <a:t>, </a:t>
                      </a:r>
                      <a:r>
                        <a:rPr lang="en-US" sz="2000" baseline="0" dirty="0" err="1" smtClean="0"/>
                        <a:t>tái</a:t>
                      </a:r>
                      <a:r>
                        <a:rPr lang="en-US" sz="2000" baseline="0" dirty="0" smtClean="0"/>
                        <a:t> </a:t>
                      </a:r>
                      <a:r>
                        <a:rPr lang="en-US" sz="2000" baseline="0" dirty="0" err="1" smtClean="0"/>
                        <a:t>thẩm</a:t>
                      </a:r>
                      <a:endParaRPr lang="en-US" sz="2000" dirty="0"/>
                    </a:p>
                  </a:txBody>
                  <a:tcPr>
                    <a:blipFill>
                      <a:blip r:embed="rId2"/>
                      <a:tile tx="0" ty="0" sx="100000" sy="100000" flip="none" algn="tl"/>
                    </a:blipFill>
                  </a:tcPr>
                </a:tc>
                <a:extLst>
                  <a:ext uri="{0D108BD9-81ED-4DB2-BD59-A6C34878D82A}">
                    <a16:rowId xmlns:a16="http://schemas.microsoft.com/office/drawing/2014/main" val="10000"/>
                  </a:ext>
                </a:extLst>
              </a:tr>
              <a:tr h="1399992">
                <a:tc>
                  <a:txBody>
                    <a:bodyPr/>
                    <a:lstStyle/>
                    <a:p>
                      <a:pPr algn="ctr"/>
                      <a:endParaRPr lang="en-US" i="1" dirty="0" smtClean="0"/>
                    </a:p>
                    <a:p>
                      <a:pPr algn="ctr"/>
                      <a:r>
                        <a:rPr lang="en-US" i="1" dirty="0" err="1" smtClean="0"/>
                        <a:t>Đối</a:t>
                      </a:r>
                      <a:r>
                        <a:rPr lang="en-US" i="1" baseline="0" dirty="0" smtClean="0"/>
                        <a:t> </a:t>
                      </a:r>
                      <a:r>
                        <a:rPr lang="en-US" i="1" baseline="0" dirty="0" err="1" smtClean="0"/>
                        <a:t>tượng</a:t>
                      </a:r>
                      <a:r>
                        <a:rPr lang="en-US" i="1" baseline="0" dirty="0" smtClean="0"/>
                        <a:t> KN</a:t>
                      </a:r>
                      <a:endParaRPr lang="en-US" i="1" dirty="0"/>
                    </a:p>
                  </a:txBody>
                  <a:tcPr/>
                </a:tc>
                <a:tc>
                  <a:txBody>
                    <a:bodyPr/>
                    <a:lstStyle/>
                    <a:p>
                      <a:pPr algn="ctr"/>
                      <a:endParaRPr lang="en-US" sz="1800" b="0" dirty="0" smtClean="0">
                        <a:latin typeface="+mn-lt"/>
                      </a:endParaRPr>
                    </a:p>
                    <a:p>
                      <a:pPr algn="ctr"/>
                      <a:r>
                        <a:rPr lang="en-US" sz="1800" b="0" dirty="0" err="1" smtClean="0">
                          <a:latin typeface="+mn-lt"/>
                        </a:rPr>
                        <a:t>Bản</a:t>
                      </a:r>
                      <a:r>
                        <a:rPr lang="en-US" sz="1800" b="0" baseline="0" dirty="0" smtClean="0">
                          <a:latin typeface="+mn-lt"/>
                        </a:rPr>
                        <a:t> </a:t>
                      </a:r>
                      <a:r>
                        <a:rPr lang="en-US" sz="1800" b="0" baseline="0" dirty="0" err="1" smtClean="0">
                          <a:latin typeface="+mn-lt"/>
                        </a:rPr>
                        <a:t>án</a:t>
                      </a:r>
                      <a:r>
                        <a:rPr lang="en-US" sz="1800" b="0" baseline="0" dirty="0" smtClean="0">
                          <a:latin typeface="+mn-lt"/>
                        </a:rPr>
                        <a:t>, </a:t>
                      </a:r>
                      <a:r>
                        <a:rPr lang="en-US" sz="1800" b="0" baseline="0" dirty="0" err="1" smtClean="0">
                          <a:latin typeface="+mn-lt"/>
                        </a:rPr>
                        <a:t>quyết</a:t>
                      </a:r>
                      <a:r>
                        <a:rPr lang="en-US" sz="1800" b="0" baseline="0" dirty="0" smtClean="0">
                          <a:latin typeface="+mn-lt"/>
                        </a:rPr>
                        <a:t> </a:t>
                      </a:r>
                      <a:r>
                        <a:rPr lang="en-US" sz="1800" b="0" baseline="0" dirty="0" err="1" smtClean="0">
                          <a:latin typeface="+mn-lt"/>
                        </a:rPr>
                        <a:t>định</a:t>
                      </a:r>
                      <a:r>
                        <a:rPr lang="en-US" sz="1800" b="0" baseline="0" dirty="0" smtClean="0">
                          <a:latin typeface="+mn-lt"/>
                        </a:rPr>
                        <a:t> CHƯA </a:t>
                      </a:r>
                      <a:r>
                        <a:rPr lang="en-US" sz="1800" b="0" baseline="0" dirty="0" err="1" smtClean="0">
                          <a:latin typeface="+mn-lt"/>
                        </a:rPr>
                        <a:t>có</a:t>
                      </a:r>
                      <a:r>
                        <a:rPr lang="en-US" sz="1800" b="0" baseline="0" dirty="0" smtClean="0">
                          <a:latin typeface="+mn-lt"/>
                        </a:rPr>
                        <a:t> </a:t>
                      </a:r>
                      <a:r>
                        <a:rPr lang="en-US" sz="1800" b="0" baseline="0" dirty="0" err="1" smtClean="0">
                          <a:latin typeface="+mn-lt"/>
                        </a:rPr>
                        <a:t>hiệu</a:t>
                      </a:r>
                      <a:r>
                        <a:rPr lang="en-US" sz="1800" b="0" baseline="0" dirty="0" smtClean="0">
                          <a:latin typeface="+mn-lt"/>
                        </a:rPr>
                        <a:t> </a:t>
                      </a:r>
                      <a:r>
                        <a:rPr lang="en-US" sz="1800" b="0" baseline="0" dirty="0" err="1" smtClean="0">
                          <a:latin typeface="+mn-lt"/>
                        </a:rPr>
                        <a:t>lực</a:t>
                      </a:r>
                      <a:r>
                        <a:rPr lang="en-US" sz="1800" b="0" baseline="0" dirty="0" smtClean="0">
                          <a:latin typeface="+mn-lt"/>
                        </a:rPr>
                        <a:t> PL </a:t>
                      </a:r>
                      <a:r>
                        <a:rPr lang="en-US" sz="1800" b="0" baseline="0" dirty="0" err="1" smtClean="0">
                          <a:latin typeface="+mn-lt"/>
                        </a:rPr>
                        <a:t>của</a:t>
                      </a:r>
                      <a:r>
                        <a:rPr lang="en-US" sz="1800" b="0" baseline="0" dirty="0" smtClean="0">
                          <a:latin typeface="+mn-lt"/>
                        </a:rPr>
                        <a:t> </a:t>
                      </a:r>
                      <a:r>
                        <a:rPr lang="en-US" sz="1800" b="0" baseline="0" dirty="0" err="1" smtClean="0">
                          <a:latin typeface="+mn-lt"/>
                        </a:rPr>
                        <a:t>Tòa</a:t>
                      </a:r>
                      <a:r>
                        <a:rPr lang="en-US" sz="1800" b="0" baseline="0" dirty="0" smtClean="0">
                          <a:latin typeface="+mn-lt"/>
                        </a:rPr>
                        <a:t> </a:t>
                      </a:r>
                      <a:r>
                        <a:rPr lang="en-US" sz="1800" b="0" baseline="0" dirty="0" err="1" smtClean="0">
                          <a:latin typeface="+mn-lt"/>
                        </a:rPr>
                        <a:t>án</a:t>
                      </a:r>
                      <a:endParaRPr lang="en-US" dirty="0">
                        <a:latin typeface="+mn-lt"/>
                      </a:endParaRPr>
                    </a:p>
                  </a:txBody>
                  <a:tcPr/>
                </a:tc>
                <a:tc>
                  <a:txBody>
                    <a:bodyPr/>
                    <a:lstStyle/>
                    <a:p>
                      <a:pPr algn="ctr"/>
                      <a:endParaRPr lang="en-US" sz="1800" b="0" dirty="0" smtClean="0">
                        <a:latin typeface="+mn-lt"/>
                      </a:endParaRPr>
                    </a:p>
                    <a:p>
                      <a:pPr algn="ctr"/>
                      <a:r>
                        <a:rPr lang="en-US" sz="1800" b="0" dirty="0" err="1" smtClean="0">
                          <a:latin typeface="+mn-lt"/>
                        </a:rPr>
                        <a:t>Bản</a:t>
                      </a:r>
                      <a:r>
                        <a:rPr lang="en-US" sz="1800" b="0" baseline="0" dirty="0" smtClean="0">
                          <a:latin typeface="+mn-lt"/>
                        </a:rPr>
                        <a:t> </a:t>
                      </a:r>
                      <a:r>
                        <a:rPr lang="en-US" sz="1800" b="0" baseline="0" dirty="0" err="1" smtClean="0">
                          <a:latin typeface="+mn-lt"/>
                        </a:rPr>
                        <a:t>án</a:t>
                      </a:r>
                      <a:r>
                        <a:rPr lang="en-US" sz="1800" b="0" baseline="0" dirty="0" smtClean="0">
                          <a:latin typeface="+mn-lt"/>
                        </a:rPr>
                        <a:t>, </a:t>
                      </a:r>
                      <a:r>
                        <a:rPr lang="en-US" sz="1800" b="0" baseline="0" dirty="0" err="1" smtClean="0">
                          <a:latin typeface="+mn-lt"/>
                        </a:rPr>
                        <a:t>quyết</a:t>
                      </a:r>
                      <a:r>
                        <a:rPr lang="en-US" sz="1800" b="0" baseline="0" dirty="0" smtClean="0">
                          <a:latin typeface="+mn-lt"/>
                        </a:rPr>
                        <a:t> </a:t>
                      </a:r>
                      <a:r>
                        <a:rPr lang="en-US" sz="1800" b="0" baseline="0" dirty="0" err="1" smtClean="0">
                          <a:latin typeface="+mn-lt"/>
                        </a:rPr>
                        <a:t>định</a:t>
                      </a:r>
                      <a:r>
                        <a:rPr lang="en-US" sz="1800" b="0" baseline="0" dirty="0" smtClean="0">
                          <a:latin typeface="+mn-lt"/>
                        </a:rPr>
                        <a:t> ĐÃ </a:t>
                      </a:r>
                      <a:r>
                        <a:rPr lang="en-US" sz="1800" b="0" baseline="0" dirty="0" err="1" smtClean="0">
                          <a:latin typeface="+mn-lt"/>
                        </a:rPr>
                        <a:t>có</a:t>
                      </a:r>
                      <a:r>
                        <a:rPr lang="en-US" sz="1800" b="0" baseline="0" dirty="0" smtClean="0">
                          <a:latin typeface="+mn-lt"/>
                        </a:rPr>
                        <a:t> </a:t>
                      </a:r>
                      <a:r>
                        <a:rPr lang="en-US" sz="1800" b="0" baseline="0" dirty="0" err="1" smtClean="0">
                          <a:latin typeface="+mn-lt"/>
                        </a:rPr>
                        <a:t>hiệu</a:t>
                      </a:r>
                      <a:r>
                        <a:rPr lang="en-US" sz="1800" b="0" baseline="0" dirty="0" smtClean="0">
                          <a:latin typeface="+mn-lt"/>
                        </a:rPr>
                        <a:t> </a:t>
                      </a:r>
                      <a:r>
                        <a:rPr lang="en-US" sz="1800" b="0" baseline="0" dirty="0" err="1" smtClean="0">
                          <a:latin typeface="+mn-lt"/>
                        </a:rPr>
                        <a:t>lực</a:t>
                      </a:r>
                      <a:r>
                        <a:rPr lang="en-US" sz="1800" b="0" baseline="0" dirty="0" smtClean="0">
                          <a:latin typeface="+mn-lt"/>
                        </a:rPr>
                        <a:t> PL </a:t>
                      </a:r>
                      <a:r>
                        <a:rPr lang="en-US" sz="1800" b="0" baseline="0" dirty="0" err="1" smtClean="0">
                          <a:latin typeface="+mn-lt"/>
                        </a:rPr>
                        <a:t>của</a:t>
                      </a:r>
                      <a:r>
                        <a:rPr lang="en-US" sz="1800" b="0" baseline="0" dirty="0" smtClean="0">
                          <a:latin typeface="+mn-lt"/>
                        </a:rPr>
                        <a:t> </a:t>
                      </a:r>
                      <a:r>
                        <a:rPr lang="en-US" sz="1800" b="0" baseline="0" dirty="0" err="1" smtClean="0">
                          <a:latin typeface="+mn-lt"/>
                        </a:rPr>
                        <a:t>Tòa</a:t>
                      </a:r>
                      <a:r>
                        <a:rPr lang="en-US" sz="1800" b="0" baseline="0" dirty="0" smtClean="0">
                          <a:latin typeface="+mn-lt"/>
                        </a:rPr>
                        <a:t> </a:t>
                      </a:r>
                      <a:r>
                        <a:rPr lang="en-US" sz="1800" b="0" baseline="0" dirty="0" err="1" smtClean="0">
                          <a:latin typeface="+mn-lt"/>
                        </a:rPr>
                        <a:t>án</a:t>
                      </a:r>
                      <a:endParaRPr lang="en-US" dirty="0">
                        <a:latin typeface="+mn-lt"/>
                      </a:endParaRPr>
                    </a:p>
                  </a:txBody>
                  <a:tcPr/>
                </a:tc>
                <a:extLst>
                  <a:ext uri="{0D108BD9-81ED-4DB2-BD59-A6C34878D82A}">
                    <a16:rowId xmlns:a16="http://schemas.microsoft.com/office/drawing/2014/main" val="10001"/>
                  </a:ext>
                </a:extLst>
              </a:tr>
              <a:tr h="1400675">
                <a:tc>
                  <a:txBody>
                    <a:bodyPr/>
                    <a:lstStyle/>
                    <a:p>
                      <a:pPr algn="ctr"/>
                      <a:endParaRPr lang="en-US" i="1" dirty="0" smtClean="0"/>
                    </a:p>
                    <a:p>
                      <a:pPr algn="ctr"/>
                      <a:r>
                        <a:rPr lang="en-US" i="1" dirty="0" err="1" smtClean="0"/>
                        <a:t>Thời</a:t>
                      </a:r>
                      <a:r>
                        <a:rPr lang="en-US" i="1" baseline="0" dirty="0" smtClean="0"/>
                        <a:t> </a:t>
                      </a:r>
                      <a:r>
                        <a:rPr lang="en-US" i="1" baseline="0" dirty="0" err="1" smtClean="0"/>
                        <a:t>hạn</a:t>
                      </a:r>
                      <a:endParaRPr lang="en-US" i="1" dirty="0"/>
                    </a:p>
                  </a:txBody>
                  <a:tcPr/>
                </a:tc>
                <a:tc>
                  <a:txBody>
                    <a:bodyPr/>
                    <a:lstStyle/>
                    <a:p>
                      <a:pPr algn="ctr">
                        <a:buFontTx/>
                        <a:buChar char="-"/>
                      </a:pPr>
                      <a:r>
                        <a:rPr lang="en-US" baseline="0" dirty="0" smtClean="0"/>
                        <a:t> BA: </a:t>
                      </a:r>
                      <a:r>
                        <a:rPr lang="en-US" baseline="0" dirty="0" smtClean="0">
                          <a:solidFill>
                            <a:srgbClr val="FF0000"/>
                          </a:solidFill>
                        </a:rPr>
                        <a:t>01 </a:t>
                      </a:r>
                      <a:r>
                        <a:rPr lang="en-US" baseline="0" dirty="0" err="1" smtClean="0">
                          <a:solidFill>
                            <a:srgbClr val="FF0000"/>
                          </a:solidFill>
                        </a:rPr>
                        <a:t>tháng</a:t>
                      </a:r>
                      <a:r>
                        <a:rPr lang="en-US" baseline="0" dirty="0" smtClean="0">
                          <a:solidFill>
                            <a:srgbClr val="FF0000"/>
                          </a:solidFill>
                        </a:rPr>
                        <a:t> – 15 </a:t>
                      </a:r>
                      <a:r>
                        <a:rPr lang="en-US" baseline="0" dirty="0" err="1" smtClean="0">
                          <a:solidFill>
                            <a:srgbClr val="FF0000"/>
                          </a:solidFill>
                        </a:rPr>
                        <a:t>ngày</a:t>
                      </a:r>
                      <a:r>
                        <a:rPr lang="en-US" baseline="0" dirty="0" smtClean="0">
                          <a:solidFill>
                            <a:srgbClr val="FF0000"/>
                          </a:solidFill>
                        </a:rPr>
                        <a:t>,</a:t>
                      </a:r>
                      <a:r>
                        <a:rPr lang="en-US" baseline="0" dirty="0" smtClean="0"/>
                        <a:t> </a:t>
                      </a:r>
                      <a:r>
                        <a:rPr lang="en-US" baseline="0" dirty="0" err="1" smtClean="0"/>
                        <a:t>kể</a:t>
                      </a:r>
                      <a:r>
                        <a:rPr lang="en-US" baseline="0" dirty="0" smtClean="0"/>
                        <a:t> </a:t>
                      </a:r>
                      <a:r>
                        <a:rPr lang="en-US" baseline="0" dirty="0" err="1" smtClean="0"/>
                        <a:t>từ</a:t>
                      </a:r>
                      <a:r>
                        <a:rPr lang="en-US" baseline="0" dirty="0" smtClean="0"/>
                        <a:t> </a:t>
                      </a:r>
                      <a:r>
                        <a:rPr lang="en-US" baseline="0" dirty="0" err="1" smtClean="0"/>
                        <a:t>ngày</a:t>
                      </a:r>
                      <a:r>
                        <a:rPr lang="en-US" baseline="0" dirty="0" smtClean="0"/>
                        <a:t> </a:t>
                      </a:r>
                      <a:r>
                        <a:rPr lang="en-US" baseline="0" dirty="0" err="1" smtClean="0"/>
                        <a:t>tuyên</a:t>
                      </a:r>
                      <a:r>
                        <a:rPr lang="en-US" baseline="0" dirty="0" smtClean="0"/>
                        <a:t> </a:t>
                      </a:r>
                      <a:r>
                        <a:rPr lang="en-US" baseline="0" dirty="0" err="1" smtClean="0"/>
                        <a:t>án</a:t>
                      </a:r>
                      <a:r>
                        <a:rPr lang="en-US" baseline="0" dirty="0" smtClean="0"/>
                        <a:t> (</a:t>
                      </a:r>
                      <a:r>
                        <a:rPr lang="en-US" baseline="0" dirty="0" err="1" smtClean="0"/>
                        <a:t>nhận</a:t>
                      </a:r>
                      <a:r>
                        <a:rPr lang="en-US" baseline="0" dirty="0" smtClean="0"/>
                        <a:t> </a:t>
                      </a:r>
                      <a:r>
                        <a:rPr lang="en-US" baseline="0" dirty="0" err="1" smtClean="0"/>
                        <a:t>Bản</a:t>
                      </a:r>
                      <a:r>
                        <a:rPr lang="en-US" baseline="0" dirty="0" smtClean="0"/>
                        <a:t> </a:t>
                      </a:r>
                      <a:r>
                        <a:rPr lang="en-US" baseline="0" dirty="0" err="1" smtClean="0"/>
                        <a:t>án</a:t>
                      </a:r>
                      <a:r>
                        <a:rPr lang="en-US" baseline="0" dirty="0" smtClean="0"/>
                        <a:t>…)</a:t>
                      </a:r>
                    </a:p>
                    <a:p>
                      <a:pPr algn="ctr">
                        <a:buFontTx/>
                        <a:buChar char="-"/>
                      </a:pPr>
                      <a:r>
                        <a:rPr lang="en-US" baseline="0" dirty="0" smtClean="0"/>
                        <a:t> QĐ: </a:t>
                      </a:r>
                      <a:r>
                        <a:rPr lang="en-US" baseline="0" dirty="0" smtClean="0">
                          <a:solidFill>
                            <a:srgbClr val="FF0000"/>
                          </a:solidFill>
                        </a:rPr>
                        <a:t>07 </a:t>
                      </a:r>
                      <a:r>
                        <a:rPr lang="en-US" baseline="0" dirty="0" err="1" smtClean="0">
                          <a:solidFill>
                            <a:srgbClr val="FF0000"/>
                          </a:solidFill>
                        </a:rPr>
                        <a:t>ngày</a:t>
                      </a:r>
                      <a:r>
                        <a:rPr lang="en-US" baseline="0" dirty="0" smtClean="0">
                          <a:solidFill>
                            <a:srgbClr val="FF0000"/>
                          </a:solidFill>
                        </a:rPr>
                        <a:t> – 10 </a:t>
                      </a:r>
                      <a:r>
                        <a:rPr lang="en-US" baseline="0" dirty="0" err="1" smtClean="0">
                          <a:solidFill>
                            <a:srgbClr val="FF0000"/>
                          </a:solidFill>
                        </a:rPr>
                        <a:t>ngày</a:t>
                      </a:r>
                      <a:r>
                        <a:rPr lang="en-US" baseline="0" dirty="0" smtClean="0">
                          <a:solidFill>
                            <a:srgbClr val="FF0000"/>
                          </a:solidFill>
                        </a:rPr>
                        <a:t>, </a:t>
                      </a:r>
                      <a:r>
                        <a:rPr lang="en-US" baseline="0" dirty="0" err="1" smtClean="0"/>
                        <a:t>kể</a:t>
                      </a:r>
                      <a:r>
                        <a:rPr lang="en-US" baseline="0" dirty="0" smtClean="0"/>
                        <a:t> </a:t>
                      </a:r>
                      <a:r>
                        <a:rPr lang="en-US" baseline="0" dirty="0" err="1" smtClean="0"/>
                        <a:t>từ</a:t>
                      </a:r>
                      <a:r>
                        <a:rPr lang="en-US" baseline="0" dirty="0" smtClean="0"/>
                        <a:t> </a:t>
                      </a:r>
                      <a:r>
                        <a:rPr lang="en-US" baseline="0" dirty="0" err="1" smtClean="0"/>
                        <a:t>ngày</a:t>
                      </a:r>
                      <a:r>
                        <a:rPr lang="en-US" baseline="0" dirty="0" smtClean="0"/>
                        <a:t> </a:t>
                      </a:r>
                      <a:r>
                        <a:rPr lang="en-US" baseline="0" dirty="0" err="1" smtClean="0"/>
                        <a:t>ra</a:t>
                      </a:r>
                      <a:r>
                        <a:rPr lang="en-US" baseline="0" dirty="0" smtClean="0"/>
                        <a:t> QĐ</a:t>
                      </a:r>
                      <a:endParaRPr lang="en-US" dirty="0"/>
                    </a:p>
                  </a:txBody>
                  <a:tcPr/>
                </a:tc>
                <a:tc>
                  <a:txBody>
                    <a:bodyPr/>
                    <a:lstStyle/>
                    <a:p>
                      <a:pPr algn="ctr">
                        <a:buFontTx/>
                        <a:buChar char="-"/>
                      </a:pPr>
                      <a:r>
                        <a:rPr lang="en-US" dirty="0" smtClean="0"/>
                        <a:t> GĐT: </a:t>
                      </a:r>
                      <a:r>
                        <a:rPr lang="en-US" dirty="0" smtClean="0">
                          <a:solidFill>
                            <a:srgbClr val="FF0000"/>
                          </a:solidFill>
                        </a:rPr>
                        <a:t>3</a:t>
                      </a:r>
                      <a:r>
                        <a:rPr lang="en-US" baseline="0" dirty="0" smtClean="0">
                          <a:solidFill>
                            <a:srgbClr val="FF0000"/>
                          </a:solidFill>
                        </a:rPr>
                        <a:t> </a:t>
                      </a:r>
                      <a:r>
                        <a:rPr lang="en-US" baseline="0" dirty="0" err="1" smtClean="0">
                          <a:solidFill>
                            <a:srgbClr val="FF0000"/>
                          </a:solidFill>
                        </a:rPr>
                        <a:t>năm</a:t>
                      </a:r>
                      <a:r>
                        <a:rPr lang="en-US" baseline="0" dirty="0" smtClean="0">
                          <a:solidFill>
                            <a:srgbClr val="FF0000"/>
                          </a:solidFill>
                        </a:rPr>
                        <a:t> </a:t>
                      </a:r>
                      <a:r>
                        <a:rPr lang="en-US" baseline="0" dirty="0" err="1" smtClean="0"/>
                        <a:t>kể</a:t>
                      </a:r>
                      <a:r>
                        <a:rPr lang="en-US" baseline="0" dirty="0" smtClean="0"/>
                        <a:t> </a:t>
                      </a:r>
                      <a:r>
                        <a:rPr lang="en-US" baseline="0" dirty="0" err="1" smtClean="0"/>
                        <a:t>từ</a:t>
                      </a:r>
                      <a:r>
                        <a:rPr lang="en-US" baseline="0" dirty="0" smtClean="0"/>
                        <a:t> </a:t>
                      </a:r>
                      <a:r>
                        <a:rPr lang="en-US" baseline="0" dirty="0" err="1" smtClean="0"/>
                        <a:t>ngày</a:t>
                      </a:r>
                      <a:r>
                        <a:rPr lang="en-US" baseline="0" dirty="0" smtClean="0"/>
                        <a:t> BA,  QĐ </a:t>
                      </a:r>
                      <a:r>
                        <a:rPr lang="en-US" baseline="0" dirty="0" err="1" smtClean="0"/>
                        <a:t>có</a:t>
                      </a:r>
                      <a:r>
                        <a:rPr lang="en-US" baseline="0" dirty="0" smtClean="0"/>
                        <a:t> HLPL +</a:t>
                      </a:r>
                      <a:r>
                        <a:rPr lang="en-US" baseline="0" dirty="0" smtClean="0">
                          <a:solidFill>
                            <a:srgbClr val="FF0000"/>
                          </a:solidFill>
                        </a:rPr>
                        <a:t>2 </a:t>
                      </a:r>
                      <a:r>
                        <a:rPr lang="en-US" baseline="0" dirty="0" err="1" smtClean="0">
                          <a:solidFill>
                            <a:srgbClr val="FF0000"/>
                          </a:solidFill>
                        </a:rPr>
                        <a:t>năm</a:t>
                      </a:r>
                      <a:r>
                        <a:rPr lang="en-US" baseline="0" dirty="0" smtClean="0"/>
                        <a:t>…</a:t>
                      </a:r>
                      <a:endParaRPr lang="en-US" dirty="0" smtClean="0"/>
                    </a:p>
                    <a:p>
                      <a:pPr algn="ctr">
                        <a:buFontTx/>
                        <a:buChar char="-"/>
                      </a:pPr>
                      <a:r>
                        <a:rPr lang="en-US" dirty="0" smtClean="0"/>
                        <a:t> TT</a:t>
                      </a:r>
                      <a:r>
                        <a:rPr lang="en-US" dirty="0" smtClean="0">
                          <a:solidFill>
                            <a:srgbClr val="FF0000"/>
                          </a:solidFill>
                        </a:rPr>
                        <a:t>: 1 </a:t>
                      </a:r>
                      <a:r>
                        <a:rPr lang="en-US" dirty="0" err="1" smtClean="0">
                          <a:solidFill>
                            <a:srgbClr val="FF0000"/>
                          </a:solidFill>
                        </a:rPr>
                        <a:t>năm</a:t>
                      </a:r>
                      <a:r>
                        <a:rPr lang="en-US" dirty="0" smtClean="0"/>
                        <a:t>,</a:t>
                      </a:r>
                      <a:r>
                        <a:rPr lang="en-US" baseline="0" dirty="0" smtClean="0"/>
                        <a:t> </a:t>
                      </a:r>
                      <a:r>
                        <a:rPr lang="en-US" baseline="0" dirty="0" err="1" smtClean="0"/>
                        <a:t>kể</a:t>
                      </a:r>
                      <a:r>
                        <a:rPr lang="en-US" baseline="0" dirty="0" smtClean="0"/>
                        <a:t> </a:t>
                      </a:r>
                      <a:r>
                        <a:rPr lang="en-US" baseline="0" dirty="0" err="1" smtClean="0"/>
                        <a:t>từ</a:t>
                      </a:r>
                      <a:r>
                        <a:rPr lang="en-US" baseline="0" dirty="0" smtClean="0"/>
                        <a:t> </a:t>
                      </a:r>
                      <a:r>
                        <a:rPr lang="en-US" baseline="0" dirty="0" err="1" smtClean="0"/>
                        <a:t>ngày</a:t>
                      </a:r>
                      <a:r>
                        <a:rPr lang="en-US" baseline="0" dirty="0" smtClean="0"/>
                        <a:t> </a:t>
                      </a:r>
                      <a:r>
                        <a:rPr lang="en-US" baseline="0" dirty="0" err="1" smtClean="0"/>
                        <a:t>Người</a:t>
                      </a:r>
                      <a:r>
                        <a:rPr lang="en-US" baseline="0" dirty="0" smtClean="0"/>
                        <a:t> </a:t>
                      </a:r>
                      <a:r>
                        <a:rPr lang="en-US" baseline="0" dirty="0" err="1" smtClean="0"/>
                        <a:t>có</a:t>
                      </a:r>
                      <a:r>
                        <a:rPr lang="en-US" baseline="0" dirty="0" smtClean="0"/>
                        <a:t> TQ </a:t>
                      </a:r>
                      <a:r>
                        <a:rPr lang="en-US" baseline="0" dirty="0" err="1" smtClean="0"/>
                        <a:t>biết</a:t>
                      </a:r>
                      <a:r>
                        <a:rPr lang="en-US" baseline="0" dirty="0" smtClean="0"/>
                        <a:t> CCKN…</a:t>
                      </a:r>
                      <a:endParaRPr lang="en-US" dirty="0"/>
                    </a:p>
                  </a:txBody>
                  <a:tcPr/>
                </a:tc>
                <a:extLst>
                  <a:ext uri="{0D108BD9-81ED-4DB2-BD59-A6C34878D82A}">
                    <a16:rowId xmlns:a16="http://schemas.microsoft.com/office/drawing/2014/main" val="10002"/>
                  </a:ext>
                </a:extLst>
              </a:tr>
              <a:tr h="2047141">
                <a:tc>
                  <a:txBody>
                    <a:bodyPr/>
                    <a:lstStyle/>
                    <a:p>
                      <a:pPr algn="ctr"/>
                      <a:endParaRPr lang="en-US" i="1" dirty="0" smtClean="0"/>
                    </a:p>
                    <a:p>
                      <a:pPr algn="ctr"/>
                      <a:r>
                        <a:rPr lang="en-US" i="1" dirty="0" err="1" smtClean="0"/>
                        <a:t>Thẩm</a:t>
                      </a:r>
                      <a:r>
                        <a:rPr lang="en-US" i="1" baseline="0" dirty="0" smtClean="0"/>
                        <a:t> </a:t>
                      </a:r>
                      <a:r>
                        <a:rPr lang="en-US" i="1" baseline="0" dirty="0" err="1" smtClean="0"/>
                        <a:t>quyền</a:t>
                      </a:r>
                      <a:r>
                        <a:rPr lang="en-US" i="1" baseline="0" dirty="0" smtClean="0"/>
                        <a:t> </a:t>
                      </a:r>
                      <a:endParaRPr lang="en-US" i="1" dirty="0"/>
                    </a:p>
                  </a:txBody>
                  <a:tcPr/>
                </a:tc>
                <a:tc>
                  <a:txBody>
                    <a:bodyPr/>
                    <a:lstStyle/>
                    <a:p>
                      <a:pPr algn="ctr"/>
                      <a:endParaRPr lang="en-US" i="1" dirty="0" smtClean="0"/>
                    </a:p>
                    <a:p>
                      <a:pPr algn="ctr"/>
                      <a:r>
                        <a:rPr lang="en-US" i="1" dirty="0" err="1" smtClean="0"/>
                        <a:t>Viện</a:t>
                      </a:r>
                      <a:r>
                        <a:rPr lang="en-US" i="1" baseline="0" dirty="0" smtClean="0"/>
                        <a:t> </a:t>
                      </a:r>
                      <a:r>
                        <a:rPr lang="en-US" i="1" baseline="0" dirty="0" err="1" smtClean="0"/>
                        <a:t>trưởng</a:t>
                      </a:r>
                      <a:r>
                        <a:rPr lang="en-US" i="1" baseline="0" dirty="0" smtClean="0"/>
                        <a:t> VKSND </a:t>
                      </a:r>
                      <a:r>
                        <a:rPr lang="en-US" i="1" baseline="0" dirty="0" err="1" smtClean="0"/>
                        <a:t>cùng</a:t>
                      </a:r>
                      <a:r>
                        <a:rPr lang="en-US" i="1" baseline="0" dirty="0" smtClean="0"/>
                        <a:t> </a:t>
                      </a:r>
                      <a:r>
                        <a:rPr lang="en-US" i="1" baseline="0" dirty="0" err="1" smtClean="0"/>
                        <a:t>cấp</a:t>
                      </a:r>
                      <a:r>
                        <a:rPr lang="en-US" i="1" baseline="0" dirty="0" smtClean="0"/>
                        <a:t> </a:t>
                      </a:r>
                      <a:r>
                        <a:rPr lang="en-US" i="1" baseline="0" dirty="0" err="1" smtClean="0"/>
                        <a:t>và</a:t>
                      </a:r>
                      <a:r>
                        <a:rPr lang="en-US" i="1" baseline="0" dirty="0" smtClean="0"/>
                        <a:t> </a:t>
                      </a:r>
                      <a:r>
                        <a:rPr lang="en-US" i="1" baseline="0" dirty="0" err="1" smtClean="0"/>
                        <a:t>cấp</a:t>
                      </a:r>
                      <a:r>
                        <a:rPr lang="en-US" i="1" baseline="0" dirty="0" smtClean="0"/>
                        <a:t> </a:t>
                      </a:r>
                      <a:r>
                        <a:rPr lang="en-US" i="1" baseline="0" dirty="0" err="1" smtClean="0"/>
                        <a:t>trên</a:t>
                      </a:r>
                      <a:r>
                        <a:rPr lang="en-US" i="1" baseline="0" dirty="0" smtClean="0"/>
                        <a:t> </a:t>
                      </a:r>
                      <a:r>
                        <a:rPr lang="en-US" i="1" baseline="0" dirty="0" err="1" smtClean="0"/>
                        <a:t>trực</a:t>
                      </a:r>
                      <a:r>
                        <a:rPr lang="en-US" i="1" baseline="0" dirty="0" smtClean="0"/>
                        <a:t> </a:t>
                      </a:r>
                      <a:r>
                        <a:rPr lang="en-US" i="1" baseline="0" dirty="0" err="1" smtClean="0"/>
                        <a:t>tiếp</a:t>
                      </a:r>
                      <a:r>
                        <a:rPr lang="en-US" i="1" baseline="0" dirty="0" smtClean="0"/>
                        <a:t> </a:t>
                      </a:r>
                    </a:p>
                    <a:p>
                      <a:pPr algn="ctr"/>
                      <a:r>
                        <a:rPr lang="en-US" i="1" baseline="0" dirty="0" smtClean="0"/>
                        <a:t>(</a:t>
                      </a:r>
                      <a:r>
                        <a:rPr lang="en-US" i="1" baseline="0" dirty="0" err="1" smtClean="0"/>
                        <a:t>trên</a:t>
                      </a:r>
                      <a:r>
                        <a:rPr lang="en-US" i="1" baseline="0" dirty="0" smtClean="0"/>
                        <a:t> </a:t>
                      </a:r>
                      <a:r>
                        <a:rPr lang="en-US" i="1" baseline="0" dirty="0" err="1" smtClean="0"/>
                        <a:t>một</a:t>
                      </a:r>
                      <a:r>
                        <a:rPr lang="en-US" i="1" baseline="0" dirty="0" smtClean="0"/>
                        <a:t> </a:t>
                      </a:r>
                      <a:r>
                        <a:rPr lang="en-US" i="1" baseline="0" dirty="0" err="1" smtClean="0"/>
                        <a:t>cấp</a:t>
                      </a:r>
                      <a:r>
                        <a:rPr lang="en-US" i="1" baseline="0" dirty="0" smtClean="0"/>
                        <a:t>)</a:t>
                      </a:r>
                      <a:endParaRPr lang="en-US"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1" kern="1200" dirty="0" smtClean="0">
                          <a:solidFill>
                            <a:schemeClr val="dk1"/>
                          </a:solidFill>
                          <a:latin typeface="+mn-lt"/>
                          <a:ea typeface="+mn-ea"/>
                          <a:cs typeface="+mn-cs"/>
                        </a:rPr>
                        <a:t>- </a:t>
                      </a:r>
                      <a:r>
                        <a:rPr lang="en-US" sz="1800" i="1" kern="1200" dirty="0" err="1" smtClean="0">
                          <a:solidFill>
                            <a:srgbClr val="FF0000"/>
                          </a:solidFill>
                          <a:latin typeface="+mn-lt"/>
                          <a:ea typeface="+mn-ea"/>
                          <a:cs typeface="+mn-cs"/>
                        </a:rPr>
                        <a:t>CA,V.T</a:t>
                      </a:r>
                      <a:r>
                        <a:rPr lang="en-US" sz="1800" i="1" kern="1200" baseline="0" dirty="0" err="1" smtClean="0">
                          <a:solidFill>
                            <a:srgbClr val="FF0000"/>
                          </a:solidFill>
                          <a:latin typeface="+mn-lt"/>
                          <a:ea typeface="+mn-ea"/>
                          <a:cs typeface="+mn-cs"/>
                        </a:rPr>
                        <a:t>rưởng</a:t>
                      </a:r>
                      <a:r>
                        <a:rPr lang="en-US" sz="1800" i="1" kern="1200" baseline="0" dirty="0" smtClean="0">
                          <a:solidFill>
                            <a:srgbClr val="FF0000"/>
                          </a:solidFill>
                          <a:latin typeface="+mn-lt"/>
                          <a:ea typeface="+mn-ea"/>
                          <a:cs typeface="+mn-cs"/>
                        </a:rPr>
                        <a:t> VKSNDTC</a:t>
                      </a:r>
                      <a:r>
                        <a:rPr lang="en-US" sz="1800" i="1" kern="1200" baseline="0" dirty="0" smtClean="0">
                          <a:solidFill>
                            <a:schemeClr val="dk1"/>
                          </a:solidFill>
                          <a:latin typeface="+mn-lt"/>
                          <a:ea typeface="+mn-ea"/>
                          <a:cs typeface="+mn-cs"/>
                        </a:rPr>
                        <a:t>: BQ, QĐ </a:t>
                      </a:r>
                      <a:r>
                        <a:rPr lang="en-US" sz="1800" i="1" kern="1200" baseline="0" dirty="0" err="1" smtClean="0">
                          <a:solidFill>
                            <a:schemeClr val="dk1"/>
                          </a:solidFill>
                          <a:latin typeface="+mn-lt"/>
                          <a:ea typeface="+mn-ea"/>
                          <a:cs typeface="+mn-cs"/>
                        </a:rPr>
                        <a:t>của</a:t>
                      </a:r>
                      <a:r>
                        <a:rPr lang="en-US" sz="1800" i="1" kern="1200" baseline="0" dirty="0" smtClean="0">
                          <a:solidFill>
                            <a:schemeClr val="dk1"/>
                          </a:solidFill>
                          <a:latin typeface="+mn-lt"/>
                          <a:ea typeface="+mn-ea"/>
                          <a:cs typeface="+mn-cs"/>
                        </a:rPr>
                        <a:t> TANDCC </a:t>
                      </a:r>
                      <a:r>
                        <a:rPr lang="en-US" sz="1800" i="1" kern="1200" baseline="0" dirty="0" err="1" smtClean="0">
                          <a:solidFill>
                            <a:schemeClr val="dk1"/>
                          </a:solidFill>
                          <a:latin typeface="+mn-lt"/>
                          <a:ea typeface="+mn-ea"/>
                          <a:cs typeface="+mn-cs"/>
                        </a:rPr>
                        <a:t>và</a:t>
                      </a:r>
                      <a:r>
                        <a:rPr lang="en-US" sz="1800" i="1" kern="1200" baseline="0" dirty="0" smtClean="0">
                          <a:solidFill>
                            <a:schemeClr val="dk1"/>
                          </a:solidFill>
                          <a:latin typeface="+mn-lt"/>
                          <a:ea typeface="+mn-ea"/>
                          <a:cs typeface="+mn-cs"/>
                        </a:rPr>
                        <a:t> TA </a:t>
                      </a:r>
                      <a:r>
                        <a:rPr lang="en-US" sz="1800" i="1" kern="1200" baseline="0" dirty="0" err="1" smtClean="0">
                          <a:solidFill>
                            <a:schemeClr val="dk1"/>
                          </a:solidFill>
                          <a:latin typeface="+mn-lt"/>
                          <a:ea typeface="+mn-ea"/>
                          <a:cs typeface="+mn-cs"/>
                        </a:rPr>
                        <a:t>khác</a:t>
                      </a:r>
                      <a:r>
                        <a:rPr lang="en-US" sz="1800" i="1" kern="1200" baseline="0" dirty="0" smtClean="0">
                          <a:solidFill>
                            <a:schemeClr val="dk1"/>
                          </a:solidFill>
                          <a:latin typeface="+mn-lt"/>
                          <a:ea typeface="+mn-ea"/>
                          <a:cs typeface="+mn-cs"/>
                        </a:rPr>
                        <a:t> </a:t>
                      </a:r>
                      <a:r>
                        <a:rPr lang="en-US" sz="1800" i="1" kern="1200" baseline="0" dirty="0" err="1" smtClean="0">
                          <a:solidFill>
                            <a:schemeClr val="dk1"/>
                          </a:solidFill>
                          <a:latin typeface="+mn-lt"/>
                          <a:ea typeface="+mn-ea"/>
                          <a:cs typeface="+mn-cs"/>
                        </a:rPr>
                        <a:t>trừ</a:t>
                      </a:r>
                      <a:r>
                        <a:rPr lang="en-US" sz="1800" i="1" kern="1200" baseline="0" dirty="0" smtClean="0">
                          <a:solidFill>
                            <a:schemeClr val="dk1"/>
                          </a:solidFill>
                          <a:latin typeface="+mn-lt"/>
                          <a:ea typeface="+mn-ea"/>
                          <a:cs typeface="+mn-cs"/>
                        </a:rPr>
                        <a:t> QĐ </a:t>
                      </a:r>
                      <a:r>
                        <a:rPr lang="en-US" sz="1800" i="1" kern="1200" baseline="0" dirty="0" err="1" smtClean="0">
                          <a:solidFill>
                            <a:schemeClr val="dk1"/>
                          </a:solidFill>
                          <a:latin typeface="+mn-lt"/>
                          <a:ea typeface="+mn-ea"/>
                          <a:cs typeface="+mn-cs"/>
                        </a:rPr>
                        <a:t>của</a:t>
                      </a:r>
                      <a:r>
                        <a:rPr lang="en-US" sz="1800" i="1" kern="1200" baseline="0" dirty="0" smtClean="0">
                          <a:solidFill>
                            <a:schemeClr val="dk1"/>
                          </a:solidFill>
                          <a:latin typeface="+mn-lt"/>
                          <a:ea typeface="+mn-ea"/>
                          <a:cs typeface="+mn-cs"/>
                        </a:rPr>
                        <a:t> HĐTPTATC;</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i="1" kern="1200" baseline="0" dirty="0" smtClean="0">
                          <a:solidFill>
                            <a:schemeClr val="dk1"/>
                          </a:solidFill>
                          <a:latin typeface="+mn-lt"/>
                          <a:ea typeface="+mn-ea"/>
                          <a:cs typeface="+mn-cs"/>
                        </a:rPr>
                        <a:t>- </a:t>
                      </a:r>
                      <a:r>
                        <a:rPr lang="en-US" sz="1800" i="1" kern="1200" baseline="0" dirty="0" smtClean="0">
                          <a:solidFill>
                            <a:srgbClr val="FF0000"/>
                          </a:solidFill>
                          <a:latin typeface="+mn-lt"/>
                          <a:ea typeface="+mn-ea"/>
                          <a:cs typeface="+mn-cs"/>
                        </a:rPr>
                        <a:t>CA, V. </a:t>
                      </a:r>
                      <a:r>
                        <a:rPr lang="en-US" sz="1800" i="1" kern="1200" baseline="0" dirty="0" err="1" smtClean="0">
                          <a:solidFill>
                            <a:srgbClr val="FF0000"/>
                          </a:solidFill>
                          <a:latin typeface="+mn-lt"/>
                          <a:ea typeface="+mn-ea"/>
                          <a:cs typeface="+mn-cs"/>
                        </a:rPr>
                        <a:t>Trưởng</a:t>
                      </a:r>
                      <a:r>
                        <a:rPr lang="en-US" sz="1800" i="1" kern="1200" baseline="0" dirty="0" smtClean="0">
                          <a:solidFill>
                            <a:srgbClr val="FF0000"/>
                          </a:solidFill>
                          <a:latin typeface="+mn-lt"/>
                          <a:ea typeface="+mn-ea"/>
                          <a:cs typeface="+mn-cs"/>
                        </a:rPr>
                        <a:t> VKSNDCC: </a:t>
                      </a:r>
                      <a:r>
                        <a:rPr lang="en-US" sz="1800" i="1" kern="1200" baseline="0" dirty="0" smtClean="0">
                          <a:solidFill>
                            <a:schemeClr val="dk1"/>
                          </a:solidFill>
                          <a:latin typeface="+mn-lt"/>
                          <a:ea typeface="+mn-ea"/>
                          <a:cs typeface="+mn-cs"/>
                        </a:rPr>
                        <a:t>BA, QĐ </a:t>
                      </a:r>
                      <a:r>
                        <a:rPr lang="en-US" sz="1800" i="1" kern="1200" baseline="0" dirty="0" err="1" smtClean="0">
                          <a:solidFill>
                            <a:schemeClr val="dk1"/>
                          </a:solidFill>
                          <a:latin typeface="+mn-lt"/>
                          <a:ea typeface="+mn-ea"/>
                          <a:cs typeface="+mn-cs"/>
                        </a:rPr>
                        <a:t>của</a:t>
                      </a:r>
                      <a:r>
                        <a:rPr lang="en-US" sz="1800" i="1" kern="1200" baseline="0" dirty="0" smtClean="0">
                          <a:solidFill>
                            <a:schemeClr val="dk1"/>
                          </a:solidFill>
                          <a:latin typeface="+mn-lt"/>
                          <a:ea typeface="+mn-ea"/>
                          <a:cs typeface="+mn-cs"/>
                        </a:rPr>
                        <a:t> TAND </a:t>
                      </a:r>
                      <a:r>
                        <a:rPr lang="en-US" sz="1800" i="1" kern="1200" baseline="0" dirty="0" err="1" smtClean="0">
                          <a:solidFill>
                            <a:schemeClr val="dk1"/>
                          </a:solidFill>
                          <a:latin typeface="+mn-lt"/>
                          <a:ea typeface="+mn-ea"/>
                          <a:cs typeface="+mn-cs"/>
                        </a:rPr>
                        <a:t>cấp</a:t>
                      </a:r>
                      <a:r>
                        <a:rPr lang="en-US" sz="1800" i="1" kern="1200" baseline="0" dirty="0" smtClean="0">
                          <a:solidFill>
                            <a:schemeClr val="dk1"/>
                          </a:solidFill>
                          <a:latin typeface="+mn-lt"/>
                          <a:ea typeface="+mn-ea"/>
                          <a:cs typeface="+mn-cs"/>
                        </a:rPr>
                        <a:t> </a:t>
                      </a:r>
                      <a:r>
                        <a:rPr lang="en-US" sz="1800" i="1" kern="1200" baseline="0" dirty="0" err="1" smtClean="0">
                          <a:solidFill>
                            <a:schemeClr val="dk1"/>
                          </a:solidFill>
                          <a:latin typeface="+mn-lt"/>
                          <a:ea typeface="+mn-ea"/>
                          <a:cs typeface="+mn-cs"/>
                        </a:rPr>
                        <a:t>tỉnh</a:t>
                      </a:r>
                      <a:r>
                        <a:rPr lang="en-US" sz="1800" i="1" kern="1200" baseline="0" dirty="0" smtClean="0">
                          <a:solidFill>
                            <a:schemeClr val="dk1"/>
                          </a:solidFill>
                          <a:latin typeface="+mn-lt"/>
                          <a:ea typeface="+mn-ea"/>
                          <a:cs typeface="+mn-cs"/>
                        </a:rPr>
                        <a:t>, </a:t>
                      </a:r>
                      <a:r>
                        <a:rPr lang="en-US" sz="1800" i="1" kern="1200" baseline="0" dirty="0" err="1" smtClean="0">
                          <a:solidFill>
                            <a:schemeClr val="dk1"/>
                          </a:solidFill>
                          <a:latin typeface="+mn-lt"/>
                          <a:ea typeface="+mn-ea"/>
                          <a:cs typeface="+mn-cs"/>
                        </a:rPr>
                        <a:t>huyện</a:t>
                      </a:r>
                      <a:r>
                        <a:rPr lang="en-US" sz="1800" i="1" kern="1200" baseline="0" dirty="0" smtClean="0">
                          <a:solidFill>
                            <a:schemeClr val="dk1"/>
                          </a:solidFill>
                          <a:latin typeface="+mn-lt"/>
                          <a:ea typeface="+mn-ea"/>
                          <a:cs typeface="+mn-cs"/>
                        </a:rPr>
                        <a:t> </a:t>
                      </a:r>
                      <a:r>
                        <a:rPr lang="en-US" sz="1800" i="1" kern="1200" baseline="0" dirty="0" err="1" smtClean="0">
                          <a:solidFill>
                            <a:schemeClr val="dk1"/>
                          </a:solidFill>
                          <a:latin typeface="+mn-lt"/>
                          <a:ea typeface="+mn-ea"/>
                          <a:cs typeface="+mn-cs"/>
                        </a:rPr>
                        <a:t>trong</a:t>
                      </a:r>
                      <a:r>
                        <a:rPr lang="en-US" sz="1800" i="1" kern="1200" baseline="0" dirty="0" smtClean="0">
                          <a:solidFill>
                            <a:schemeClr val="dk1"/>
                          </a:solidFill>
                          <a:latin typeface="+mn-lt"/>
                          <a:ea typeface="+mn-ea"/>
                          <a:cs typeface="+mn-cs"/>
                        </a:rPr>
                        <a:t> </a:t>
                      </a:r>
                      <a:r>
                        <a:rPr lang="en-US" sz="1800" i="1" kern="1200" baseline="0" dirty="0" err="1" smtClean="0">
                          <a:solidFill>
                            <a:schemeClr val="dk1"/>
                          </a:solidFill>
                          <a:latin typeface="+mn-lt"/>
                          <a:ea typeface="+mn-ea"/>
                          <a:cs typeface="+mn-cs"/>
                        </a:rPr>
                        <a:t>phạm</a:t>
                      </a:r>
                      <a:r>
                        <a:rPr lang="en-US" sz="1800" i="1" kern="1200" baseline="0" dirty="0" smtClean="0">
                          <a:solidFill>
                            <a:schemeClr val="dk1"/>
                          </a:solidFill>
                          <a:latin typeface="+mn-lt"/>
                          <a:ea typeface="+mn-ea"/>
                          <a:cs typeface="+mn-cs"/>
                        </a:rPr>
                        <a:t> vi </a:t>
                      </a:r>
                      <a:r>
                        <a:rPr lang="en-US" sz="1800" i="1" kern="1200" baseline="0" dirty="0" err="1" smtClean="0">
                          <a:solidFill>
                            <a:schemeClr val="dk1"/>
                          </a:solidFill>
                          <a:latin typeface="+mn-lt"/>
                          <a:ea typeface="+mn-ea"/>
                          <a:cs typeface="+mn-cs"/>
                        </a:rPr>
                        <a:t>lãnh</a:t>
                      </a:r>
                      <a:r>
                        <a:rPr lang="en-US" sz="1800" i="1" kern="1200" baseline="0" dirty="0" smtClean="0">
                          <a:solidFill>
                            <a:schemeClr val="dk1"/>
                          </a:solidFill>
                          <a:latin typeface="+mn-lt"/>
                          <a:ea typeface="+mn-ea"/>
                          <a:cs typeface="+mn-cs"/>
                        </a:rPr>
                        <a:t> </a:t>
                      </a:r>
                      <a:r>
                        <a:rPr lang="en-US" sz="1800" i="1" kern="1200" baseline="0" dirty="0" err="1" smtClean="0">
                          <a:solidFill>
                            <a:schemeClr val="dk1"/>
                          </a:solidFill>
                          <a:latin typeface="+mn-lt"/>
                          <a:ea typeface="+mn-ea"/>
                          <a:cs typeface="+mn-cs"/>
                        </a:rPr>
                        <a:t>thổ</a:t>
                      </a:r>
                      <a:endParaRPr lang="en-US" sz="1800" i="1" kern="1200" dirty="0" smtClean="0">
                        <a:solidFill>
                          <a:schemeClr val="dk1"/>
                        </a:solidFill>
                        <a:latin typeface="+mn-lt"/>
                        <a:ea typeface="+mn-ea"/>
                        <a:cs typeface="+mn-cs"/>
                      </a:endParaRPr>
                    </a:p>
                  </a:txBody>
                  <a:tcPr/>
                </a:tc>
                <a:extLst>
                  <a:ext uri="{0D108BD9-81ED-4DB2-BD59-A6C34878D82A}">
                    <a16:rowId xmlns:a16="http://schemas.microsoft.com/office/drawing/2014/main" val="10003"/>
                  </a:ext>
                </a:extLst>
              </a:tr>
            </a:tbl>
          </a:graphicData>
        </a:graphic>
      </p:graphicFrame>
      <p:pic>
        <p:nvPicPr>
          <p:cNvPr id="2" name="Picture 1">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5444053"/>
            <a:ext cx="1981200" cy="1371600"/>
          </a:xfrm>
          <a:prstGeom prst="ellipse">
            <a:avLst/>
          </a:prstGeom>
          <a:ln>
            <a:noFill/>
          </a:ln>
          <a:effectLst>
            <a:softEdge rad="112500"/>
          </a:effectLst>
        </p:spPr>
      </p:pic>
    </p:spTree>
    <p:extLst>
      <p:ext uri="{BB962C8B-B14F-4D97-AF65-F5344CB8AC3E}">
        <p14:creationId xmlns:p14="http://schemas.microsoft.com/office/powerpoint/2010/main" val="203820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1000"/>
                                        <p:tgtEl>
                                          <p:spTgt spid="152578"/>
                                        </p:tgtEl>
                                      </p:cBhvr>
                                    </p:animEffect>
                                    <p:anim calcmode="lin" valueType="num">
                                      <p:cBhvr>
                                        <p:cTn id="8" dur="1000" fill="hold"/>
                                        <p:tgtEl>
                                          <p:spTgt spid="152578"/>
                                        </p:tgtEl>
                                        <p:attrNameLst>
                                          <p:attrName>ppt_x</p:attrName>
                                        </p:attrNameLst>
                                      </p:cBhvr>
                                      <p:tavLst>
                                        <p:tav tm="0">
                                          <p:val>
                                            <p:strVal val="#ppt_x"/>
                                          </p:val>
                                        </p:tav>
                                        <p:tav tm="100000">
                                          <p:val>
                                            <p:strVal val="#ppt_x"/>
                                          </p:val>
                                        </p:tav>
                                      </p:tavLst>
                                    </p:anim>
                                    <p:anim calcmode="lin" valueType="num">
                                      <p:cBhvr>
                                        <p:cTn id="9" dur="1000" fill="hold"/>
                                        <p:tgtEl>
                                          <p:spTgt spid="1525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981200" y="1143000"/>
            <a:ext cx="8229600" cy="5005388"/>
          </a:xfrm>
        </p:spPr>
        <p:txBody>
          <a:bodyPr/>
          <a:lstStyle/>
          <a:p>
            <a:pPr>
              <a:buFont typeface="Wingdings" pitchFamily="2" charset="2"/>
              <a:buNone/>
            </a:pPr>
            <a:r>
              <a:rPr lang="en-US" smtClean="0"/>
              <a:t/>
            </a:r>
            <a:br>
              <a:rPr lang="en-US" smtClean="0"/>
            </a:br>
            <a:endParaRPr lang="vi-VN" smtClean="0"/>
          </a:p>
        </p:txBody>
      </p:sp>
      <p:graphicFrame>
        <p:nvGraphicFramePr>
          <p:cNvPr id="4" name="Table 3"/>
          <p:cNvGraphicFramePr>
            <a:graphicFrameLocks noGrp="1"/>
          </p:cNvGraphicFramePr>
          <p:nvPr/>
        </p:nvGraphicFramePr>
        <p:xfrm>
          <a:off x="1524000" y="1"/>
          <a:ext cx="9144001" cy="9538215"/>
        </p:xfrm>
        <a:graphic>
          <a:graphicData uri="http://schemas.openxmlformats.org/drawingml/2006/table">
            <a:tbl>
              <a:tblPr firstRow="1" bandRow="1">
                <a:tableStyleId>{5C22544A-7EE6-4342-B048-85BDC9FD1C3A}</a:tableStyleId>
              </a:tblPr>
              <a:tblGrid>
                <a:gridCol w="2443657">
                  <a:extLst>
                    <a:ext uri="{9D8B030D-6E8A-4147-A177-3AD203B41FA5}">
                      <a16:colId xmlns:a16="http://schemas.microsoft.com/office/drawing/2014/main" val="20000"/>
                    </a:ext>
                  </a:extLst>
                </a:gridCol>
                <a:gridCol w="3626068">
                  <a:extLst>
                    <a:ext uri="{9D8B030D-6E8A-4147-A177-3AD203B41FA5}">
                      <a16:colId xmlns:a16="http://schemas.microsoft.com/office/drawing/2014/main" val="20001"/>
                    </a:ext>
                  </a:extLst>
                </a:gridCol>
                <a:gridCol w="3074276">
                  <a:extLst>
                    <a:ext uri="{9D8B030D-6E8A-4147-A177-3AD203B41FA5}">
                      <a16:colId xmlns:a16="http://schemas.microsoft.com/office/drawing/2014/main" val="20002"/>
                    </a:ext>
                  </a:extLst>
                </a:gridCol>
              </a:tblGrid>
              <a:tr h="589318">
                <a:tc>
                  <a:txBody>
                    <a:bodyPr/>
                    <a:lstStyle/>
                    <a:p>
                      <a:pPr algn="ctr"/>
                      <a:r>
                        <a:rPr lang="en-US" sz="2400" dirty="0" smtClean="0"/>
                        <a:t>            </a:t>
                      </a:r>
                    </a:p>
                    <a:p>
                      <a:pPr algn="ctr"/>
                      <a:r>
                        <a:rPr lang="en-US" sz="2400" dirty="0" err="1" smtClean="0"/>
                        <a:t>Tiêu</a:t>
                      </a:r>
                      <a:r>
                        <a:rPr lang="en-US" sz="2400" baseline="0" dirty="0" smtClean="0"/>
                        <a:t> </a:t>
                      </a:r>
                      <a:r>
                        <a:rPr lang="en-US" sz="2400" baseline="0" dirty="0" err="1" smtClean="0"/>
                        <a:t>chí</a:t>
                      </a:r>
                      <a:endParaRPr lang="en-US" sz="2400" dirty="0"/>
                    </a:p>
                  </a:txBody>
                  <a:tcPr>
                    <a:blipFill>
                      <a:blip r:embed="rId2"/>
                      <a:tile tx="0" ty="0" sx="100000" sy="100000" flip="none" algn="tl"/>
                    </a:blipFill>
                  </a:tcPr>
                </a:tc>
                <a:tc>
                  <a:txBody>
                    <a:bodyPr/>
                    <a:lstStyle/>
                    <a:p>
                      <a:endParaRPr lang="en-US" dirty="0" smtClean="0"/>
                    </a:p>
                    <a:p>
                      <a:pPr algn="ctr"/>
                      <a:r>
                        <a:rPr lang="en-US" dirty="0" err="1" smtClean="0"/>
                        <a:t>Phúc</a:t>
                      </a:r>
                      <a:r>
                        <a:rPr lang="en-US" baseline="0" dirty="0" smtClean="0"/>
                        <a:t> </a:t>
                      </a:r>
                      <a:r>
                        <a:rPr lang="en-US" baseline="0" dirty="0" err="1" smtClean="0"/>
                        <a:t>thẩm</a:t>
                      </a:r>
                      <a:endParaRPr lang="en-US" dirty="0"/>
                    </a:p>
                  </a:txBody>
                  <a:tcPr>
                    <a:blipFill>
                      <a:blip r:embed="rId2"/>
                      <a:tile tx="0" ty="0" sx="100000" sy="100000" flip="none" algn="tl"/>
                    </a:blipFill>
                  </a:tcPr>
                </a:tc>
                <a:tc>
                  <a:txBody>
                    <a:bodyPr/>
                    <a:lstStyle/>
                    <a:p>
                      <a:pPr algn="ctr"/>
                      <a:endParaRPr lang="en-US" dirty="0" smtClean="0"/>
                    </a:p>
                    <a:p>
                      <a:pPr algn="ctr"/>
                      <a:r>
                        <a:rPr lang="en-US" dirty="0" err="1" smtClean="0"/>
                        <a:t>Giám</a:t>
                      </a:r>
                      <a:r>
                        <a:rPr lang="en-US" baseline="0" dirty="0" smtClean="0"/>
                        <a:t> </a:t>
                      </a:r>
                      <a:r>
                        <a:rPr lang="en-US" baseline="0" dirty="0" err="1" smtClean="0"/>
                        <a:t>đốc</a:t>
                      </a:r>
                      <a:r>
                        <a:rPr lang="en-US" baseline="0" dirty="0" smtClean="0"/>
                        <a:t> </a:t>
                      </a:r>
                      <a:r>
                        <a:rPr lang="en-US" baseline="0" dirty="0" err="1" smtClean="0"/>
                        <a:t>thẩm</a:t>
                      </a:r>
                      <a:r>
                        <a:rPr lang="en-US" baseline="0" dirty="0" smtClean="0"/>
                        <a:t>, </a:t>
                      </a:r>
                      <a:r>
                        <a:rPr lang="en-US" baseline="0" dirty="0" err="1" smtClean="0"/>
                        <a:t>tái</a:t>
                      </a:r>
                      <a:r>
                        <a:rPr lang="en-US" baseline="0" dirty="0" smtClean="0"/>
                        <a:t> </a:t>
                      </a:r>
                      <a:r>
                        <a:rPr lang="en-US" baseline="0" dirty="0" err="1" smtClean="0"/>
                        <a:t>thẩm</a:t>
                      </a:r>
                      <a:endParaRPr lang="en-US" dirty="0"/>
                    </a:p>
                  </a:txBody>
                  <a:tcPr>
                    <a:blipFill>
                      <a:blip r:embed="rId2"/>
                      <a:tile tx="0" ty="0" sx="100000" sy="100000" flip="none" algn="tl"/>
                    </a:blipFill>
                  </a:tcPr>
                </a:tc>
                <a:extLst>
                  <a:ext uri="{0D108BD9-81ED-4DB2-BD59-A6C34878D82A}">
                    <a16:rowId xmlns:a16="http://schemas.microsoft.com/office/drawing/2014/main" val="10000"/>
                  </a:ext>
                </a:extLst>
              </a:tr>
              <a:tr h="4518107">
                <a:tc>
                  <a:txBody>
                    <a:bodyPr/>
                    <a:lstStyle/>
                    <a:p>
                      <a:pPr algn="ctr"/>
                      <a:r>
                        <a:rPr lang="en-US" sz="2400" i="1" dirty="0" err="1" smtClean="0"/>
                        <a:t>Thay</a:t>
                      </a:r>
                      <a:r>
                        <a:rPr lang="en-US" sz="2400" i="1" dirty="0" smtClean="0"/>
                        <a:t> </a:t>
                      </a:r>
                      <a:r>
                        <a:rPr lang="en-US" sz="2400" i="1" dirty="0" err="1" smtClean="0"/>
                        <a:t>đổi</a:t>
                      </a:r>
                      <a:r>
                        <a:rPr lang="en-US" sz="2400" i="1" dirty="0" smtClean="0"/>
                        <a:t>,</a:t>
                      </a:r>
                      <a:r>
                        <a:rPr lang="en-US" sz="2400" i="1" baseline="0" dirty="0" smtClean="0"/>
                        <a:t> </a:t>
                      </a:r>
                      <a:r>
                        <a:rPr lang="en-US" sz="2400" i="1" baseline="0" dirty="0" err="1" smtClean="0"/>
                        <a:t>bổ</a:t>
                      </a:r>
                      <a:r>
                        <a:rPr lang="en-US" sz="2400" i="1" baseline="0" dirty="0" smtClean="0"/>
                        <a:t> sung, </a:t>
                      </a:r>
                      <a:r>
                        <a:rPr lang="en-US" sz="2400" i="1" baseline="0" dirty="0" err="1" smtClean="0"/>
                        <a:t>rút</a:t>
                      </a:r>
                      <a:r>
                        <a:rPr lang="en-US" sz="2400" i="1" baseline="0" dirty="0" smtClean="0"/>
                        <a:t> </a:t>
                      </a:r>
                      <a:r>
                        <a:rPr lang="en-US" sz="2400" i="1" baseline="0" dirty="0" err="1" smtClean="0"/>
                        <a:t>kháng</a:t>
                      </a:r>
                      <a:r>
                        <a:rPr lang="en-US" sz="2400" i="1" baseline="0" dirty="0" smtClean="0"/>
                        <a:t> </a:t>
                      </a:r>
                      <a:r>
                        <a:rPr lang="en-US" sz="2400" i="1" baseline="0" dirty="0" err="1" smtClean="0"/>
                        <a:t>nghị</a:t>
                      </a:r>
                      <a:endParaRPr lang="en-US" sz="2400" i="1"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400"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000" i="1"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i="1" kern="1200" dirty="0" err="1" smtClean="0">
                          <a:solidFill>
                            <a:schemeClr val="dk1"/>
                          </a:solidFill>
                          <a:latin typeface="+mn-lt"/>
                          <a:ea typeface="+mn-ea"/>
                          <a:cs typeface="+mn-cs"/>
                        </a:rPr>
                        <a:t>Thời</a:t>
                      </a:r>
                      <a:r>
                        <a:rPr kumimoji="0" lang="en-US" sz="2000" i="1" kern="1200" baseline="0" dirty="0" smtClean="0">
                          <a:solidFill>
                            <a:schemeClr val="dk1"/>
                          </a:solidFill>
                          <a:latin typeface="+mn-lt"/>
                          <a:ea typeface="+mn-ea"/>
                          <a:cs typeface="+mn-cs"/>
                        </a:rPr>
                        <a:t> </a:t>
                      </a:r>
                      <a:r>
                        <a:rPr kumimoji="0" lang="en-US" sz="2000" i="1" kern="1200" baseline="0" dirty="0" err="1" smtClean="0">
                          <a:solidFill>
                            <a:schemeClr val="dk1"/>
                          </a:solidFill>
                          <a:latin typeface="+mn-lt"/>
                          <a:ea typeface="+mn-ea"/>
                          <a:cs typeface="+mn-cs"/>
                        </a:rPr>
                        <a:t>điểm</a:t>
                      </a:r>
                      <a:endParaRPr kumimoji="0" lang="en-US" sz="2000" i="1"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000" i="1"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000" i="1"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000" i="1"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i="1" kern="1200" baseline="0" dirty="0" err="1" smtClean="0">
                          <a:solidFill>
                            <a:schemeClr val="dk1"/>
                          </a:solidFill>
                          <a:latin typeface="+mn-lt"/>
                          <a:ea typeface="+mn-ea"/>
                          <a:cs typeface="+mn-cs"/>
                        </a:rPr>
                        <a:t>Phạm</a:t>
                      </a:r>
                      <a:r>
                        <a:rPr kumimoji="0" lang="en-US" sz="2000" i="1" kern="1200" baseline="0" dirty="0" smtClean="0">
                          <a:solidFill>
                            <a:schemeClr val="dk1"/>
                          </a:solidFill>
                          <a:latin typeface="+mn-lt"/>
                          <a:ea typeface="+mn-ea"/>
                          <a:cs typeface="+mn-cs"/>
                        </a:rPr>
                        <a:t> vi, </a:t>
                      </a:r>
                      <a:r>
                        <a:rPr kumimoji="0" lang="en-US" sz="2000" i="1" kern="1200" baseline="0" dirty="0" err="1" smtClean="0">
                          <a:solidFill>
                            <a:schemeClr val="dk1"/>
                          </a:solidFill>
                          <a:latin typeface="+mn-lt"/>
                          <a:ea typeface="+mn-ea"/>
                          <a:cs typeface="+mn-cs"/>
                        </a:rPr>
                        <a:t>điều</a:t>
                      </a:r>
                      <a:r>
                        <a:rPr kumimoji="0" lang="en-US" sz="2000" i="1" kern="1200" baseline="0" dirty="0" smtClean="0">
                          <a:solidFill>
                            <a:schemeClr val="dk1"/>
                          </a:solidFill>
                          <a:latin typeface="+mn-lt"/>
                          <a:ea typeface="+mn-ea"/>
                          <a:cs typeface="+mn-cs"/>
                        </a:rPr>
                        <a:t> </a:t>
                      </a:r>
                      <a:r>
                        <a:rPr kumimoji="0" lang="en-US" sz="2000" i="1" kern="1200" baseline="0" dirty="0" err="1" smtClean="0">
                          <a:solidFill>
                            <a:schemeClr val="dk1"/>
                          </a:solidFill>
                          <a:latin typeface="+mn-lt"/>
                          <a:ea typeface="+mn-ea"/>
                          <a:cs typeface="+mn-cs"/>
                        </a:rPr>
                        <a:t>kiện</a:t>
                      </a:r>
                      <a:endParaRPr kumimoji="0" lang="en-US" sz="2000" i="1"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i="1" kern="1200" baseline="0" dirty="0" smtClean="0">
                          <a:solidFill>
                            <a:schemeClr val="dk1"/>
                          </a:solidFill>
                          <a:latin typeface="+mn-lt"/>
                          <a:ea typeface="+mn-ea"/>
                          <a:cs typeface="+mn-cs"/>
                        </a:rPr>
                        <a:t>(</a:t>
                      </a:r>
                      <a:r>
                        <a:rPr kumimoji="0" lang="en-US" sz="2000" i="1" kern="1200" baseline="0" dirty="0" err="1" smtClean="0">
                          <a:solidFill>
                            <a:schemeClr val="dk1"/>
                          </a:solidFill>
                          <a:latin typeface="+mn-lt"/>
                          <a:ea typeface="+mn-ea"/>
                          <a:cs typeface="+mn-cs"/>
                        </a:rPr>
                        <a:t>thay</a:t>
                      </a:r>
                      <a:r>
                        <a:rPr kumimoji="0" lang="en-US" sz="2000" i="1" kern="1200" baseline="0" dirty="0" smtClean="0">
                          <a:solidFill>
                            <a:schemeClr val="dk1"/>
                          </a:solidFill>
                          <a:latin typeface="+mn-lt"/>
                          <a:ea typeface="+mn-ea"/>
                          <a:cs typeface="+mn-cs"/>
                        </a:rPr>
                        <a:t> </a:t>
                      </a:r>
                      <a:r>
                        <a:rPr kumimoji="0" lang="en-US" sz="2000" i="1" kern="1200" baseline="0" dirty="0" err="1" smtClean="0">
                          <a:solidFill>
                            <a:schemeClr val="dk1"/>
                          </a:solidFill>
                          <a:latin typeface="+mn-lt"/>
                          <a:ea typeface="+mn-ea"/>
                          <a:cs typeface="+mn-cs"/>
                        </a:rPr>
                        <a:t>đổi</a:t>
                      </a:r>
                      <a:r>
                        <a:rPr kumimoji="0" lang="en-US" sz="2000" i="1" kern="1200" baseline="0" dirty="0" smtClean="0">
                          <a:solidFill>
                            <a:schemeClr val="dk1"/>
                          </a:solidFill>
                          <a:latin typeface="+mn-lt"/>
                          <a:ea typeface="+mn-ea"/>
                          <a:cs typeface="+mn-cs"/>
                        </a:rPr>
                        <a:t>, </a:t>
                      </a:r>
                      <a:r>
                        <a:rPr kumimoji="0" lang="en-US" sz="2000" i="1" kern="1200" baseline="0" dirty="0" err="1" smtClean="0">
                          <a:solidFill>
                            <a:schemeClr val="dk1"/>
                          </a:solidFill>
                          <a:latin typeface="+mn-lt"/>
                          <a:ea typeface="+mn-ea"/>
                          <a:cs typeface="+mn-cs"/>
                        </a:rPr>
                        <a:t>bổ</a:t>
                      </a:r>
                      <a:r>
                        <a:rPr kumimoji="0" lang="en-US" sz="2000" i="1" kern="1200" baseline="0" dirty="0" smtClean="0">
                          <a:solidFill>
                            <a:schemeClr val="dk1"/>
                          </a:solidFill>
                          <a:latin typeface="+mn-lt"/>
                          <a:ea typeface="+mn-ea"/>
                          <a:cs typeface="+mn-cs"/>
                        </a:rPr>
                        <a:t> sung </a:t>
                      </a:r>
                      <a:r>
                        <a:rPr kumimoji="0" lang="en-US" sz="2000" i="1" kern="1200" baseline="0" dirty="0" err="1" smtClean="0">
                          <a:solidFill>
                            <a:schemeClr val="dk1"/>
                          </a:solidFill>
                          <a:latin typeface="+mn-lt"/>
                          <a:ea typeface="+mn-ea"/>
                          <a:cs typeface="+mn-cs"/>
                        </a:rPr>
                        <a:t>kháng</a:t>
                      </a:r>
                      <a:r>
                        <a:rPr kumimoji="0" lang="en-US" sz="2000" i="1" kern="1200" baseline="0" dirty="0" smtClean="0">
                          <a:solidFill>
                            <a:schemeClr val="dk1"/>
                          </a:solidFill>
                          <a:latin typeface="+mn-lt"/>
                          <a:ea typeface="+mn-ea"/>
                          <a:cs typeface="+mn-cs"/>
                        </a:rPr>
                        <a:t> </a:t>
                      </a:r>
                      <a:r>
                        <a:rPr kumimoji="0" lang="en-US" sz="2000" i="1" kern="1200" baseline="0" dirty="0" err="1" smtClean="0">
                          <a:solidFill>
                            <a:schemeClr val="dk1"/>
                          </a:solidFill>
                          <a:latin typeface="+mn-lt"/>
                          <a:ea typeface="+mn-ea"/>
                          <a:cs typeface="+mn-cs"/>
                        </a:rPr>
                        <a:t>nghị</a:t>
                      </a:r>
                      <a:r>
                        <a:rPr kumimoji="0" lang="en-US" sz="2000" i="1" kern="1200" baseline="0" dirty="0" smtClean="0">
                          <a:solidFill>
                            <a:schemeClr val="dk1"/>
                          </a:solidFill>
                          <a:latin typeface="+mn-lt"/>
                          <a:ea typeface="+mn-ea"/>
                          <a:cs typeface="+mn-cs"/>
                        </a:rPr>
                        <a:t>)</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000" i="1"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000" i="1"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000" i="1"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000" i="1"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000" i="1"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i="1" kern="1200" baseline="0" dirty="0" err="1" smtClean="0">
                          <a:solidFill>
                            <a:schemeClr val="dk1"/>
                          </a:solidFill>
                          <a:latin typeface="+mn-lt"/>
                          <a:ea typeface="+mn-ea"/>
                          <a:cs typeface="+mn-cs"/>
                        </a:rPr>
                        <a:t>Thẩm</a:t>
                      </a:r>
                      <a:r>
                        <a:rPr kumimoji="0" lang="en-US" sz="2000" i="1" kern="1200" baseline="0" dirty="0" smtClean="0">
                          <a:solidFill>
                            <a:schemeClr val="dk1"/>
                          </a:solidFill>
                          <a:latin typeface="+mn-lt"/>
                          <a:ea typeface="+mn-ea"/>
                          <a:cs typeface="+mn-cs"/>
                        </a:rPr>
                        <a:t> </a:t>
                      </a:r>
                      <a:r>
                        <a:rPr kumimoji="0" lang="en-US" sz="2000" i="1" kern="1200" baseline="0" dirty="0" err="1" smtClean="0">
                          <a:solidFill>
                            <a:schemeClr val="dk1"/>
                          </a:solidFill>
                          <a:latin typeface="+mn-lt"/>
                          <a:ea typeface="+mn-ea"/>
                          <a:cs typeface="+mn-cs"/>
                        </a:rPr>
                        <a:t>quyền</a:t>
                      </a:r>
                      <a:endParaRPr kumimoji="0" lang="en-US" sz="2400" i="1" kern="1200" baseline="0" dirty="0" smtClean="0">
                        <a:solidFill>
                          <a:schemeClr val="dk1"/>
                        </a:solidFill>
                        <a:latin typeface="+mn-lt"/>
                        <a:ea typeface="+mn-ea"/>
                        <a:cs typeface="+mn-cs"/>
                      </a:endParaRPr>
                    </a:p>
                    <a:p>
                      <a:pPr algn="ctr"/>
                      <a:endParaRPr lang="en-US" sz="2400" i="1" dirty="0"/>
                    </a:p>
                  </a:txBody>
                  <a:tcPr/>
                </a:tc>
                <a:tc>
                  <a:txBody>
                    <a:bodyPr/>
                    <a:lstStyle/>
                    <a:p>
                      <a:pPr algn="ctr">
                        <a:spcBef>
                          <a:spcPts val="600"/>
                        </a:spcBef>
                      </a:pPr>
                      <a:endParaRPr kumimoji="0" lang="en-US" sz="1800" kern="120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600"/>
                        </a:spcBef>
                        <a:spcAft>
                          <a:spcPts val="0"/>
                        </a:spcAft>
                        <a:buClrTx/>
                        <a:buSzTx/>
                        <a:buFontTx/>
                        <a:buNone/>
                        <a:tabLst/>
                        <a:defRPr/>
                      </a:pPr>
                      <a:r>
                        <a:rPr lang="en-US" b="1" baseline="0" dirty="0" err="1" smtClean="0">
                          <a:solidFill>
                            <a:srgbClr val="7030A0"/>
                          </a:solidFill>
                          <a:latin typeface="+mn-lt"/>
                        </a:rPr>
                        <a:t>Điều</a:t>
                      </a:r>
                      <a:r>
                        <a:rPr lang="en-US" b="1" baseline="0" dirty="0" smtClean="0">
                          <a:solidFill>
                            <a:srgbClr val="7030A0"/>
                          </a:solidFill>
                          <a:latin typeface="+mn-lt"/>
                        </a:rPr>
                        <a:t> 284 BLTTDS </a:t>
                      </a:r>
                      <a:r>
                        <a:rPr lang="en-US" b="1" baseline="0" dirty="0" err="1" smtClean="0">
                          <a:solidFill>
                            <a:srgbClr val="7030A0"/>
                          </a:solidFill>
                          <a:latin typeface="+mn-lt"/>
                        </a:rPr>
                        <a:t>năm</a:t>
                      </a:r>
                      <a:r>
                        <a:rPr lang="en-US" b="1" baseline="0" dirty="0" smtClean="0">
                          <a:solidFill>
                            <a:srgbClr val="7030A0"/>
                          </a:solidFill>
                          <a:latin typeface="+mn-lt"/>
                        </a:rPr>
                        <a:t> 2015</a:t>
                      </a:r>
                    </a:p>
                    <a:p>
                      <a:pPr algn="ctr">
                        <a:spcBef>
                          <a:spcPts val="600"/>
                        </a:spcBef>
                      </a:pPr>
                      <a:endParaRPr kumimoji="0" lang="en-US" sz="1800" kern="1200" dirty="0" smtClean="0">
                        <a:solidFill>
                          <a:schemeClr val="dk1"/>
                        </a:solidFill>
                        <a:latin typeface="+mn-lt"/>
                        <a:ea typeface="+mn-ea"/>
                        <a:cs typeface="+mn-cs"/>
                      </a:endParaRPr>
                    </a:p>
                    <a:p>
                      <a:pPr algn="ctr">
                        <a:spcBef>
                          <a:spcPts val="600"/>
                        </a:spcBef>
                      </a:pPr>
                      <a:endParaRPr kumimoji="0" lang="en-US" sz="1800" kern="1200" dirty="0" smtClean="0">
                        <a:solidFill>
                          <a:schemeClr val="dk1"/>
                        </a:solidFill>
                        <a:latin typeface="+mn-lt"/>
                        <a:ea typeface="+mn-ea"/>
                        <a:cs typeface="+mn-cs"/>
                      </a:endParaRPr>
                    </a:p>
                    <a:p>
                      <a:pPr algn="ctr">
                        <a:spcBef>
                          <a:spcPts val="600"/>
                        </a:spcBef>
                      </a:pPr>
                      <a:r>
                        <a:rPr kumimoji="0" lang="en-US" sz="1800" kern="1200" dirty="0" err="1" smtClean="0">
                          <a:solidFill>
                            <a:schemeClr val="dk1"/>
                          </a:solidFill>
                          <a:latin typeface="+mn-lt"/>
                          <a:ea typeface="+mn-ea"/>
                          <a:cs typeface="+mn-cs"/>
                        </a:rPr>
                        <a:t>T</a:t>
                      </a:r>
                      <a:r>
                        <a:rPr kumimoji="0" lang="en-US" sz="1800" b="1" kern="1200" dirty="0" err="1" smtClean="0">
                          <a:solidFill>
                            <a:schemeClr val="dk1"/>
                          </a:solidFill>
                          <a:latin typeface="+mn-lt"/>
                          <a:ea typeface="+mn-ea"/>
                          <a:cs typeface="+mn-cs"/>
                        </a:rPr>
                        <a:t>hay</a:t>
                      </a:r>
                      <a:r>
                        <a:rPr kumimoji="0" lang="en-US" sz="1800" b="1" kern="1200" dirty="0" smtClean="0">
                          <a:solidFill>
                            <a:schemeClr val="dk1"/>
                          </a:solidFill>
                          <a:latin typeface="+mn-lt"/>
                          <a:ea typeface="+mn-ea"/>
                          <a:cs typeface="+mn-cs"/>
                        </a:rPr>
                        <a:t> </a:t>
                      </a:r>
                      <a:r>
                        <a:rPr kumimoji="0" lang="en-US" sz="1800" b="1" kern="1200" dirty="0" err="1" smtClean="0">
                          <a:solidFill>
                            <a:schemeClr val="dk1"/>
                          </a:solidFill>
                          <a:latin typeface="+mn-lt"/>
                          <a:ea typeface="+mn-ea"/>
                          <a:cs typeface="+mn-cs"/>
                        </a:rPr>
                        <a:t>đổi</a:t>
                      </a:r>
                      <a:r>
                        <a:rPr kumimoji="0" lang="en-US" sz="1800" b="1" kern="1200" dirty="0" smtClean="0">
                          <a:solidFill>
                            <a:schemeClr val="dk1"/>
                          </a:solidFill>
                          <a:latin typeface="+mn-lt"/>
                          <a:ea typeface="+mn-ea"/>
                          <a:cs typeface="+mn-cs"/>
                        </a:rPr>
                        <a:t>,</a:t>
                      </a:r>
                      <a:r>
                        <a:rPr kumimoji="0" lang="en-US" sz="1800" b="1" kern="1200" baseline="0" dirty="0" smtClean="0">
                          <a:solidFill>
                            <a:schemeClr val="dk1"/>
                          </a:solidFill>
                          <a:latin typeface="+mn-lt"/>
                          <a:ea typeface="+mn-ea"/>
                          <a:cs typeface="+mn-cs"/>
                        </a:rPr>
                        <a:t> BS, </a:t>
                      </a:r>
                      <a:r>
                        <a:rPr kumimoji="0" lang="en-US" sz="1800" b="1" kern="1200" baseline="0" dirty="0" err="1" smtClean="0">
                          <a:solidFill>
                            <a:schemeClr val="dk1"/>
                          </a:solidFill>
                          <a:latin typeface="+mn-lt"/>
                          <a:ea typeface="+mn-ea"/>
                          <a:cs typeface="+mn-cs"/>
                        </a:rPr>
                        <a:t>rút</a:t>
                      </a:r>
                      <a:r>
                        <a:rPr kumimoji="0" lang="en-US" sz="1800" b="1" kern="1200" baseline="0" dirty="0" smtClean="0">
                          <a:solidFill>
                            <a:schemeClr val="dk1"/>
                          </a:solidFill>
                          <a:latin typeface="+mn-lt"/>
                          <a:ea typeface="+mn-ea"/>
                          <a:cs typeface="+mn-cs"/>
                        </a:rPr>
                        <a:t> KN </a:t>
                      </a:r>
                      <a:r>
                        <a:rPr kumimoji="0" lang="en-US" sz="1800" b="1" kern="1200" baseline="0" dirty="0" err="1" smtClean="0">
                          <a:solidFill>
                            <a:schemeClr val="dk1"/>
                          </a:solidFill>
                          <a:latin typeface="+mn-lt"/>
                          <a:ea typeface="+mn-ea"/>
                          <a:cs typeface="+mn-cs"/>
                        </a:rPr>
                        <a:t>đ</a:t>
                      </a:r>
                      <a:r>
                        <a:rPr kumimoji="0" lang="en-US" sz="1800" b="1" kern="1200" dirty="0" err="1" smtClean="0">
                          <a:solidFill>
                            <a:schemeClr val="dk1"/>
                          </a:solidFill>
                          <a:latin typeface="+mn-lt"/>
                          <a:ea typeface="+mn-ea"/>
                          <a:cs typeface="+mn-cs"/>
                        </a:rPr>
                        <a:t>ều</a:t>
                      </a:r>
                      <a:r>
                        <a:rPr kumimoji="0" lang="en-US" sz="1800" b="1"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có</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thể</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thực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hiện</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trước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hoặc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tại</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phiên</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tòa</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phúc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thẩm</a:t>
                      </a:r>
                      <a:endParaRPr kumimoji="0" lang="en-US" sz="1800" kern="1200" baseline="0" dirty="0" smtClean="0">
                        <a:solidFill>
                          <a:schemeClr val="dk1"/>
                        </a:solidFill>
                        <a:latin typeface="+mn-lt"/>
                        <a:ea typeface="+mn-ea"/>
                        <a:cs typeface="+mn-cs"/>
                      </a:endParaRPr>
                    </a:p>
                    <a:p>
                      <a:pPr algn="ctr">
                        <a:spcBef>
                          <a:spcPts val="600"/>
                        </a:spcBef>
                      </a:pPr>
                      <a:endParaRPr kumimoji="0" lang="en-US" sz="1800" b="1" kern="1200" baseline="0" dirty="0" smtClean="0">
                        <a:solidFill>
                          <a:schemeClr val="dk1"/>
                        </a:solidFill>
                        <a:latin typeface="+mn-lt"/>
                        <a:ea typeface="+mn-ea"/>
                        <a:cs typeface="+mn-cs"/>
                      </a:endParaRPr>
                    </a:p>
                    <a:p>
                      <a:pPr algn="ctr">
                        <a:spcBef>
                          <a:spcPts val="600"/>
                        </a:spcBef>
                      </a:pPr>
                      <a:r>
                        <a:rPr kumimoji="0" lang="en-US" sz="1800" b="1" kern="1200" baseline="0" dirty="0" err="1" smtClean="0">
                          <a:solidFill>
                            <a:schemeClr val="dk1"/>
                          </a:solidFill>
                          <a:latin typeface="+mn-lt"/>
                          <a:ea typeface="+mn-ea"/>
                          <a:cs typeface="+mn-cs"/>
                        </a:rPr>
                        <a:t>Phạm</a:t>
                      </a:r>
                      <a:r>
                        <a:rPr kumimoji="0" lang="en-US" sz="1800" b="1" kern="1200" baseline="0" dirty="0" smtClean="0">
                          <a:solidFill>
                            <a:schemeClr val="dk1"/>
                          </a:solidFill>
                          <a:latin typeface="+mn-lt"/>
                          <a:ea typeface="+mn-ea"/>
                          <a:cs typeface="+mn-cs"/>
                        </a:rPr>
                        <a:t> vi</a:t>
                      </a:r>
                    </a:p>
                    <a:p>
                      <a:pPr algn="ctr">
                        <a:spcBef>
                          <a:spcPts val="600"/>
                        </a:spcBef>
                      </a:pP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Nếu</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chưa</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hết</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thời</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hạn</a:t>
                      </a:r>
                      <a:r>
                        <a:rPr kumimoji="0" lang="en-US" sz="1800" kern="1200" baseline="0" dirty="0" smtClean="0">
                          <a:solidFill>
                            <a:schemeClr val="dk1"/>
                          </a:solidFill>
                          <a:latin typeface="+mn-lt"/>
                          <a:ea typeface="+mn-ea"/>
                          <a:cs typeface="+mn-cs"/>
                        </a:rPr>
                        <a:t> KN </a:t>
                      </a:r>
                      <a:r>
                        <a:rPr kumimoji="0" lang="en-US" sz="1800" kern="1200" baseline="0" dirty="0" err="1" smtClean="0">
                          <a:solidFill>
                            <a:schemeClr val="dk1"/>
                          </a:solidFill>
                          <a:latin typeface="+mn-lt"/>
                          <a:ea typeface="+mn-ea"/>
                          <a:cs typeface="+mn-cs"/>
                        </a:rPr>
                        <a:t>thì</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việc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thay</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đổi</a:t>
                      </a:r>
                      <a:r>
                        <a:rPr kumimoji="0" lang="en-US" sz="1800" kern="1200" baseline="0" dirty="0" smtClean="0">
                          <a:solidFill>
                            <a:schemeClr val="dk1"/>
                          </a:solidFill>
                          <a:latin typeface="+mn-lt"/>
                          <a:ea typeface="+mn-ea"/>
                          <a:cs typeface="+mn-cs"/>
                        </a:rPr>
                        <a:t>, BS </a:t>
                      </a:r>
                      <a:r>
                        <a:rPr kumimoji="0" lang="en-US" sz="1800" b="1" kern="1200" baseline="0" dirty="0" smtClean="0">
                          <a:solidFill>
                            <a:schemeClr val="dk1"/>
                          </a:solidFill>
                          <a:latin typeface="+mn-lt"/>
                          <a:ea typeface="+mn-ea"/>
                          <a:cs typeface="+mn-cs"/>
                        </a:rPr>
                        <a:t>KN </a:t>
                      </a:r>
                      <a:r>
                        <a:rPr kumimoji="0" lang="en-US" sz="1800" b="1" kern="1200" baseline="0" dirty="0" err="1" smtClean="0">
                          <a:solidFill>
                            <a:schemeClr val="dk1"/>
                          </a:solidFill>
                          <a:latin typeface="+mn-lt"/>
                          <a:ea typeface="+mn-ea"/>
                          <a:cs typeface="+mn-cs"/>
                        </a:rPr>
                        <a:t>không</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bị</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giới</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hạn</a:t>
                      </a:r>
                      <a:r>
                        <a:rPr kumimoji="0" lang="en-US" sz="1800" b="1" kern="1200" baseline="0" dirty="0" smtClean="0">
                          <a:solidFill>
                            <a:schemeClr val="dk1"/>
                          </a:solidFill>
                          <a:latin typeface="+mn-lt"/>
                          <a:ea typeface="+mn-ea"/>
                          <a:cs typeface="+mn-cs"/>
                        </a:rPr>
                        <a:t> </a:t>
                      </a:r>
                      <a:r>
                        <a:rPr kumimoji="0" lang="en-US" sz="1800" b="0" kern="1200" baseline="0" dirty="0" err="1" smtClean="0">
                          <a:solidFill>
                            <a:schemeClr val="dk1"/>
                          </a:solidFill>
                          <a:latin typeface="+mn-lt"/>
                          <a:ea typeface="+mn-ea"/>
                          <a:cs typeface="+mn-cs"/>
                        </a:rPr>
                        <a:t>bởi</a:t>
                      </a:r>
                      <a:r>
                        <a:rPr kumimoji="0" lang="en-US" sz="1800" b="0" kern="1200" baseline="0" dirty="0" smtClean="0">
                          <a:solidFill>
                            <a:schemeClr val="dk1"/>
                          </a:solidFill>
                          <a:latin typeface="+mn-lt"/>
                          <a:ea typeface="+mn-ea"/>
                          <a:cs typeface="+mn-cs"/>
                        </a:rPr>
                        <a:t> </a:t>
                      </a:r>
                      <a:r>
                        <a:rPr kumimoji="0" lang="en-US" sz="1800" b="0" kern="1200" baseline="0" dirty="0" err="1" smtClean="0">
                          <a:solidFill>
                            <a:schemeClr val="dk1"/>
                          </a:solidFill>
                          <a:latin typeface="+mn-lt"/>
                          <a:ea typeface="+mn-ea"/>
                          <a:cs typeface="+mn-cs"/>
                        </a:rPr>
                        <a:t>phạm</a:t>
                      </a:r>
                      <a:r>
                        <a:rPr kumimoji="0" lang="en-US" sz="1800" b="0" kern="1200" baseline="0" dirty="0" smtClean="0">
                          <a:solidFill>
                            <a:schemeClr val="dk1"/>
                          </a:solidFill>
                          <a:latin typeface="+mn-lt"/>
                          <a:ea typeface="+mn-ea"/>
                          <a:cs typeface="+mn-cs"/>
                        </a:rPr>
                        <a:t> vi KN ban </a:t>
                      </a:r>
                      <a:r>
                        <a:rPr kumimoji="0" lang="en-US" sz="1800" b="0" kern="1200" baseline="0" dirty="0" err="1" smtClean="0">
                          <a:solidFill>
                            <a:schemeClr val="dk1"/>
                          </a:solidFill>
                          <a:latin typeface="+mn-lt"/>
                          <a:ea typeface="+mn-ea"/>
                          <a:cs typeface="+mn-cs"/>
                        </a:rPr>
                        <a:t>đầu</a:t>
                      </a:r>
                      <a:r>
                        <a:rPr kumimoji="0" lang="en-US" sz="1800" b="0" kern="1200" dirty="0" smtClean="0">
                          <a:solidFill>
                            <a:schemeClr val="dk1"/>
                          </a:solidFill>
                          <a:latin typeface="+mn-lt"/>
                          <a:ea typeface="+mn-ea"/>
                          <a:cs typeface="+mn-cs"/>
                        </a:rPr>
                        <a:t> </a:t>
                      </a:r>
                      <a:r>
                        <a:rPr lang="en-US" b="0" i="1" baseline="0" dirty="0" smtClean="0"/>
                        <a:t> </a:t>
                      </a:r>
                    </a:p>
                    <a:p>
                      <a:pPr algn="ctr">
                        <a:spcBef>
                          <a:spcPts val="600"/>
                        </a:spcBef>
                      </a:pPr>
                      <a:r>
                        <a:rPr lang="en-US" i="1" baseline="0" dirty="0" smtClean="0"/>
                        <a:t>+ </a:t>
                      </a:r>
                      <a:r>
                        <a:rPr lang="en-US" i="1" baseline="0" dirty="0" err="1" smtClean="0"/>
                        <a:t>Nếu</a:t>
                      </a:r>
                      <a:r>
                        <a:rPr lang="en-US" i="1" baseline="0" dirty="0" smtClean="0"/>
                        <a:t> </a:t>
                      </a:r>
                      <a:r>
                        <a:rPr lang="en-US" i="1" baseline="0" dirty="0" err="1" smtClean="0"/>
                        <a:t>hết</a:t>
                      </a:r>
                      <a:r>
                        <a:rPr lang="en-US" i="1" baseline="0" dirty="0" smtClean="0"/>
                        <a:t> </a:t>
                      </a:r>
                      <a:r>
                        <a:rPr lang="en-US" i="1" baseline="0" dirty="0" err="1" smtClean="0"/>
                        <a:t>thời</a:t>
                      </a:r>
                      <a:r>
                        <a:rPr lang="en-US" i="1" baseline="0" dirty="0" smtClean="0"/>
                        <a:t> </a:t>
                      </a:r>
                      <a:r>
                        <a:rPr lang="en-US" i="1" baseline="0" dirty="0" err="1" smtClean="0"/>
                        <a:t>hạn</a:t>
                      </a:r>
                      <a:r>
                        <a:rPr lang="en-US" i="1" baseline="0" dirty="0" smtClean="0"/>
                        <a:t> KN: </a:t>
                      </a:r>
                      <a:r>
                        <a:rPr kumimoji="0" lang="en-US" sz="1800" kern="1200" baseline="0" dirty="0" err="1" smtClean="0">
                          <a:solidFill>
                            <a:schemeClr val="dk1"/>
                          </a:solidFill>
                          <a:latin typeface="+mn-lt"/>
                          <a:ea typeface="+mn-ea"/>
                          <a:cs typeface="+mn-cs"/>
                        </a:rPr>
                        <a:t>việc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thay</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đổi</a:t>
                      </a:r>
                      <a:r>
                        <a:rPr kumimoji="0" lang="en-US" sz="1800" kern="1200" baseline="0" dirty="0" smtClean="0">
                          <a:solidFill>
                            <a:schemeClr val="dk1"/>
                          </a:solidFill>
                          <a:latin typeface="+mn-lt"/>
                          <a:ea typeface="+mn-ea"/>
                          <a:cs typeface="+mn-cs"/>
                        </a:rPr>
                        <a:t>, BS KN</a:t>
                      </a:r>
                      <a:r>
                        <a:rPr lang="en-US" i="1" baseline="0" dirty="0" smtClean="0"/>
                        <a:t> </a:t>
                      </a:r>
                      <a:r>
                        <a:rPr kumimoji="0" lang="en-US" sz="1800" b="1" kern="1200" baseline="0" dirty="0" err="1" smtClean="0">
                          <a:solidFill>
                            <a:schemeClr val="dk1"/>
                          </a:solidFill>
                          <a:latin typeface="+mn-lt"/>
                          <a:ea typeface="+mn-ea"/>
                          <a:cs typeface="+mn-cs"/>
                        </a:rPr>
                        <a:t>không</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vượt</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quá</a:t>
                      </a:r>
                      <a:r>
                        <a:rPr kumimoji="0" lang="en-US" sz="1800" b="1"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giới</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hạn</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bởi</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phạm</a:t>
                      </a:r>
                      <a:r>
                        <a:rPr kumimoji="0" lang="en-US" sz="1800" kern="1200" baseline="0" dirty="0" smtClean="0">
                          <a:solidFill>
                            <a:schemeClr val="dk1"/>
                          </a:solidFill>
                          <a:latin typeface="+mn-lt"/>
                          <a:ea typeface="+mn-ea"/>
                          <a:cs typeface="+mn-cs"/>
                        </a:rPr>
                        <a:t> vi KN ban </a:t>
                      </a:r>
                      <a:r>
                        <a:rPr kumimoji="0" lang="en-US" sz="1800" kern="1200" baseline="0" dirty="0" err="1" smtClean="0">
                          <a:solidFill>
                            <a:schemeClr val="dk1"/>
                          </a:solidFill>
                          <a:latin typeface="+mn-lt"/>
                          <a:ea typeface="+mn-ea"/>
                          <a:cs typeface="+mn-cs"/>
                        </a:rPr>
                        <a:t>đầu</a:t>
                      </a:r>
                      <a:r>
                        <a:rPr kumimoji="0" lang="en-US" sz="1800" kern="1200" dirty="0" smtClean="0">
                          <a:solidFill>
                            <a:schemeClr val="dk1"/>
                          </a:solidFill>
                          <a:latin typeface="+mn-lt"/>
                          <a:ea typeface="+mn-ea"/>
                          <a:cs typeface="+mn-cs"/>
                        </a:rPr>
                        <a:t> </a:t>
                      </a:r>
                      <a:r>
                        <a:rPr lang="en-US" i="1" baseline="0" dirty="0" smtClean="0"/>
                        <a:t> </a:t>
                      </a:r>
                    </a:p>
                    <a:p>
                      <a:pPr algn="ctr">
                        <a:spcBef>
                          <a:spcPts val="600"/>
                        </a:spcBef>
                      </a:pPr>
                      <a:endParaRPr lang="en-US" i="1" baseline="0" dirty="0" smtClean="0"/>
                    </a:p>
                    <a:p>
                      <a:pPr algn="ctr">
                        <a:spcBef>
                          <a:spcPts val="600"/>
                        </a:spcBef>
                      </a:pPr>
                      <a:r>
                        <a:rPr lang="en-US" b="1" i="1" baseline="0" dirty="0" smtClean="0"/>
                        <a:t>+ </a:t>
                      </a:r>
                      <a:r>
                        <a:rPr lang="en-US" b="1" i="1" baseline="0" dirty="0" err="1" smtClean="0"/>
                        <a:t>Thay</a:t>
                      </a:r>
                      <a:r>
                        <a:rPr lang="en-US" b="1" i="1" baseline="0" dirty="0" smtClean="0"/>
                        <a:t> </a:t>
                      </a:r>
                      <a:r>
                        <a:rPr lang="en-US" b="1" i="1" baseline="0" dirty="0" err="1" smtClean="0"/>
                        <a:t>đổi</a:t>
                      </a:r>
                      <a:r>
                        <a:rPr lang="en-US" b="1" i="1" baseline="0" dirty="0" smtClean="0"/>
                        <a:t>, BS KN: </a:t>
                      </a:r>
                      <a:r>
                        <a:rPr lang="en-US" i="1" baseline="0" dirty="0" err="1" smtClean="0"/>
                        <a:t>chỉ</a:t>
                      </a:r>
                      <a:r>
                        <a:rPr lang="en-US" i="1" baseline="0" dirty="0" smtClean="0"/>
                        <a:t> </a:t>
                      </a:r>
                      <a:r>
                        <a:rPr lang="en-US" i="1" baseline="0" dirty="0" err="1" smtClean="0"/>
                        <a:t>thuộc</a:t>
                      </a:r>
                      <a:r>
                        <a:rPr lang="en-US" i="1" baseline="0" dirty="0" smtClean="0"/>
                        <a:t> </a:t>
                      </a:r>
                      <a:r>
                        <a:rPr lang="en-US" i="1" baseline="0" dirty="0" err="1" smtClean="0"/>
                        <a:t>thẩm</a:t>
                      </a:r>
                      <a:r>
                        <a:rPr lang="en-US" i="1" baseline="0" dirty="0" smtClean="0"/>
                        <a:t> </a:t>
                      </a:r>
                      <a:r>
                        <a:rPr lang="en-US" i="1" baseline="0" dirty="0" err="1" smtClean="0"/>
                        <a:t>quyền</a:t>
                      </a:r>
                      <a:r>
                        <a:rPr lang="en-US" i="1" baseline="0" dirty="0" smtClean="0"/>
                        <a:t> </a:t>
                      </a:r>
                      <a:r>
                        <a:rPr lang="en-US" i="1" baseline="0" dirty="0" err="1" smtClean="0"/>
                        <a:t>của</a:t>
                      </a:r>
                      <a:r>
                        <a:rPr lang="en-US" i="1" baseline="0" dirty="0" smtClean="0"/>
                        <a:t> VKS </a:t>
                      </a:r>
                      <a:r>
                        <a:rPr lang="en-US" i="1" baseline="0" dirty="0" err="1" smtClean="0"/>
                        <a:t>đã</a:t>
                      </a:r>
                      <a:r>
                        <a:rPr lang="en-US" i="1" baseline="0" dirty="0" smtClean="0"/>
                        <a:t> KN;</a:t>
                      </a:r>
                    </a:p>
                    <a:p>
                      <a:pPr algn="ctr">
                        <a:spcBef>
                          <a:spcPts val="600"/>
                        </a:spcBef>
                      </a:pPr>
                      <a:r>
                        <a:rPr lang="en-US" b="1" i="1" baseline="0" dirty="0" smtClean="0"/>
                        <a:t>+ </a:t>
                      </a:r>
                      <a:r>
                        <a:rPr lang="en-US" b="1" i="1" baseline="0" dirty="0" err="1" smtClean="0"/>
                        <a:t>Rút</a:t>
                      </a:r>
                      <a:r>
                        <a:rPr lang="en-US" b="1" i="1" baseline="0" dirty="0" smtClean="0"/>
                        <a:t> KN: </a:t>
                      </a:r>
                      <a:r>
                        <a:rPr lang="en-US" i="1" baseline="0" dirty="0" smtClean="0"/>
                        <a:t>Do VKS </a:t>
                      </a:r>
                      <a:r>
                        <a:rPr lang="en-US" i="1" baseline="0" dirty="0" err="1" smtClean="0"/>
                        <a:t>đã</a:t>
                      </a:r>
                      <a:r>
                        <a:rPr lang="en-US" i="1" baseline="0" dirty="0" smtClean="0"/>
                        <a:t> KN </a:t>
                      </a:r>
                      <a:r>
                        <a:rPr lang="en-US" i="1" baseline="0" dirty="0" err="1" smtClean="0"/>
                        <a:t>và</a:t>
                      </a:r>
                      <a:r>
                        <a:rPr lang="en-US" i="1" baseline="0" dirty="0" smtClean="0"/>
                        <a:t> VKS </a:t>
                      </a:r>
                      <a:r>
                        <a:rPr lang="en-US" i="1" baseline="0" dirty="0" err="1" smtClean="0"/>
                        <a:t>cấp</a:t>
                      </a:r>
                      <a:r>
                        <a:rPr lang="en-US" i="1" baseline="0" dirty="0" smtClean="0"/>
                        <a:t> </a:t>
                      </a:r>
                      <a:r>
                        <a:rPr lang="en-US" i="1" baseline="0" dirty="0" err="1" smtClean="0"/>
                        <a:t>trên</a:t>
                      </a:r>
                      <a:endParaRPr lang="en-US" i="1" dirty="0"/>
                    </a:p>
                  </a:txBody>
                  <a:tcPr/>
                </a:tc>
                <a:tc>
                  <a:txBody>
                    <a:bodyPr/>
                    <a:lstStyle/>
                    <a:p>
                      <a:pPr algn="ctr">
                        <a:buFontTx/>
                        <a:buNone/>
                      </a:pPr>
                      <a:endParaRPr lang="en-US" b="1" baseline="0" dirty="0" smtClean="0">
                        <a:solidFill>
                          <a:srgbClr val="7030A0"/>
                        </a:solidFill>
                        <a:latin typeface="+mn-lt"/>
                      </a:endParaRPr>
                    </a:p>
                    <a:p>
                      <a:pPr algn="ctr">
                        <a:buFontTx/>
                        <a:buNone/>
                      </a:pPr>
                      <a:r>
                        <a:rPr lang="en-US" b="1" baseline="0" dirty="0" err="1" smtClean="0">
                          <a:solidFill>
                            <a:srgbClr val="7030A0"/>
                          </a:solidFill>
                          <a:latin typeface="+mn-lt"/>
                        </a:rPr>
                        <a:t>Điều</a:t>
                      </a:r>
                      <a:r>
                        <a:rPr lang="en-US" b="1" baseline="0" dirty="0" smtClean="0">
                          <a:solidFill>
                            <a:srgbClr val="7030A0"/>
                          </a:solidFill>
                          <a:latin typeface="+mn-lt"/>
                        </a:rPr>
                        <a:t> 335 BLTTDS </a:t>
                      </a:r>
                      <a:r>
                        <a:rPr lang="en-US" b="1" baseline="0" dirty="0" err="1" smtClean="0">
                          <a:solidFill>
                            <a:srgbClr val="7030A0"/>
                          </a:solidFill>
                          <a:latin typeface="+mn-lt"/>
                        </a:rPr>
                        <a:t>năm</a:t>
                      </a:r>
                      <a:r>
                        <a:rPr lang="en-US" b="1" baseline="0" dirty="0" smtClean="0">
                          <a:solidFill>
                            <a:srgbClr val="7030A0"/>
                          </a:solidFill>
                          <a:latin typeface="+mn-lt"/>
                        </a:rPr>
                        <a:t> 2015</a:t>
                      </a:r>
                    </a:p>
                    <a:p>
                      <a:pPr algn="ctr">
                        <a:buFontTx/>
                        <a:buNone/>
                      </a:pPr>
                      <a:endParaRPr lang="en-US" b="1" baseline="0" dirty="0" smtClean="0">
                        <a:solidFill>
                          <a:srgbClr val="7030A0"/>
                        </a:solidFill>
                        <a:latin typeface="+mn-lt"/>
                      </a:endParaRPr>
                    </a:p>
                    <a:p>
                      <a:pPr algn="ctr">
                        <a:buFontTx/>
                        <a:buNone/>
                      </a:pPr>
                      <a:endParaRPr lang="en-US" b="1" baseline="0" dirty="0" smtClean="0">
                        <a:solidFill>
                          <a:srgbClr val="7030A0"/>
                        </a:solidFill>
                        <a:latin typeface="+mn-lt"/>
                      </a:endParaRPr>
                    </a:p>
                    <a:p>
                      <a:pPr algn="ctr">
                        <a:buFontTx/>
                        <a:buNone/>
                      </a:pPr>
                      <a:r>
                        <a:rPr lang="en-US" b="1" baseline="0" dirty="0" err="1" smtClean="0">
                          <a:solidFill>
                            <a:srgbClr val="7030A0"/>
                          </a:solidFill>
                          <a:latin typeface="+mn-lt"/>
                        </a:rPr>
                        <a:t>Chỉ</a:t>
                      </a:r>
                      <a:r>
                        <a:rPr lang="en-US" b="1" baseline="0" dirty="0" smtClean="0">
                          <a:solidFill>
                            <a:srgbClr val="7030A0"/>
                          </a:solidFill>
                          <a:latin typeface="+mn-lt"/>
                        </a:rPr>
                        <a:t> </a:t>
                      </a:r>
                      <a:r>
                        <a:rPr lang="en-US" b="1" baseline="0" dirty="0" err="1" smtClean="0">
                          <a:solidFill>
                            <a:srgbClr val="7030A0"/>
                          </a:solidFill>
                          <a:latin typeface="+mn-lt"/>
                        </a:rPr>
                        <a:t>có</a:t>
                      </a:r>
                      <a:r>
                        <a:rPr lang="en-US" b="1" baseline="0" dirty="0" smtClean="0">
                          <a:solidFill>
                            <a:srgbClr val="7030A0"/>
                          </a:solidFill>
                          <a:latin typeface="+mn-lt"/>
                        </a:rPr>
                        <a:t> </a:t>
                      </a:r>
                      <a:r>
                        <a:rPr lang="en-US" b="1" baseline="0" dirty="0" err="1" smtClean="0">
                          <a:solidFill>
                            <a:srgbClr val="7030A0"/>
                          </a:solidFill>
                          <a:latin typeface="+mn-lt"/>
                        </a:rPr>
                        <a:t>rút</a:t>
                      </a:r>
                      <a:r>
                        <a:rPr lang="en-US" b="1" baseline="0" dirty="0" smtClean="0">
                          <a:solidFill>
                            <a:srgbClr val="7030A0"/>
                          </a:solidFill>
                          <a:latin typeface="+mn-lt"/>
                        </a:rPr>
                        <a:t> </a:t>
                      </a:r>
                      <a:r>
                        <a:rPr lang="en-US" b="1" baseline="0" dirty="0" err="1" smtClean="0">
                          <a:solidFill>
                            <a:srgbClr val="7030A0"/>
                          </a:solidFill>
                          <a:latin typeface="+mn-lt"/>
                        </a:rPr>
                        <a:t>kháng</a:t>
                      </a:r>
                      <a:r>
                        <a:rPr lang="en-US" b="1" baseline="0" dirty="0" smtClean="0">
                          <a:solidFill>
                            <a:srgbClr val="7030A0"/>
                          </a:solidFill>
                          <a:latin typeface="+mn-lt"/>
                        </a:rPr>
                        <a:t> </a:t>
                      </a:r>
                      <a:r>
                        <a:rPr lang="en-US" b="1" baseline="0" dirty="0" err="1" smtClean="0">
                          <a:solidFill>
                            <a:srgbClr val="7030A0"/>
                          </a:solidFill>
                          <a:latin typeface="+mn-lt"/>
                        </a:rPr>
                        <a:t>nghị</a:t>
                      </a:r>
                      <a:r>
                        <a:rPr lang="en-US" b="1" baseline="0" dirty="0" smtClean="0">
                          <a:solidFill>
                            <a:srgbClr val="7030A0"/>
                          </a:solidFill>
                          <a:latin typeface="+mn-lt"/>
                        </a:rPr>
                        <a:t> </a:t>
                      </a:r>
                      <a:r>
                        <a:rPr lang="en-US" b="1" baseline="0" dirty="0" err="1" smtClean="0">
                          <a:solidFill>
                            <a:srgbClr val="7030A0"/>
                          </a:solidFill>
                          <a:latin typeface="+mn-lt"/>
                        </a:rPr>
                        <a:t>mới</a:t>
                      </a:r>
                      <a:r>
                        <a:rPr lang="en-US" b="1" baseline="0" dirty="0" smtClean="0">
                          <a:solidFill>
                            <a:srgbClr val="7030A0"/>
                          </a:solidFill>
                          <a:latin typeface="+mn-lt"/>
                        </a:rPr>
                        <a:t>  </a:t>
                      </a:r>
                      <a:r>
                        <a:rPr kumimoji="0" lang="en-US" sz="1800" kern="1200" baseline="0" dirty="0" err="1" smtClean="0">
                          <a:solidFill>
                            <a:schemeClr val="dk1"/>
                          </a:solidFill>
                          <a:latin typeface="+mn-lt"/>
                          <a:ea typeface="+mn-ea"/>
                          <a:cs typeface="+mn-cs"/>
                        </a:rPr>
                        <a:t>thực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hiện</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trước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hoặc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tại</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phiên</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tòa</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phúc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thẩm</a:t>
                      </a:r>
                      <a:r>
                        <a:rPr kumimoji="0" lang="en-US" sz="1800" kern="1200" dirty="0" smtClean="0">
                          <a:solidFill>
                            <a:schemeClr val="dk1"/>
                          </a:solidFill>
                          <a:latin typeface="+mn-lt"/>
                          <a:ea typeface="+mn-ea"/>
                          <a:cs typeface="+mn-cs"/>
                        </a:rPr>
                        <a:t> </a:t>
                      </a:r>
                    </a:p>
                    <a:p>
                      <a:pPr algn="ctr">
                        <a:buFontTx/>
                        <a:buNone/>
                      </a:pPr>
                      <a:endParaRPr kumimoji="0" lang="en-US" sz="1800" kern="1200" baseline="0" dirty="0" smtClean="0">
                        <a:solidFill>
                          <a:schemeClr val="dk1"/>
                        </a:solidFill>
                        <a:latin typeface="+mn-lt"/>
                        <a:ea typeface="+mn-ea"/>
                        <a:cs typeface="+mn-cs"/>
                      </a:endParaRPr>
                    </a:p>
                    <a:p>
                      <a:pPr algn="ctr">
                        <a:buFontTx/>
                        <a:buNone/>
                      </a:pPr>
                      <a:endParaRPr kumimoji="0" lang="en-US" sz="1800" kern="1200" baseline="0" dirty="0" smtClean="0">
                        <a:solidFill>
                          <a:schemeClr val="dk1"/>
                        </a:solidFill>
                        <a:latin typeface="+mn-lt"/>
                        <a:ea typeface="+mn-ea"/>
                        <a:cs typeface="+mn-cs"/>
                      </a:endParaRPr>
                    </a:p>
                    <a:p>
                      <a:pPr algn="ctr">
                        <a:buFontTx/>
                        <a:buNone/>
                      </a:pPr>
                      <a:r>
                        <a:rPr kumimoji="0" lang="en-US" sz="1800" b="1" kern="1200" baseline="0" dirty="0" err="1" smtClean="0">
                          <a:solidFill>
                            <a:schemeClr val="dk1"/>
                          </a:solidFill>
                          <a:latin typeface="+mn-lt"/>
                          <a:ea typeface="+mn-ea"/>
                          <a:cs typeface="+mn-cs"/>
                        </a:rPr>
                        <a:t>Điều</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kiện</a:t>
                      </a:r>
                      <a:endParaRPr kumimoji="0" lang="en-US" sz="1800" b="1" kern="1200" baseline="0" dirty="0" smtClean="0">
                        <a:solidFill>
                          <a:schemeClr val="dk1"/>
                        </a:solidFill>
                        <a:latin typeface="+mn-lt"/>
                        <a:ea typeface="+mn-ea"/>
                        <a:cs typeface="+mn-cs"/>
                      </a:endParaRPr>
                    </a:p>
                    <a:p>
                      <a:pPr algn="ctr">
                        <a:buFontTx/>
                        <a:buNone/>
                      </a:pPr>
                      <a:endParaRPr kumimoji="0" lang="en-US" sz="1800" b="1" kern="1200" baseline="0" dirty="0" smtClean="0">
                        <a:solidFill>
                          <a:schemeClr val="dk1"/>
                        </a:solidFill>
                        <a:latin typeface="+mn-lt"/>
                        <a:ea typeface="+mn-ea"/>
                        <a:cs typeface="+mn-cs"/>
                      </a:endParaRPr>
                    </a:p>
                    <a:p>
                      <a:pPr algn="ctr"/>
                      <a:r>
                        <a:rPr kumimoji="0" lang="en-US" sz="1800" kern="1200" baseline="0" dirty="0" err="1" smtClean="0">
                          <a:solidFill>
                            <a:schemeClr val="dk1"/>
                          </a:solidFill>
                          <a:latin typeface="+mn-lt"/>
                          <a:ea typeface="+mn-ea"/>
                          <a:cs typeface="+mn-cs"/>
                        </a:rPr>
                        <a:t>Việc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thay</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đổi</a:t>
                      </a:r>
                      <a:r>
                        <a:rPr kumimoji="0" lang="en-US" sz="1800" kern="1200" baseline="0" dirty="0" smtClean="0">
                          <a:solidFill>
                            <a:schemeClr val="dk1"/>
                          </a:solidFill>
                          <a:latin typeface="+mn-lt"/>
                          <a:ea typeface="+mn-ea"/>
                          <a:cs typeface="+mn-cs"/>
                        </a:rPr>
                        <a:t>, BS, </a:t>
                      </a:r>
                      <a:r>
                        <a:rPr kumimoji="0" lang="en-US" sz="1800" kern="1200" baseline="0" dirty="0" err="1" smtClean="0">
                          <a:solidFill>
                            <a:schemeClr val="dk1"/>
                          </a:solidFill>
                          <a:latin typeface="+mn-lt"/>
                          <a:ea typeface="+mn-ea"/>
                          <a:cs typeface="+mn-cs"/>
                        </a:rPr>
                        <a:t>rút</a:t>
                      </a:r>
                      <a:r>
                        <a:rPr kumimoji="0" lang="en-US" sz="1800" kern="1200" baseline="0" dirty="0" smtClean="0">
                          <a:solidFill>
                            <a:schemeClr val="dk1"/>
                          </a:solidFill>
                          <a:latin typeface="+mn-lt"/>
                          <a:ea typeface="+mn-ea"/>
                          <a:cs typeface="+mn-cs"/>
                        </a:rPr>
                        <a:t> KN </a:t>
                      </a:r>
                      <a:r>
                        <a:rPr kumimoji="0" lang="en-US" sz="1800" kern="1200" baseline="0" dirty="0" err="1" smtClean="0">
                          <a:solidFill>
                            <a:schemeClr val="dk1"/>
                          </a:solidFill>
                          <a:latin typeface="+mn-lt"/>
                          <a:ea typeface="+mn-ea"/>
                          <a:cs typeface="+mn-cs"/>
                        </a:rPr>
                        <a:t>chỉ</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thực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hiện</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khi</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chưa</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hết</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thời</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hạn</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kháng</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nghị</a:t>
                      </a:r>
                      <a:r>
                        <a:rPr kumimoji="0" lang="en-US" sz="1800" kern="1200" baseline="0" dirty="0" smtClean="0">
                          <a:solidFill>
                            <a:schemeClr val="dk1"/>
                          </a:solidFill>
                          <a:latin typeface="+mn-lt"/>
                          <a:ea typeface="+mn-ea"/>
                          <a:cs typeface="+mn-cs"/>
                        </a:rPr>
                        <a:t>  </a:t>
                      </a:r>
                    </a:p>
                    <a:p>
                      <a:pPr algn="ctr">
                        <a:buFontTx/>
                        <a:buNone/>
                      </a:pPr>
                      <a:endParaRPr kumimoji="0" lang="en-US" sz="1800" kern="1200" baseline="0" dirty="0" smtClean="0">
                        <a:solidFill>
                          <a:schemeClr val="dk1"/>
                        </a:solidFill>
                        <a:latin typeface="+mn-lt"/>
                        <a:ea typeface="+mn-ea"/>
                        <a:cs typeface="+mn-cs"/>
                      </a:endParaRPr>
                    </a:p>
                    <a:p>
                      <a:pPr algn="ctr">
                        <a:buFontTx/>
                        <a:buNone/>
                      </a:pPr>
                      <a:endParaRPr lang="en-US" baseline="0" dirty="0" smtClean="0">
                        <a:solidFill>
                          <a:srgbClr val="7030A0"/>
                        </a:solidFill>
                        <a:latin typeface="+mn-lt"/>
                      </a:endParaRPr>
                    </a:p>
                    <a:p>
                      <a:pPr algn="ctr">
                        <a:buFontTx/>
                        <a:buNone/>
                      </a:pPr>
                      <a:endParaRPr lang="en-US" baseline="0" dirty="0" smtClean="0">
                        <a:solidFill>
                          <a:srgbClr val="7030A0"/>
                        </a:solidFill>
                        <a:latin typeface="+mn-lt"/>
                      </a:endParaRPr>
                    </a:p>
                    <a:p>
                      <a:pPr algn="ctr">
                        <a:buFontTx/>
                        <a:buNone/>
                      </a:pPr>
                      <a:endParaRPr lang="en-US" baseline="0" dirty="0" smtClean="0">
                        <a:solidFill>
                          <a:srgbClr val="7030A0"/>
                        </a:solidFill>
                        <a:latin typeface="+mn-lt"/>
                      </a:endParaRPr>
                    </a:p>
                    <a:p>
                      <a:pPr algn="ctr">
                        <a:buFontTx/>
                        <a:buNone/>
                      </a:pPr>
                      <a:r>
                        <a:rPr kumimoji="0" lang="en-US" sz="1800" kern="1200" dirty="0" err="1" smtClean="0">
                          <a:solidFill>
                            <a:schemeClr val="dk1"/>
                          </a:solidFill>
                          <a:latin typeface="+mn-lt"/>
                          <a:ea typeface="+mn-ea"/>
                          <a:cs typeface="+mn-cs"/>
                        </a:rPr>
                        <a:t>T</a:t>
                      </a:r>
                      <a:r>
                        <a:rPr kumimoji="0" lang="en-US" sz="1800" b="1" kern="1200" dirty="0" err="1" smtClean="0">
                          <a:solidFill>
                            <a:schemeClr val="dk1"/>
                          </a:solidFill>
                          <a:latin typeface="+mn-lt"/>
                          <a:ea typeface="+mn-ea"/>
                          <a:cs typeface="+mn-cs"/>
                        </a:rPr>
                        <a:t>hay</a:t>
                      </a:r>
                      <a:r>
                        <a:rPr kumimoji="0" lang="en-US" sz="1800" b="1" kern="1200" dirty="0" smtClean="0">
                          <a:solidFill>
                            <a:schemeClr val="dk1"/>
                          </a:solidFill>
                          <a:latin typeface="+mn-lt"/>
                          <a:ea typeface="+mn-ea"/>
                          <a:cs typeface="+mn-cs"/>
                        </a:rPr>
                        <a:t> </a:t>
                      </a:r>
                      <a:r>
                        <a:rPr kumimoji="0" lang="en-US" sz="1800" b="1" kern="1200" dirty="0" err="1" smtClean="0">
                          <a:solidFill>
                            <a:schemeClr val="dk1"/>
                          </a:solidFill>
                          <a:latin typeface="+mn-lt"/>
                          <a:ea typeface="+mn-ea"/>
                          <a:cs typeface="+mn-cs"/>
                        </a:rPr>
                        <a:t>đổi</a:t>
                      </a:r>
                      <a:r>
                        <a:rPr kumimoji="0" lang="en-US" sz="1800" b="1" kern="1200" dirty="0" smtClean="0">
                          <a:solidFill>
                            <a:schemeClr val="dk1"/>
                          </a:solidFill>
                          <a:latin typeface="+mn-lt"/>
                          <a:ea typeface="+mn-ea"/>
                          <a:cs typeface="+mn-cs"/>
                        </a:rPr>
                        <a:t>,</a:t>
                      </a:r>
                      <a:r>
                        <a:rPr kumimoji="0" lang="en-US" sz="1800" b="1" kern="1200" baseline="0" dirty="0" smtClean="0">
                          <a:solidFill>
                            <a:schemeClr val="dk1"/>
                          </a:solidFill>
                          <a:latin typeface="+mn-lt"/>
                          <a:ea typeface="+mn-ea"/>
                          <a:cs typeface="+mn-cs"/>
                        </a:rPr>
                        <a:t> BS, </a:t>
                      </a:r>
                      <a:r>
                        <a:rPr kumimoji="0" lang="en-US" sz="1800" b="1" kern="1200" baseline="0" dirty="0" err="1" smtClean="0">
                          <a:solidFill>
                            <a:schemeClr val="dk1"/>
                          </a:solidFill>
                          <a:latin typeface="+mn-lt"/>
                          <a:ea typeface="+mn-ea"/>
                          <a:cs typeface="+mn-cs"/>
                        </a:rPr>
                        <a:t>rút</a:t>
                      </a:r>
                      <a:r>
                        <a:rPr kumimoji="0" lang="en-US" sz="1800" b="1" kern="1200" baseline="0" dirty="0" smtClean="0">
                          <a:solidFill>
                            <a:schemeClr val="dk1"/>
                          </a:solidFill>
                          <a:latin typeface="+mn-lt"/>
                          <a:ea typeface="+mn-ea"/>
                          <a:cs typeface="+mn-cs"/>
                        </a:rPr>
                        <a:t> KN </a:t>
                      </a:r>
                      <a:r>
                        <a:rPr kumimoji="0" lang="en-US" sz="1800" b="1" kern="1200" baseline="0" dirty="0" err="1" smtClean="0">
                          <a:solidFill>
                            <a:schemeClr val="dk1"/>
                          </a:solidFill>
                          <a:latin typeface="+mn-lt"/>
                          <a:ea typeface="+mn-ea"/>
                          <a:cs typeface="+mn-cs"/>
                        </a:rPr>
                        <a:t>đ</a:t>
                      </a:r>
                      <a:r>
                        <a:rPr kumimoji="0" lang="en-US" sz="1800" b="1" kern="1200" dirty="0" err="1" smtClean="0">
                          <a:solidFill>
                            <a:schemeClr val="dk1"/>
                          </a:solidFill>
                          <a:latin typeface="+mn-lt"/>
                          <a:ea typeface="+mn-ea"/>
                          <a:cs typeface="+mn-cs"/>
                        </a:rPr>
                        <a:t>ều</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thuộc</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thẩm</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quyền</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của</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người</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đã</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kháng</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nghị</a:t>
                      </a:r>
                      <a:endParaRPr lang="en-US" baseline="0" dirty="0" smtClean="0">
                        <a:solidFill>
                          <a:srgbClr val="7030A0"/>
                        </a:solidFill>
                        <a:latin typeface="+mn-lt"/>
                      </a:endParaRPr>
                    </a:p>
                  </a:txBody>
                  <a:tcPr/>
                </a:tc>
                <a:extLst>
                  <a:ext uri="{0D108BD9-81ED-4DB2-BD59-A6C34878D82A}">
                    <a16:rowId xmlns:a16="http://schemas.microsoft.com/office/drawing/2014/main" val="10001"/>
                  </a:ext>
                </a:extLst>
              </a:tr>
              <a:tr h="1750575">
                <a:tc>
                  <a:txBody>
                    <a:bodyPr/>
                    <a:lstStyle/>
                    <a:p>
                      <a:pPr algn="ctr"/>
                      <a:endParaRPr lang="en-US" sz="2400" i="1" dirty="0"/>
                    </a:p>
                  </a:txBody>
                  <a:tcPr/>
                </a:tc>
                <a:tc>
                  <a:txBody>
                    <a:bodyPr/>
                    <a:lstStyle/>
                    <a:p>
                      <a:pPr algn="ctr">
                        <a:spcBef>
                          <a:spcPts val="600"/>
                        </a:spcBef>
                      </a:pPr>
                      <a:endParaRPr lang="en-US" i="1" dirty="0"/>
                    </a:p>
                  </a:txBody>
                  <a:tcPr/>
                </a:tc>
                <a:tc>
                  <a:txBody>
                    <a:bodyPr/>
                    <a:lstStyle/>
                    <a:p>
                      <a:pPr algn="ctr">
                        <a:buFontTx/>
                        <a:buNone/>
                      </a:pPr>
                      <a:endParaRPr lang="en-US" baseline="0" dirty="0" smtClean="0">
                        <a:solidFill>
                          <a:srgbClr val="7030A0"/>
                        </a:solidFill>
                        <a:latin typeface="+mn-lt"/>
                      </a:endParaRPr>
                    </a:p>
                  </a:txBody>
                  <a:tcPr/>
                </a:tc>
                <a:extLst>
                  <a:ext uri="{0D108BD9-81ED-4DB2-BD59-A6C34878D82A}">
                    <a16:rowId xmlns:a16="http://schemas.microsoft.com/office/drawing/2014/main" val="10002"/>
                  </a:ext>
                </a:extLst>
              </a:tr>
            </a:tbl>
          </a:graphicData>
        </a:graphic>
      </p:graphicFrame>
      <p:pic>
        <p:nvPicPr>
          <p:cNvPr id="9" name="Picture 8" descr="images (20).jpg"/>
          <p:cNvPicPr>
            <a:picLocks noChangeAspect="1"/>
          </p:cNvPicPr>
          <p:nvPr/>
        </p:nvPicPr>
        <p:blipFill>
          <a:blip r:embed="rId3" cstate="print"/>
          <a:stretch>
            <a:fillRect/>
          </a:stretch>
        </p:blipFill>
        <p:spPr>
          <a:xfrm>
            <a:off x="-3124200" y="3505200"/>
            <a:ext cx="2743200" cy="3048000"/>
          </a:xfrm>
          <a:prstGeom prst="ellipse">
            <a:avLst/>
          </a:prstGeom>
          <a:ln>
            <a:noFill/>
          </a:ln>
          <a:effectLst>
            <a:softEdge rad="112500"/>
          </a:effectLst>
        </p:spPr>
      </p:pic>
      <p:cxnSp>
        <p:nvCxnSpPr>
          <p:cNvPr id="7" name="Straight Connector 6"/>
          <p:cNvCxnSpPr/>
          <p:nvPr/>
        </p:nvCxnSpPr>
        <p:spPr>
          <a:xfrm flipV="1">
            <a:off x="3962400" y="1905000"/>
            <a:ext cx="6705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962400" y="3276600"/>
            <a:ext cx="6705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962400" y="5715000"/>
            <a:ext cx="6705600" cy="76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82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981200" y="1143000"/>
            <a:ext cx="8229600" cy="5005388"/>
          </a:xfrm>
        </p:spPr>
        <p:txBody>
          <a:bodyPr/>
          <a:lstStyle/>
          <a:p>
            <a:pPr>
              <a:buFont typeface="Wingdings" pitchFamily="2" charset="2"/>
              <a:buNone/>
            </a:pPr>
            <a:r>
              <a:rPr lang="en-US" smtClean="0"/>
              <a:t/>
            </a:r>
            <a:br>
              <a:rPr lang="en-US" smtClean="0"/>
            </a:br>
            <a:endParaRPr lang="vi-VN" smtClean="0"/>
          </a:p>
        </p:txBody>
      </p:sp>
      <p:graphicFrame>
        <p:nvGraphicFramePr>
          <p:cNvPr id="4" name="Table 3"/>
          <p:cNvGraphicFramePr>
            <a:graphicFrameLocks noGrp="1"/>
          </p:cNvGraphicFramePr>
          <p:nvPr/>
        </p:nvGraphicFramePr>
        <p:xfrm>
          <a:off x="1524001" y="1"/>
          <a:ext cx="9525001" cy="12652758"/>
        </p:xfrm>
        <a:graphic>
          <a:graphicData uri="http://schemas.openxmlformats.org/drawingml/2006/table">
            <a:tbl>
              <a:tblPr firstRow="1" bandRow="1">
                <a:tableStyleId>{5C22544A-7EE6-4342-B048-85BDC9FD1C3A}</a:tableStyleId>
              </a:tblPr>
              <a:tblGrid>
                <a:gridCol w="2465278">
                  <a:extLst>
                    <a:ext uri="{9D8B030D-6E8A-4147-A177-3AD203B41FA5}">
                      <a16:colId xmlns:a16="http://schemas.microsoft.com/office/drawing/2014/main" val="20000"/>
                    </a:ext>
                  </a:extLst>
                </a:gridCol>
                <a:gridCol w="3777954">
                  <a:extLst>
                    <a:ext uri="{9D8B030D-6E8A-4147-A177-3AD203B41FA5}">
                      <a16:colId xmlns:a16="http://schemas.microsoft.com/office/drawing/2014/main" val="20001"/>
                    </a:ext>
                  </a:extLst>
                </a:gridCol>
                <a:gridCol w="3281769">
                  <a:extLst>
                    <a:ext uri="{9D8B030D-6E8A-4147-A177-3AD203B41FA5}">
                      <a16:colId xmlns:a16="http://schemas.microsoft.com/office/drawing/2014/main" val="20002"/>
                    </a:ext>
                  </a:extLst>
                </a:gridCol>
              </a:tblGrid>
              <a:tr h="1063242">
                <a:tc>
                  <a:txBody>
                    <a:bodyPr/>
                    <a:lstStyle/>
                    <a:p>
                      <a:pPr algn="ctr"/>
                      <a:r>
                        <a:rPr lang="en-US" sz="2400" dirty="0" smtClean="0"/>
                        <a:t>            </a:t>
                      </a:r>
                    </a:p>
                    <a:p>
                      <a:pPr algn="ctr"/>
                      <a:r>
                        <a:rPr lang="en-US" sz="2400" dirty="0" err="1" smtClean="0"/>
                        <a:t>Tiêu</a:t>
                      </a:r>
                      <a:r>
                        <a:rPr lang="en-US" sz="2400" baseline="0" dirty="0" smtClean="0"/>
                        <a:t> </a:t>
                      </a:r>
                      <a:r>
                        <a:rPr lang="en-US" sz="2400" baseline="0" dirty="0" err="1" smtClean="0"/>
                        <a:t>chí</a:t>
                      </a:r>
                      <a:endParaRPr lang="en-US" sz="2400" dirty="0"/>
                    </a:p>
                  </a:txBody>
                  <a:tcPr>
                    <a:blipFill>
                      <a:blip r:embed="rId2"/>
                      <a:tile tx="0" ty="0" sx="100000" sy="100000" flip="none" algn="tl"/>
                    </a:blipFill>
                  </a:tcPr>
                </a:tc>
                <a:tc>
                  <a:txBody>
                    <a:bodyPr/>
                    <a:lstStyle/>
                    <a:p>
                      <a:endParaRPr lang="en-US" dirty="0" smtClean="0"/>
                    </a:p>
                    <a:p>
                      <a:pPr algn="ctr"/>
                      <a:r>
                        <a:rPr lang="en-US" dirty="0" err="1" smtClean="0"/>
                        <a:t>Phúc</a:t>
                      </a:r>
                      <a:r>
                        <a:rPr lang="en-US" baseline="0" dirty="0" smtClean="0"/>
                        <a:t> </a:t>
                      </a:r>
                      <a:r>
                        <a:rPr lang="en-US" baseline="0" dirty="0" err="1" smtClean="0"/>
                        <a:t>thẩm</a:t>
                      </a:r>
                      <a:endParaRPr lang="en-US" dirty="0"/>
                    </a:p>
                  </a:txBody>
                  <a:tcPr>
                    <a:blipFill>
                      <a:blip r:embed="rId2"/>
                      <a:tile tx="0" ty="0" sx="100000" sy="100000" flip="none" algn="tl"/>
                    </a:blipFill>
                  </a:tcPr>
                </a:tc>
                <a:tc>
                  <a:txBody>
                    <a:bodyPr/>
                    <a:lstStyle/>
                    <a:p>
                      <a:pPr algn="ctr"/>
                      <a:endParaRPr lang="en-US" dirty="0" smtClean="0"/>
                    </a:p>
                    <a:p>
                      <a:pPr algn="ctr"/>
                      <a:r>
                        <a:rPr lang="en-US" dirty="0" err="1" smtClean="0"/>
                        <a:t>Giám</a:t>
                      </a:r>
                      <a:r>
                        <a:rPr lang="en-US" baseline="0" dirty="0" smtClean="0"/>
                        <a:t> </a:t>
                      </a:r>
                      <a:r>
                        <a:rPr lang="en-US" baseline="0" dirty="0" err="1" smtClean="0"/>
                        <a:t>đốc</a:t>
                      </a:r>
                      <a:r>
                        <a:rPr lang="en-US" baseline="0" dirty="0" smtClean="0"/>
                        <a:t> </a:t>
                      </a:r>
                      <a:r>
                        <a:rPr lang="en-US" baseline="0" dirty="0" err="1" smtClean="0"/>
                        <a:t>thẩm</a:t>
                      </a:r>
                      <a:r>
                        <a:rPr lang="en-US" baseline="0" dirty="0" smtClean="0"/>
                        <a:t>, </a:t>
                      </a:r>
                      <a:r>
                        <a:rPr lang="en-US" baseline="0" dirty="0" err="1" smtClean="0"/>
                        <a:t>tái</a:t>
                      </a:r>
                      <a:r>
                        <a:rPr lang="en-US" baseline="0" dirty="0" smtClean="0"/>
                        <a:t> </a:t>
                      </a:r>
                      <a:r>
                        <a:rPr lang="en-US" baseline="0" dirty="0" err="1" smtClean="0"/>
                        <a:t>thẩm</a:t>
                      </a:r>
                      <a:endParaRPr lang="en-US" dirty="0"/>
                    </a:p>
                  </a:txBody>
                  <a:tcPr>
                    <a:blipFill>
                      <a:blip r:embed="rId2"/>
                      <a:tile tx="0" ty="0" sx="100000" sy="100000" flip="none" algn="tl"/>
                    </a:blipFill>
                  </a:tcPr>
                </a:tc>
                <a:extLst>
                  <a:ext uri="{0D108BD9-81ED-4DB2-BD59-A6C34878D82A}">
                    <a16:rowId xmlns:a16="http://schemas.microsoft.com/office/drawing/2014/main" val="10000"/>
                  </a:ext>
                </a:extLst>
              </a:tr>
              <a:tr h="57947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4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kern="1200" baseline="0" dirty="0" err="1" smtClean="0">
                          <a:solidFill>
                            <a:schemeClr val="dk1"/>
                          </a:solidFill>
                          <a:latin typeface="+mn-lt"/>
                          <a:ea typeface="+mn-ea"/>
                          <a:cs typeface="+mn-cs"/>
                        </a:rPr>
                        <a:t>Hình</a:t>
                      </a:r>
                      <a:r>
                        <a:rPr kumimoji="0" lang="en-US" sz="2400" kern="1200" baseline="0" dirty="0" smtClean="0">
                          <a:solidFill>
                            <a:schemeClr val="dk1"/>
                          </a:solidFill>
                          <a:latin typeface="+mn-lt"/>
                          <a:ea typeface="+mn-ea"/>
                          <a:cs typeface="+mn-cs"/>
                        </a:rPr>
                        <a:t> </a:t>
                      </a:r>
                      <a:r>
                        <a:rPr kumimoji="0" lang="en-US" sz="2400" kern="1200" baseline="0" dirty="0" err="1" smtClean="0">
                          <a:solidFill>
                            <a:schemeClr val="dk1"/>
                          </a:solidFill>
                          <a:latin typeface="+mn-lt"/>
                          <a:ea typeface="+mn-ea"/>
                          <a:cs typeface="+mn-cs"/>
                        </a:rPr>
                        <a:t>thức</a:t>
                      </a:r>
                      <a:r>
                        <a:rPr kumimoji="0" lang="en-US" sz="2400" kern="1200" baseline="0" dirty="0" smtClean="0">
                          <a:solidFill>
                            <a:schemeClr val="dk1"/>
                          </a:solidFill>
                          <a:latin typeface="+mn-lt"/>
                          <a:ea typeface="+mn-ea"/>
                          <a:cs typeface="+mn-cs"/>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4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4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4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4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4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2400"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kern="1200" baseline="0" dirty="0" err="1" smtClean="0">
                          <a:solidFill>
                            <a:schemeClr val="dk1"/>
                          </a:solidFill>
                          <a:latin typeface="+mn-lt"/>
                          <a:ea typeface="+mn-ea"/>
                          <a:cs typeface="+mn-cs"/>
                        </a:rPr>
                        <a:t>Hậu</a:t>
                      </a:r>
                      <a:r>
                        <a:rPr kumimoji="0" lang="en-US" sz="2400" kern="1200" baseline="0" dirty="0" smtClean="0">
                          <a:solidFill>
                            <a:schemeClr val="dk1"/>
                          </a:solidFill>
                          <a:latin typeface="+mn-lt"/>
                          <a:ea typeface="+mn-ea"/>
                          <a:cs typeface="+mn-cs"/>
                        </a:rPr>
                        <a:t> </a:t>
                      </a:r>
                      <a:r>
                        <a:rPr kumimoji="0" lang="en-US" sz="2400" kern="1200" baseline="0" dirty="0" err="1" smtClean="0">
                          <a:solidFill>
                            <a:schemeClr val="dk1"/>
                          </a:solidFill>
                          <a:latin typeface="+mn-lt"/>
                          <a:ea typeface="+mn-ea"/>
                          <a:cs typeface="+mn-cs"/>
                        </a:rPr>
                        <a:t>quả</a:t>
                      </a:r>
                      <a:r>
                        <a:rPr kumimoji="0" lang="en-US" sz="2400" kern="1200" baseline="0" dirty="0" smtClean="0">
                          <a:solidFill>
                            <a:schemeClr val="dk1"/>
                          </a:solidFill>
                          <a:latin typeface="+mn-lt"/>
                          <a:ea typeface="+mn-ea"/>
                          <a:cs typeface="+mn-cs"/>
                        </a:rPr>
                        <a:t> </a:t>
                      </a:r>
                      <a:r>
                        <a:rPr kumimoji="0" lang="en-US" sz="2400" kern="1200" baseline="0" dirty="0" err="1" smtClean="0">
                          <a:solidFill>
                            <a:schemeClr val="dk1"/>
                          </a:solidFill>
                          <a:latin typeface="+mn-lt"/>
                          <a:ea typeface="+mn-ea"/>
                          <a:cs typeface="+mn-cs"/>
                        </a:rPr>
                        <a:t>của</a:t>
                      </a:r>
                      <a:r>
                        <a:rPr kumimoji="0" lang="en-US" sz="2400" b="1" kern="1200" baseline="0" dirty="0" smtClean="0">
                          <a:solidFill>
                            <a:schemeClr val="dk1"/>
                          </a:solidFill>
                          <a:latin typeface="+mn-lt"/>
                          <a:ea typeface="+mn-ea"/>
                          <a:cs typeface="+mn-cs"/>
                        </a:rPr>
                        <a:t> </a:t>
                      </a:r>
                      <a:r>
                        <a:rPr kumimoji="0" lang="en-US" sz="2400" b="1" kern="1200" baseline="0" dirty="0" err="1" smtClean="0">
                          <a:solidFill>
                            <a:schemeClr val="dk1"/>
                          </a:solidFill>
                          <a:latin typeface="+mn-lt"/>
                          <a:ea typeface="+mn-ea"/>
                          <a:cs typeface="+mn-cs"/>
                        </a:rPr>
                        <a:t>rút</a:t>
                      </a:r>
                      <a:r>
                        <a:rPr kumimoji="0" lang="en-US" sz="2400" b="1" kern="1200" baseline="0" dirty="0" smtClean="0">
                          <a:solidFill>
                            <a:schemeClr val="dk1"/>
                          </a:solidFill>
                          <a:latin typeface="+mn-lt"/>
                          <a:ea typeface="+mn-ea"/>
                          <a:cs typeface="+mn-cs"/>
                        </a:rPr>
                        <a:t> </a:t>
                      </a:r>
                      <a:r>
                        <a:rPr kumimoji="0" lang="en-US" sz="2400" b="1" kern="1200" baseline="0" dirty="0" err="1" smtClean="0">
                          <a:solidFill>
                            <a:schemeClr val="dk1"/>
                          </a:solidFill>
                          <a:latin typeface="+mn-lt"/>
                          <a:ea typeface="+mn-ea"/>
                          <a:cs typeface="+mn-cs"/>
                        </a:rPr>
                        <a:t>kháng</a:t>
                      </a:r>
                      <a:r>
                        <a:rPr kumimoji="0" lang="en-US" sz="2400" b="1" kern="1200" baseline="0" dirty="0" smtClean="0">
                          <a:solidFill>
                            <a:schemeClr val="dk1"/>
                          </a:solidFill>
                          <a:latin typeface="+mn-lt"/>
                          <a:ea typeface="+mn-ea"/>
                          <a:cs typeface="+mn-cs"/>
                        </a:rPr>
                        <a:t> </a:t>
                      </a:r>
                      <a:r>
                        <a:rPr kumimoji="0" lang="en-US" sz="2400" b="1" kern="1200" baseline="0" dirty="0" err="1" smtClean="0">
                          <a:solidFill>
                            <a:schemeClr val="dk1"/>
                          </a:solidFill>
                          <a:latin typeface="+mn-lt"/>
                          <a:ea typeface="+mn-ea"/>
                          <a:cs typeface="+mn-cs"/>
                        </a:rPr>
                        <a:t>nghị</a:t>
                      </a:r>
                      <a:endParaRPr kumimoji="0" lang="en-US" sz="2400" b="1" kern="1200" baseline="0" dirty="0" smtClean="0">
                        <a:solidFill>
                          <a:schemeClr val="dk1"/>
                        </a:solidFill>
                        <a:latin typeface="+mn-lt"/>
                        <a:ea typeface="+mn-ea"/>
                        <a:cs typeface="+mn-cs"/>
                      </a:endParaRPr>
                    </a:p>
                    <a:p>
                      <a:pPr algn="ctr"/>
                      <a:endParaRPr lang="en-US" sz="2400" i="1" dirty="0"/>
                    </a:p>
                  </a:txBody>
                  <a:tcPr>
                    <a:blipFill>
                      <a:blip r:embed="rId3"/>
                      <a:tile tx="0" ty="0" sx="100000" sy="100000" flip="none" algn="tl"/>
                    </a:blipFill>
                  </a:tcPr>
                </a:tc>
                <a:tc>
                  <a:txBody>
                    <a:bodyPr/>
                    <a:lstStyle/>
                    <a:p>
                      <a:pPr algn="ctr"/>
                      <a:endParaRPr kumimoji="0" lang="en-US" sz="1800" kern="1200" dirty="0" smtClean="0">
                        <a:solidFill>
                          <a:schemeClr val="dk1"/>
                        </a:solidFill>
                        <a:latin typeface="+mn-lt"/>
                        <a:ea typeface="+mn-ea"/>
                        <a:cs typeface="+mn-cs"/>
                      </a:endParaRPr>
                    </a:p>
                    <a:p>
                      <a:pPr algn="ct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Trước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phiên</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tòa</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việc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thay</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đổi</a:t>
                      </a:r>
                      <a:r>
                        <a:rPr kumimoji="0" lang="en-US" sz="1800" kern="1200" baseline="0" dirty="0" smtClean="0">
                          <a:solidFill>
                            <a:schemeClr val="dk1"/>
                          </a:solidFill>
                          <a:latin typeface="+mn-lt"/>
                          <a:ea typeface="+mn-ea"/>
                          <a:cs typeface="+mn-cs"/>
                        </a:rPr>
                        <a:t>, BS, </a:t>
                      </a:r>
                      <a:r>
                        <a:rPr kumimoji="0" lang="en-US" sz="1800" kern="1200" baseline="0" dirty="0" err="1" smtClean="0">
                          <a:solidFill>
                            <a:schemeClr val="dk1"/>
                          </a:solidFill>
                          <a:latin typeface="+mn-lt"/>
                          <a:ea typeface="+mn-ea"/>
                          <a:cs typeface="+mn-cs"/>
                        </a:rPr>
                        <a:t>rút</a:t>
                      </a:r>
                      <a:r>
                        <a:rPr kumimoji="0" lang="en-US" sz="1800" kern="1200" baseline="0" dirty="0" smtClean="0">
                          <a:solidFill>
                            <a:schemeClr val="dk1"/>
                          </a:solidFill>
                          <a:latin typeface="+mn-lt"/>
                          <a:ea typeface="+mn-ea"/>
                          <a:cs typeface="+mn-cs"/>
                        </a:rPr>
                        <a:t> KN </a:t>
                      </a:r>
                      <a:r>
                        <a:rPr kumimoji="0" lang="en-US" sz="1800" kern="1200" baseline="0" dirty="0" err="1" smtClean="0">
                          <a:solidFill>
                            <a:schemeClr val="dk1"/>
                          </a:solidFill>
                          <a:latin typeface="+mn-lt"/>
                          <a:ea typeface="+mn-ea"/>
                          <a:cs typeface="+mn-cs"/>
                        </a:rPr>
                        <a:t>phải</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lập</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bằng</a:t>
                      </a:r>
                      <a:r>
                        <a:rPr kumimoji="0" lang="en-US" sz="1800"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Văn</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bản</a:t>
                      </a:r>
                      <a:r>
                        <a:rPr kumimoji="0" lang="en-US" sz="1800" b="1" kern="1200" baseline="0" dirty="0" smtClean="0">
                          <a:solidFill>
                            <a:schemeClr val="dk1"/>
                          </a:solidFill>
                          <a:latin typeface="+mn-lt"/>
                          <a:ea typeface="+mn-ea"/>
                          <a:cs typeface="+mn-cs"/>
                        </a:rPr>
                        <a:t>;</a:t>
                      </a:r>
                    </a:p>
                    <a:p>
                      <a:pPr algn="ctr"/>
                      <a:r>
                        <a:rPr kumimoji="0" lang="en-US" sz="1800" kern="1200" baseline="0" dirty="0" smtClean="0">
                          <a:solidFill>
                            <a:schemeClr val="dk1"/>
                          </a:solidFill>
                          <a:latin typeface="+mn-lt"/>
                          <a:ea typeface="+mn-ea"/>
                          <a:cs typeface="+mn-cs"/>
                        </a:rPr>
                        <a:t> + </a:t>
                      </a:r>
                      <a:r>
                        <a:rPr kumimoji="0" lang="en-US" sz="1800" kern="1200" baseline="0" dirty="0" err="1" smtClean="0">
                          <a:solidFill>
                            <a:schemeClr val="dk1"/>
                          </a:solidFill>
                          <a:latin typeface="+mn-lt"/>
                          <a:ea typeface="+mn-ea"/>
                          <a:cs typeface="+mn-cs"/>
                        </a:rPr>
                        <a:t>Tại</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phiên</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tòa</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việc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thay</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đổi</a:t>
                      </a:r>
                      <a:r>
                        <a:rPr kumimoji="0" lang="en-US" sz="1800" kern="1200" baseline="0" dirty="0" smtClean="0">
                          <a:solidFill>
                            <a:schemeClr val="dk1"/>
                          </a:solidFill>
                          <a:latin typeface="+mn-lt"/>
                          <a:ea typeface="+mn-ea"/>
                          <a:cs typeface="+mn-cs"/>
                        </a:rPr>
                        <a:t>, BS, </a:t>
                      </a:r>
                      <a:r>
                        <a:rPr kumimoji="0" lang="en-US" sz="1800" kern="1200" baseline="0" dirty="0" err="1" smtClean="0">
                          <a:solidFill>
                            <a:schemeClr val="dk1"/>
                          </a:solidFill>
                          <a:latin typeface="+mn-lt"/>
                          <a:ea typeface="+mn-ea"/>
                          <a:cs typeface="+mn-cs"/>
                        </a:rPr>
                        <a:t>rút</a:t>
                      </a:r>
                      <a:r>
                        <a:rPr kumimoji="0" lang="en-US" sz="1800" kern="1200" baseline="0" dirty="0" smtClean="0">
                          <a:solidFill>
                            <a:schemeClr val="dk1"/>
                          </a:solidFill>
                          <a:latin typeface="+mn-lt"/>
                          <a:ea typeface="+mn-ea"/>
                          <a:cs typeface="+mn-cs"/>
                        </a:rPr>
                        <a:t> KN </a:t>
                      </a:r>
                      <a:r>
                        <a:rPr kumimoji="0" lang="en-US" sz="1800" kern="1200" baseline="0" dirty="0" err="1" smtClean="0">
                          <a:solidFill>
                            <a:schemeClr val="dk1"/>
                          </a:solidFill>
                          <a:latin typeface="+mn-lt"/>
                          <a:ea typeface="+mn-ea"/>
                          <a:cs typeface="+mn-cs"/>
                        </a:rPr>
                        <a:t>phải</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ghi</a:t>
                      </a:r>
                      <a:r>
                        <a:rPr kumimoji="0" lang="en-US" sz="1800" kern="1200" baseline="0" dirty="0" smtClean="0">
                          <a:solidFill>
                            <a:schemeClr val="dk1"/>
                          </a:solidFill>
                          <a:latin typeface="+mn-lt"/>
                          <a:ea typeface="+mn-ea"/>
                          <a:cs typeface="+mn-cs"/>
                        </a:rPr>
                        <a:t> </a:t>
                      </a:r>
                      <a:r>
                        <a:rPr kumimoji="0" lang="en-US" sz="1800" b="0" kern="1200" baseline="0" dirty="0" err="1" smtClean="0">
                          <a:solidFill>
                            <a:schemeClr val="dk1"/>
                          </a:solidFill>
                          <a:latin typeface="+mn-lt"/>
                          <a:ea typeface="+mn-ea"/>
                          <a:cs typeface="+mn-cs"/>
                        </a:rPr>
                        <a:t>vào</a:t>
                      </a:r>
                      <a:r>
                        <a:rPr kumimoji="0" lang="en-US" sz="1800" b="0"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biên</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bản</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phiên</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tòa</a:t>
                      </a:r>
                      <a:endParaRPr kumimoji="0" lang="en-US" sz="1800" b="1" kern="1200" baseline="0" dirty="0" smtClean="0">
                        <a:solidFill>
                          <a:schemeClr val="dk1"/>
                        </a:solidFill>
                        <a:latin typeface="+mn-lt"/>
                        <a:ea typeface="+mn-ea"/>
                        <a:cs typeface="+mn-cs"/>
                      </a:endParaRPr>
                    </a:p>
                    <a:p>
                      <a:pPr algn="ctr"/>
                      <a:endParaRPr kumimoji="0" lang="en-US" sz="1800" kern="1200" baseline="0" dirty="0" smtClean="0">
                        <a:solidFill>
                          <a:schemeClr val="dk1"/>
                        </a:solidFill>
                        <a:latin typeface="+mn-lt"/>
                        <a:ea typeface="+mn-ea"/>
                        <a:cs typeface="+mn-cs"/>
                      </a:endParaRPr>
                    </a:p>
                    <a:p>
                      <a:pPr algn="ctr"/>
                      <a:endParaRPr kumimoji="0" lang="en-US" sz="1800" kern="1200" dirty="0" smtClean="0">
                        <a:solidFill>
                          <a:schemeClr val="dk1"/>
                        </a:solidFill>
                        <a:latin typeface="+mn-lt"/>
                        <a:ea typeface="+mn-ea"/>
                        <a:cs typeface="+mn-cs"/>
                      </a:endParaRPr>
                    </a:p>
                    <a:p>
                      <a:pPr algn="ctr"/>
                      <a:endParaRPr kumimoji="0" lang="en-US" sz="1800" kern="1200" dirty="0" smtClean="0">
                        <a:solidFill>
                          <a:schemeClr val="dk1"/>
                        </a:solidFill>
                        <a:latin typeface="+mn-lt"/>
                        <a:ea typeface="+mn-ea"/>
                        <a:cs typeface="+mn-cs"/>
                      </a:endParaRPr>
                    </a:p>
                    <a:p>
                      <a:pPr algn="ctr"/>
                      <a:r>
                        <a:rPr kumimoji="0" lang="en-US" sz="2000" kern="1200" dirty="0" err="1" smtClean="0">
                          <a:solidFill>
                            <a:schemeClr val="dk1"/>
                          </a:solidFill>
                          <a:latin typeface="+mn-lt"/>
                          <a:ea typeface="+mn-ea"/>
                          <a:cs typeface="+mn-cs"/>
                        </a:rPr>
                        <a:t>Tòa</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án</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cấp</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phúc</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thẩm</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đình</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chỉ</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xét</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xư</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phúc</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thẩm</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đối</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với</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phần</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của</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vụ</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án</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mà</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Viện</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kiểm</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sát</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đã</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rút</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kháng</a:t>
                      </a:r>
                      <a:r>
                        <a:rPr kumimoji="0" lang="en-US" sz="2000" kern="1200" baseline="0" dirty="0" smtClean="0">
                          <a:solidFill>
                            <a:schemeClr val="dk1"/>
                          </a:solidFill>
                          <a:latin typeface="+mn-lt"/>
                          <a:ea typeface="+mn-ea"/>
                          <a:cs typeface="+mn-cs"/>
                        </a:rPr>
                        <a:t> </a:t>
                      </a:r>
                      <a:r>
                        <a:rPr kumimoji="0" lang="en-US" sz="2000" kern="1200" baseline="0" dirty="0" err="1" smtClean="0">
                          <a:solidFill>
                            <a:schemeClr val="dk1"/>
                          </a:solidFill>
                          <a:latin typeface="+mn-lt"/>
                          <a:ea typeface="+mn-ea"/>
                          <a:cs typeface="+mn-cs"/>
                        </a:rPr>
                        <a:t>nghị</a:t>
                      </a:r>
                      <a:r>
                        <a:rPr kumimoji="0" lang="en-US" sz="2000" kern="1200" baseline="0" dirty="0" smtClean="0">
                          <a:solidFill>
                            <a:schemeClr val="dk1"/>
                          </a:solidFill>
                          <a:latin typeface="+mn-lt"/>
                          <a:ea typeface="+mn-ea"/>
                          <a:cs typeface="+mn-cs"/>
                        </a:rPr>
                        <a:t> </a:t>
                      </a:r>
                      <a:endParaRPr lang="en-US" i="1" dirty="0"/>
                    </a:p>
                  </a:txBody>
                  <a:tcPr>
                    <a:blipFill>
                      <a:blip r:embed="rId3"/>
                      <a:tile tx="0" ty="0" sx="100000" sy="100000" flip="none" algn="tl"/>
                    </a:blipFill>
                  </a:tcPr>
                </a:tc>
                <a:tc>
                  <a:txBody>
                    <a:bodyPr/>
                    <a:lstStyle/>
                    <a:p>
                      <a:pPr algn="ctr">
                        <a:buFontTx/>
                        <a:buNone/>
                      </a:pPr>
                      <a:endParaRPr lang="en-US" b="1" baseline="0" dirty="0" smtClean="0">
                        <a:solidFill>
                          <a:srgbClr val="7030A0"/>
                        </a:solidFill>
                        <a:latin typeface="+mn-lt"/>
                      </a:endParaRPr>
                    </a:p>
                    <a:p>
                      <a:pPr algn="ctr"/>
                      <a:endParaRPr kumimoji="0" lang="en-US" sz="1800" kern="1200" baseline="0" dirty="0" smtClean="0">
                        <a:solidFill>
                          <a:schemeClr val="dk1"/>
                        </a:solidFill>
                        <a:latin typeface="+mn-lt"/>
                        <a:ea typeface="+mn-ea"/>
                        <a:cs typeface="+mn-cs"/>
                      </a:endParaRPr>
                    </a:p>
                    <a:p>
                      <a:pPr algn="ctr"/>
                      <a:r>
                        <a:rPr kumimoji="0" lang="en-US" sz="1800" kern="1200" baseline="0" dirty="0" err="1" smtClean="0">
                          <a:solidFill>
                            <a:schemeClr val="dk1"/>
                          </a:solidFill>
                          <a:latin typeface="+mn-lt"/>
                          <a:ea typeface="+mn-ea"/>
                          <a:cs typeface="+mn-cs"/>
                        </a:rPr>
                        <a:t>Việc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thay</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đổi</a:t>
                      </a:r>
                      <a:r>
                        <a:rPr kumimoji="0" lang="en-US" sz="1800" kern="1200" baseline="0" dirty="0" smtClean="0">
                          <a:solidFill>
                            <a:schemeClr val="dk1"/>
                          </a:solidFill>
                          <a:latin typeface="+mn-lt"/>
                          <a:ea typeface="+mn-ea"/>
                          <a:cs typeface="+mn-cs"/>
                        </a:rPr>
                        <a:t>, BS, </a:t>
                      </a:r>
                      <a:r>
                        <a:rPr kumimoji="0" lang="en-US" sz="1800" kern="1200" baseline="0" dirty="0" err="1" smtClean="0">
                          <a:solidFill>
                            <a:schemeClr val="dk1"/>
                          </a:solidFill>
                          <a:latin typeface="+mn-lt"/>
                          <a:ea typeface="+mn-ea"/>
                          <a:cs typeface="+mn-cs"/>
                        </a:rPr>
                        <a:t>rút</a:t>
                      </a:r>
                      <a:r>
                        <a:rPr kumimoji="0" lang="en-US" sz="1800" kern="1200" baseline="0" dirty="0" smtClean="0">
                          <a:solidFill>
                            <a:schemeClr val="dk1"/>
                          </a:solidFill>
                          <a:latin typeface="+mn-lt"/>
                          <a:ea typeface="+mn-ea"/>
                          <a:cs typeface="+mn-cs"/>
                        </a:rPr>
                        <a:t> KN </a:t>
                      </a:r>
                      <a:r>
                        <a:rPr kumimoji="0" lang="en-US" sz="1800" kern="1200" baseline="0" dirty="0" err="1" smtClean="0">
                          <a:solidFill>
                            <a:schemeClr val="dk1"/>
                          </a:solidFill>
                          <a:latin typeface="+mn-lt"/>
                          <a:ea typeface="+mn-ea"/>
                          <a:cs typeface="+mn-cs"/>
                        </a:rPr>
                        <a:t>phải</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thực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hiện</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bằng</a:t>
                      </a:r>
                      <a:r>
                        <a:rPr kumimoji="0" lang="en-US" sz="1800"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quyết</a:t>
                      </a:r>
                      <a:r>
                        <a:rPr kumimoji="0" lang="en-US" sz="1800" b="1" kern="1200" baseline="0" dirty="0" smtClean="0">
                          <a:solidFill>
                            <a:schemeClr val="dk1"/>
                          </a:solidFill>
                          <a:latin typeface="+mn-lt"/>
                          <a:ea typeface="+mn-ea"/>
                          <a:cs typeface="+mn-cs"/>
                        </a:rPr>
                        <a:t> </a:t>
                      </a:r>
                      <a:r>
                        <a:rPr kumimoji="0" lang="en-US" sz="1800" b="1" kern="1200" baseline="0" dirty="0" err="1" smtClean="0">
                          <a:solidFill>
                            <a:schemeClr val="dk1"/>
                          </a:solidFill>
                          <a:latin typeface="+mn-lt"/>
                          <a:ea typeface="+mn-ea"/>
                          <a:cs typeface="+mn-cs"/>
                        </a:rPr>
                        <a:t>định</a:t>
                      </a:r>
                      <a:endParaRPr kumimoji="0" lang="en-US" sz="1800" b="1" kern="1200" baseline="0" dirty="0" smtClean="0">
                        <a:solidFill>
                          <a:schemeClr val="dk1"/>
                        </a:solidFill>
                        <a:latin typeface="+mn-lt"/>
                        <a:ea typeface="+mn-ea"/>
                        <a:cs typeface="+mn-cs"/>
                      </a:endParaRPr>
                    </a:p>
                    <a:p>
                      <a:pPr algn="ctr">
                        <a:buFontTx/>
                        <a:buNone/>
                      </a:pPr>
                      <a:endParaRPr kumimoji="0" lang="en-US" sz="1800" kern="1200" baseline="0" dirty="0" smtClean="0">
                        <a:solidFill>
                          <a:schemeClr val="dk1"/>
                        </a:solidFill>
                        <a:latin typeface="+mn-lt"/>
                        <a:ea typeface="+mn-ea"/>
                        <a:cs typeface="+mn-cs"/>
                      </a:endParaRPr>
                    </a:p>
                    <a:p>
                      <a:pPr algn="ctr">
                        <a:buFontTx/>
                        <a:buNone/>
                      </a:pPr>
                      <a:endParaRPr kumimoji="0" lang="en-US" sz="1800" kern="1200" baseline="0" dirty="0" smtClean="0">
                        <a:solidFill>
                          <a:schemeClr val="dk1"/>
                        </a:solidFill>
                        <a:latin typeface="+mn-lt"/>
                        <a:ea typeface="+mn-ea"/>
                        <a:cs typeface="+mn-cs"/>
                      </a:endParaRPr>
                    </a:p>
                    <a:p>
                      <a:pPr algn="ctr">
                        <a:buFontTx/>
                        <a:buNone/>
                      </a:pPr>
                      <a:endParaRPr lang="en-US" baseline="0" dirty="0" smtClean="0">
                        <a:solidFill>
                          <a:srgbClr val="7030A0"/>
                        </a:solidFill>
                        <a:latin typeface="+mn-lt"/>
                      </a:endParaRPr>
                    </a:p>
                    <a:p>
                      <a:pPr algn="ctr">
                        <a:buFontTx/>
                        <a:buNone/>
                      </a:pPr>
                      <a:endParaRPr lang="en-US" baseline="0" dirty="0" smtClean="0">
                        <a:solidFill>
                          <a:srgbClr val="7030A0"/>
                        </a:solidFill>
                        <a:latin typeface="+mn-lt"/>
                      </a:endParaRPr>
                    </a:p>
                    <a:p>
                      <a:pPr algn="ctr">
                        <a:buFontTx/>
                        <a:buNone/>
                      </a:pPr>
                      <a:endParaRPr lang="en-US" baseline="0" dirty="0" smtClean="0">
                        <a:solidFill>
                          <a:srgbClr val="7030A0"/>
                        </a:solidFill>
                        <a:latin typeface="+mn-lt"/>
                      </a:endParaRPr>
                    </a:p>
                    <a:p>
                      <a:pPr algn="ctr">
                        <a:buFontTx/>
                        <a:buNone/>
                      </a:pPr>
                      <a:r>
                        <a:rPr kumimoji="0" lang="en-US" sz="1800" kern="1200" dirty="0" err="1" smtClean="0">
                          <a:solidFill>
                            <a:schemeClr val="dk1"/>
                          </a:solidFill>
                          <a:latin typeface="+mn-lt"/>
                          <a:ea typeface="+mn-ea"/>
                          <a:cs typeface="+mn-cs"/>
                        </a:rPr>
                        <a:t>Khi</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nhận</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được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quyết</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định</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tút</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toàn</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bộ</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kháng</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nghị</a:t>
                      </a:r>
                      <a:r>
                        <a:rPr kumimoji="0" lang="en-US" sz="1800" kern="1200" baseline="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Tòa</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án</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giám</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đốc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thẩm</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ra</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quyết</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định</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đình</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chỉ</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xét</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xư</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giám</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đốc</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thẩm</a:t>
                      </a:r>
                      <a:endParaRPr lang="en-US" baseline="0" dirty="0" smtClean="0">
                        <a:solidFill>
                          <a:srgbClr val="7030A0"/>
                        </a:solidFill>
                        <a:latin typeface="+mn-lt"/>
                      </a:endParaRPr>
                    </a:p>
                  </a:txBody>
                  <a:tcPr>
                    <a:blipFill>
                      <a:blip r:embed="rId3"/>
                      <a:tile tx="0" ty="0" sx="100000" sy="100000" flip="none" algn="tl"/>
                    </a:blipFill>
                  </a:tcPr>
                </a:tc>
                <a:extLst>
                  <a:ext uri="{0D108BD9-81ED-4DB2-BD59-A6C34878D82A}">
                    <a16:rowId xmlns:a16="http://schemas.microsoft.com/office/drawing/2014/main" val="10001"/>
                  </a:ext>
                </a:extLst>
              </a:tr>
              <a:tr h="5794758">
                <a:tc>
                  <a:txBody>
                    <a:bodyPr/>
                    <a:lstStyle/>
                    <a:p>
                      <a:pPr algn="ctr"/>
                      <a:endParaRPr lang="en-US" sz="2400" i="1" dirty="0"/>
                    </a:p>
                  </a:txBody>
                  <a:tcPr>
                    <a:blipFill>
                      <a:blip r:embed="rId3"/>
                      <a:tile tx="0" ty="0" sx="100000" sy="100000" flip="none" algn="tl"/>
                    </a:blipFill>
                  </a:tcPr>
                </a:tc>
                <a:tc>
                  <a:txBody>
                    <a:bodyPr/>
                    <a:lstStyle/>
                    <a:p>
                      <a:pPr algn="ctr"/>
                      <a:endParaRPr lang="en-US" i="1" dirty="0"/>
                    </a:p>
                  </a:txBody>
                  <a:tcPr>
                    <a:blipFill>
                      <a:blip r:embed="rId3"/>
                      <a:tile tx="0" ty="0" sx="100000" sy="100000" flip="none" algn="tl"/>
                    </a:blipFill>
                  </a:tcPr>
                </a:tc>
                <a:tc>
                  <a:txBody>
                    <a:bodyPr/>
                    <a:lstStyle/>
                    <a:p>
                      <a:pPr algn="ctr">
                        <a:buFontTx/>
                        <a:buNone/>
                      </a:pPr>
                      <a:endParaRPr lang="en-US" baseline="0" dirty="0" smtClean="0">
                        <a:solidFill>
                          <a:srgbClr val="7030A0"/>
                        </a:solidFill>
                        <a:latin typeface="+mn-lt"/>
                      </a:endParaRPr>
                    </a:p>
                  </a:txBody>
                  <a:tcPr>
                    <a:blipFill>
                      <a:blip r:embed="rId3"/>
                      <a:tile tx="0" ty="0" sx="100000" sy="100000" flip="none" algn="tl"/>
                    </a:blipFill>
                  </a:tcPr>
                </a:tc>
                <a:extLst>
                  <a:ext uri="{0D108BD9-81ED-4DB2-BD59-A6C34878D82A}">
                    <a16:rowId xmlns:a16="http://schemas.microsoft.com/office/drawing/2014/main" val="10002"/>
                  </a:ext>
                </a:extLst>
              </a:tr>
            </a:tbl>
          </a:graphicData>
        </a:graphic>
      </p:graphicFrame>
      <p:pic>
        <p:nvPicPr>
          <p:cNvPr id="9" name="Picture 8" descr="images (20).jpg"/>
          <p:cNvPicPr>
            <a:picLocks noChangeAspect="1"/>
          </p:cNvPicPr>
          <p:nvPr/>
        </p:nvPicPr>
        <p:blipFill>
          <a:blip r:embed="rId4" cstate="print"/>
          <a:stretch>
            <a:fillRect/>
          </a:stretch>
        </p:blipFill>
        <p:spPr>
          <a:xfrm>
            <a:off x="-3124200" y="3505200"/>
            <a:ext cx="2743200" cy="3048000"/>
          </a:xfrm>
          <a:prstGeom prst="ellipse">
            <a:avLst/>
          </a:prstGeom>
          <a:ln>
            <a:noFill/>
          </a:ln>
          <a:effectLst>
            <a:softEdge rad="112500"/>
          </a:effectLst>
        </p:spPr>
      </p:pic>
      <p:cxnSp>
        <p:nvCxnSpPr>
          <p:cNvPr id="10" name="Straight Connector 9"/>
          <p:cNvCxnSpPr/>
          <p:nvPr/>
        </p:nvCxnSpPr>
        <p:spPr>
          <a:xfrm>
            <a:off x="4038600" y="3124200"/>
            <a:ext cx="7010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91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905000" y="0"/>
            <a:ext cx="8610600" cy="838200"/>
          </a:xfrm>
        </p:spPr>
        <p:txBody>
          <a:bodyPr>
            <a:noAutofit/>
          </a:bodyPr>
          <a:lstStyle/>
          <a:p>
            <a:pPr eaLnBrk="1" hangingPunct="1">
              <a:defRPr/>
            </a:pPr>
            <a:r>
              <a:rPr lang="en-US" sz="4000" dirty="0">
                <a:solidFill>
                  <a:srgbClr val="FF6600"/>
                </a:solidFill>
                <a:latin typeface="+mn-lt"/>
                <a:cs typeface="Times New Roman" pitchFamily="18" charset="0"/>
              </a:rPr>
              <a:t> KN </a:t>
            </a:r>
            <a:r>
              <a:rPr lang="en-US" sz="4000" dirty="0" err="1">
                <a:solidFill>
                  <a:srgbClr val="FF6600"/>
                </a:solidFill>
                <a:latin typeface="+mn-lt"/>
                <a:cs typeface="Times New Roman" pitchFamily="18" charset="0"/>
              </a:rPr>
              <a:t>Phúc</a:t>
            </a:r>
            <a:r>
              <a:rPr lang="en-US" sz="4000" dirty="0">
                <a:solidFill>
                  <a:srgbClr val="FF6600"/>
                </a:solidFill>
                <a:latin typeface="+mn-lt"/>
                <a:cs typeface="Times New Roman" pitchFamily="18" charset="0"/>
              </a:rPr>
              <a:t> </a:t>
            </a:r>
            <a:r>
              <a:rPr lang="en-US" sz="4000" dirty="0" err="1">
                <a:solidFill>
                  <a:srgbClr val="FF6600"/>
                </a:solidFill>
                <a:latin typeface="+mn-lt"/>
                <a:cs typeface="Times New Roman" pitchFamily="18" charset="0"/>
              </a:rPr>
              <a:t>thẩm</a:t>
            </a:r>
            <a:r>
              <a:rPr lang="en-US" sz="4000" dirty="0">
                <a:solidFill>
                  <a:srgbClr val="FF6600"/>
                </a:solidFill>
                <a:latin typeface="+mn-lt"/>
                <a:cs typeface="Times New Roman" pitchFamily="18" charset="0"/>
              </a:rPr>
              <a:t> </a:t>
            </a:r>
            <a:r>
              <a:rPr lang="en-US" sz="4000" dirty="0" err="1">
                <a:solidFill>
                  <a:srgbClr val="FF6600"/>
                </a:solidFill>
                <a:latin typeface="+mn-lt"/>
                <a:cs typeface="Times New Roman" pitchFamily="18" charset="0"/>
              </a:rPr>
              <a:t>và</a:t>
            </a:r>
            <a:r>
              <a:rPr lang="en-US" sz="4000" dirty="0">
                <a:solidFill>
                  <a:srgbClr val="FF6600"/>
                </a:solidFill>
                <a:latin typeface="+mn-lt"/>
                <a:cs typeface="Times New Roman" pitchFamily="18" charset="0"/>
              </a:rPr>
              <a:t> KNGĐT, TT (2)</a:t>
            </a:r>
            <a:endParaRPr lang="vi-VN" sz="4000" dirty="0">
              <a:solidFill>
                <a:srgbClr val="FF6600"/>
              </a:solidFill>
              <a:latin typeface="+mn-lt"/>
              <a:cs typeface="Times New Roman" pitchFamily="18" charset="0"/>
            </a:endParaRPr>
          </a:p>
        </p:txBody>
      </p:sp>
      <p:sp>
        <p:nvSpPr>
          <p:cNvPr id="25603" name="Rectangle 3"/>
          <p:cNvSpPr>
            <a:spLocks noGrp="1" noChangeArrowheads="1"/>
          </p:cNvSpPr>
          <p:nvPr>
            <p:ph idx="1"/>
          </p:nvPr>
        </p:nvSpPr>
        <p:spPr>
          <a:xfrm>
            <a:off x="1981200" y="1143000"/>
            <a:ext cx="8229600" cy="5005388"/>
          </a:xfrm>
        </p:spPr>
        <p:txBody>
          <a:bodyPr/>
          <a:lstStyle/>
          <a:p>
            <a:pPr>
              <a:buFont typeface="Wingdings" pitchFamily="2" charset="2"/>
              <a:buNone/>
            </a:pPr>
            <a:r>
              <a:rPr lang="en-US" smtClean="0"/>
              <a:t/>
            </a:r>
            <a:br>
              <a:rPr lang="en-US" smtClean="0"/>
            </a:br>
            <a:endParaRPr lang="vi-VN" smtClean="0"/>
          </a:p>
        </p:txBody>
      </p:sp>
      <p:graphicFrame>
        <p:nvGraphicFramePr>
          <p:cNvPr id="4" name="Table 3"/>
          <p:cNvGraphicFramePr>
            <a:graphicFrameLocks noGrp="1"/>
          </p:cNvGraphicFramePr>
          <p:nvPr/>
        </p:nvGraphicFramePr>
        <p:xfrm>
          <a:off x="1524001" y="0"/>
          <a:ext cx="9144000" cy="6858000"/>
        </p:xfrm>
        <a:graphic>
          <a:graphicData uri="http://schemas.openxmlformats.org/drawingml/2006/table">
            <a:tbl>
              <a:tblPr firstRow="1" bandRow="1">
                <a:tableStyleId>{5C22544A-7EE6-4342-B048-85BDC9FD1C3A}</a:tableStyleId>
              </a:tblPr>
              <a:tblGrid>
                <a:gridCol w="2443656">
                  <a:extLst>
                    <a:ext uri="{9D8B030D-6E8A-4147-A177-3AD203B41FA5}">
                      <a16:colId xmlns:a16="http://schemas.microsoft.com/office/drawing/2014/main" val="20000"/>
                    </a:ext>
                  </a:extLst>
                </a:gridCol>
                <a:gridCol w="3626068">
                  <a:extLst>
                    <a:ext uri="{9D8B030D-6E8A-4147-A177-3AD203B41FA5}">
                      <a16:colId xmlns:a16="http://schemas.microsoft.com/office/drawing/2014/main" val="20001"/>
                    </a:ext>
                  </a:extLst>
                </a:gridCol>
                <a:gridCol w="3074276">
                  <a:extLst>
                    <a:ext uri="{9D8B030D-6E8A-4147-A177-3AD203B41FA5}">
                      <a16:colId xmlns:a16="http://schemas.microsoft.com/office/drawing/2014/main" val="20002"/>
                    </a:ext>
                  </a:extLst>
                </a:gridCol>
              </a:tblGrid>
              <a:tr h="1263404">
                <a:tc>
                  <a:txBody>
                    <a:bodyPr/>
                    <a:lstStyle/>
                    <a:p>
                      <a:pPr algn="ctr"/>
                      <a:r>
                        <a:rPr lang="en-US" sz="2400" dirty="0" smtClean="0"/>
                        <a:t>            </a:t>
                      </a:r>
                    </a:p>
                    <a:p>
                      <a:pPr algn="ctr"/>
                      <a:r>
                        <a:rPr lang="en-US" sz="2400" dirty="0" err="1" smtClean="0"/>
                        <a:t>Tiêu</a:t>
                      </a:r>
                      <a:r>
                        <a:rPr lang="en-US" sz="2400" baseline="0" dirty="0" smtClean="0"/>
                        <a:t> </a:t>
                      </a:r>
                      <a:r>
                        <a:rPr lang="en-US" sz="2400" baseline="0" dirty="0" err="1" smtClean="0"/>
                        <a:t>chí</a:t>
                      </a:r>
                      <a:endParaRPr lang="en-US" sz="2400" dirty="0"/>
                    </a:p>
                  </a:txBody>
                  <a:tcPr>
                    <a:blipFill>
                      <a:blip r:embed="rId2"/>
                      <a:tile tx="0" ty="0" sx="100000" sy="100000" flip="none" algn="tl"/>
                    </a:blipFill>
                  </a:tcPr>
                </a:tc>
                <a:tc>
                  <a:txBody>
                    <a:bodyPr/>
                    <a:lstStyle/>
                    <a:p>
                      <a:pPr algn="ctr"/>
                      <a:endParaRPr lang="en-US" sz="2400" dirty="0" smtClean="0"/>
                    </a:p>
                    <a:p>
                      <a:pPr algn="ctr"/>
                      <a:r>
                        <a:rPr lang="en-US" sz="2400" dirty="0" err="1" smtClean="0"/>
                        <a:t>Phúc</a:t>
                      </a:r>
                      <a:r>
                        <a:rPr lang="en-US" sz="2400" baseline="0" dirty="0" smtClean="0"/>
                        <a:t> </a:t>
                      </a:r>
                      <a:r>
                        <a:rPr lang="en-US" sz="2400" baseline="0" dirty="0" err="1" smtClean="0"/>
                        <a:t>thẩm</a:t>
                      </a:r>
                      <a:endParaRPr lang="en-US" sz="2400" dirty="0"/>
                    </a:p>
                  </a:txBody>
                  <a:tcPr>
                    <a:blipFill>
                      <a:blip r:embed="rId2"/>
                      <a:tile tx="0" ty="0" sx="100000" sy="100000" flip="none" algn="tl"/>
                    </a:blipFill>
                  </a:tcPr>
                </a:tc>
                <a:tc>
                  <a:txBody>
                    <a:bodyPr/>
                    <a:lstStyle/>
                    <a:p>
                      <a:pPr algn="ctr"/>
                      <a:endParaRPr lang="en-US" sz="2400" dirty="0" smtClean="0"/>
                    </a:p>
                    <a:p>
                      <a:pPr algn="ctr"/>
                      <a:r>
                        <a:rPr lang="en-US" sz="2400" dirty="0" err="1" smtClean="0"/>
                        <a:t>Giám</a:t>
                      </a:r>
                      <a:r>
                        <a:rPr lang="en-US" sz="2400" baseline="0" dirty="0" smtClean="0"/>
                        <a:t> </a:t>
                      </a:r>
                      <a:r>
                        <a:rPr lang="en-US" sz="2400" baseline="0" dirty="0" err="1" smtClean="0"/>
                        <a:t>đốc</a:t>
                      </a:r>
                      <a:r>
                        <a:rPr lang="en-US" sz="2400" baseline="0" dirty="0" smtClean="0"/>
                        <a:t> </a:t>
                      </a:r>
                      <a:r>
                        <a:rPr lang="en-US" sz="2400" baseline="0" dirty="0" err="1" smtClean="0"/>
                        <a:t>thẩm</a:t>
                      </a:r>
                      <a:r>
                        <a:rPr lang="en-US" sz="2400" baseline="0" dirty="0" smtClean="0"/>
                        <a:t>, </a:t>
                      </a:r>
                      <a:r>
                        <a:rPr lang="en-US" sz="2400" baseline="0" dirty="0" err="1" smtClean="0"/>
                        <a:t>tái</a:t>
                      </a:r>
                      <a:r>
                        <a:rPr lang="en-US" sz="2400" baseline="0" dirty="0" smtClean="0"/>
                        <a:t> </a:t>
                      </a:r>
                      <a:r>
                        <a:rPr lang="en-US" sz="2400" baseline="0" dirty="0" err="1" smtClean="0"/>
                        <a:t>thẩm</a:t>
                      </a:r>
                      <a:endParaRPr lang="en-US" sz="2400" dirty="0"/>
                    </a:p>
                  </a:txBody>
                  <a:tcPr>
                    <a:blipFill>
                      <a:blip r:embed="rId2"/>
                      <a:tile tx="0" ty="0" sx="100000" sy="100000" flip="none" algn="tl"/>
                    </a:blipFill>
                  </a:tcPr>
                </a:tc>
                <a:extLst>
                  <a:ext uri="{0D108BD9-81ED-4DB2-BD59-A6C34878D82A}">
                    <a16:rowId xmlns:a16="http://schemas.microsoft.com/office/drawing/2014/main" val="10000"/>
                  </a:ext>
                </a:extLst>
              </a:tr>
              <a:tr h="5594596">
                <a:tc>
                  <a:txBody>
                    <a:bodyPr/>
                    <a:lstStyle/>
                    <a:p>
                      <a:pPr algn="ctr"/>
                      <a:r>
                        <a:rPr lang="en-US" i="1" dirty="0" err="1" smtClean="0"/>
                        <a:t>Căn</a:t>
                      </a:r>
                      <a:r>
                        <a:rPr lang="en-US" i="1" baseline="0" dirty="0" smtClean="0"/>
                        <a:t> </a:t>
                      </a:r>
                      <a:r>
                        <a:rPr lang="en-US" i="1" baseline="0" dirty="0" err="1" smtClean="0"/>
                        <a:t>cứ</a:t>
                      </a:r>
                      <a:r>
                        <a:rPr lang="en-US" i="1" baseline="0" dirty="0" smtClean="0"/>
                        <a:t> ban </a:t>
                      </a:r>
                      <a:r>
                        <a:rPr lang="en-US" i="1" baseline="0" dirty="0" err="1" smtClean="0"/>
                        <a:t>hành</a:t>
                      </a:r>
                      <a:r>
                        <a:rPr lang="en-US" i="1" baseline="0" dirty="0" smtClean="0"/>
                        <a:t> </a:t>
                      </a:r>
                      <a:r>
                        <a:rPr lang="en-US" i="1" baseline="0" dirty="0" err="1" smtClean="0"/>
                        <a:t>Kháng</a:t>
                      </a:r>
                      <a:r>
                        <a:rPr lang="en-US" i="1" baseline="0" dirty="0" smtClean="0"/>
                        <a:t> </a:t>
                      </a:r>
                      <a:r>
                        <a:rPr lang="en-US" i="1" baseline="0" dirty="0" err="1" smtClean="0"/>
                        <a:t>nghị</a:t>
                      </a:r>
                      <a:endParaRPr lang="en-US" i="1" dirty="0"/>
                    </a:p>
                  </a:txBody>
                  <a:tcPr/>
                </a:tc>
                <a:tc>
                  <a:txBody>
                    <a:bodyPr/>
                    <a:lstStyle/>
                    <a:p>
                      <a:pPr algn="ctr"/>
                      <a:r>
                        <a:rPr lang="en-US" i="1" baseline="0" dirty="0" smtClean="0"/>
                        <a:t>- BLTTDS </a:t>
                      </a:r>
                      <a:r>
                        <a:rPr lang="en-US" i="1" baseline="0" dirty="0" err="1" smtClean="0"/>
                        <a:t>không</a:t>
                      </a:r>
                      <a:r>
                        <a:rPr lang="en-US" i="1" baseline="0" dirty="0" smtClean="0"/>
                        <a:t> </a:t>
                      </a:r>
                      <a:r>
                        <a:rPr lang="en-US" i="1" baseline="0" dirty="0" err="1" smtClean="0"/>
                        <a:t>quy</a:t>
                      </a:r>
                      <a:r>
                        <a:rPr lang="en-US" i="1" baseline="0" dirty="0" smtClean="0"/>
                        <a:t> </a:t>
                      </a:r>
                      <a:r>
                        <a:rPr lang="en-US" i="1" baseline="0" dirty="0" err="1" smtClean="0"/>
                        <a:t>định</a:t>
                      </a:r>
                      <a:endParaRPr lang="en-US" i="1" baseline="0" dirty="0" smtClean="0"/>
                    </a:p>
                    <a:p>
                      <a:pPr algn="ctr"/>
                      <a:r>
                        <a:rPr lang="en-US" i="1" baseline="0" dirty="0" smtClean="0"/>
                        <a:t>- LTCVKSND </a:t>
                      </a:r>
                      <a:r>
                        <a:rPr lang="en-US" i="1" baseline="0" dirty="0" err="1" smtClean="0"/>
                        <a:t>Điều</a:t>
                      </a:r>
                      <a:r>
                        <a:rPr lang="en-US" i="1" baseline="0" dirty="0" smtClean="0"/>
                        <a:t> 5 </a:t>
                      </a:r>
                      <a:r>
                        <a:rPr lang="en-US" i="1" baseline="0" dirty="0" err="1" smtClean="0"/>
                        <a:t>quy</a:t>
                      </a:r>
                      <a:r>
                        <a:rPr lang="en-US" i="1" baseline="0" dirty="0" smtClean="0"/>
                        <a:t> </a:t>
                      </a:r>
                      <a:r>
                        <a:rPr lang="en-US" i="1" baseline="0" dirty="0" err="1" smtClean="0"/>
                        <a:t>định</a:t>
                      </a:r>
                      <a:r>
                        <a:rPr lang="en-US" i="1" baseline="0" dirty="0" smtClean="0"/>
                        <a:t> </a:t>
                      </a:r>
                      <a:r>
                        <a:rPr lang="en-US" i="1" baseline="0" dirty="0" err="1" smtClean="0"/>
                        <a:t>chung</a:t>
                      </a:r>
                      <a:r>
                        <a:rPr lang="en-US" i="1" baseline="0" dirty="0" smtClean="0"/>
                        <a:t> </a:t>
                      </a:r>
                      <a:r>
                        <a:rPr lang="en-US" i="1" baseline="0" dirty="0" err="1" smtClean="0"/>
                        <a:t>về</a:t>
                      </a:r>
                      <a:r>
                        <a:rPr lang="en-US" i="1" baseline="0" dirty="0" smtClean="0"/>
                        <a:t> </a:t>
                      </a:r>
                      <a:r>
                        <a:rPr lang="en-US" i="1" baseline="0" dirty="0" err="1" smtClean="0"/>
                        <a:t>căn</a:t>
                      </a:r>
                      <a:r>
                        <a:rPr lang="en-US" i="1" baseline="0" dirty="0" smtClean="0"/>
                        <a:t> </a:t>
                      </a:r>
                      <a:r>
                        <a:rPr lang="en-US" i="1" baseline="0" dirty="0" err="1" smtClean="0"/>
                        <a:t>cứ</a:t>
                      </a:r>
                      <a:r>
                        <a:rPr lang="en-US" i="1" baseline="0" dirty="0" smtClean="0"/>
                        <a:t> KN </a:t>
                      </a:r>
                      <a:r>
                        <a:rPr lang="en-US" i="1" baseline="0" dirty="0" err="1" smtClean="0"/>
                        <a:t>là</a:t>
                      </a:r>
                      <a:r>
                        <a:rPr lang="en-US" i="1" baseline="0" dirty="0" smtClean="0"/>
                        <a:t>:</a:t>
                      </a:r>
                    </a:p>
                    <a:p>
                      <a:pPr algn="ctr"/>
                      <a:r>
                        <a:rPr lang="en-US" i="1" baseline="0" dirty="0" err="1" smtClean="0"/>
                        <a:t>Khi</a:t>
                      </a:r>
                      <a:r>
                        <a:rPr lang="en-US" i="1" baseline="0" dirty="0" smtClean="0"/>
                        <a:t> </a:t>
                      </a:r>
                      <a:r>
                        <a:rPr lang="en-US" i="1" baseline="0" dirty="0" err="1" smtClean="0"/>
                        <a:t>bản</a:t>
                      </a:r>
                      <a:r>
                        <a:rPr lang="en-US" i="1" baseline="0" dirty="0" smtClean="0"/>
                        <a:t> </a:t>
                      </a:r>
                      <a:r>
                        <a:rPr lang="en-US" i="1" baseline="0" dirty="0" err="1" smtClean="0"/>
                        <a:t>án</a:t>
                      </a:r>
                      <a:r>
                        <a:rPr lang="en-US" i="1" baseline="0" dirty="0" smtClean="0"/>
                        <a:t>, QĐ </a:t>
                      </a:r>
                      <a:r>
                        <a:rPr lang="en-US" i="1" baseline="0" dirty="0" err="1" smtClean="0"/>
                        <a:t>của</a:t>
                      </a:r>
                      <a:r>
                        <a:rPr lang="en-US" i="1" baseline="0" dirty="0" smtClean="0"/>
                        <a:t> TAND vi </a:t>
                      </a:r>
                      <a:r>
                        <a:rPr lang="en-US" i="1" baseline="0" dirty="0" err="1" smtClean="0"/>
                        <a:t>phạm</a:t>
                      </a:r>
                      <a:r>
                        <a:rPr lang="en-US" i="1" baseline="0" dirty="0" smtClean="0"/>
                        <a:t> PL </a:t>
                      </a:r>
                      <a:r>
                        <a:rPr lang="en-US" i="1" baseline="0" dirty="0" err="1" smtClean="0"/>
                        <a:t>nghiêm</a:t>
                      </a:r>
                      <a:r>
                        <a:rPr lang="en-US" i="1" baseline="0" dirty="0" smtClean="0"/>
                        <a:t> </a:t>
                      </a:r>
                      <a:r>
                        <a:rPr lang="en-US" i="1" baseline="0" dirty="0" err="1" smtClean="0"/>
                        <a:t>trọng</a:t>
                      </a:r>
                      <a:r>
                        <a:rPr lang="en-US" i="1" baseline="0" dirty="0" smtClean="0"/>
                        <a:t>, </a:t>
                      </a:r>
                      <a:r>
                        <a:rPr kumimoji="0" lang="en-US" sz="1800" kern="1200" dirty="0" err="1" smtClean="0">
                          <a:solidFill>
                            <a:schemeClr val="dk1"/>
                          </a:solidFill>
                          <a:latin typeface="+mn-lt"/>
                          <a:ea typeface="+mn-ea"/>
                          <a:cs typeface="+mn-cs"/>
                        </a:rPr>
                        <a:t>xâm</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phạm</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quyền</a:t>
                      </a:r>
                      <a:r>
                        <a:rPr kumimoji="0" lang="en-US" sz="1800" kern="1200" dirty="0" smtClean="0">
                          <a:solidFill>
                            <a:schemeClr val="dk1"/>
                          </a:solidFill>
                          <a:latin typeface="+mn-lt"/>
                          <a:ea typeface="+mn-ea"/>
                          <a:cs typeface="+mn-cs"/>
                        </a:rPr>
                        <a:t> con </a:t>
                      </a:r>
                      <a:r>
                        <a:rPr kumimoji="0" lang="en-US" sz="1800" kern="1200" dirty="0" err="1" smtClean="0">
                          <a:solidFill>
                            <a:schemeClr val="dk1"/>
                          </a:solidFill>
                          <a:latin typeface="+mn-lt"/>
                          <a:ea typeface="+mn-ea"/>
                          <a:cs typeface="+mn-cs"/>
                        </a:rPr>
                        <a:t>người</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quyền</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công</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dân</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lợi</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ích</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của</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Nhà</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nước</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quyền</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và</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lợi</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ích</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hợp</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pháp</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của</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tổ</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chức</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cá</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nhân</a:t>
                      </a:r>
                      <a:r>
                        <a:rPr kumimoji="0" lang="en-US" sz="1800" kern="1200" dirty="0" smtClean="0">
                          <a:solidFill>
                            <a:schemeClr val="dk1"/>
                          </a:solidFill>
                          <a:latin typeface="+mn-lt"/>
                          <a:ea typeface="+mn-ea"/>
                          <a:cs typeface="+mn-cs"/>
                        </a:rPr>
                        <a:t> </a:t>
                      </a:r>
                      <a:r>
                        <a:rPr lang="en-US" i="1" baseline="0" dirty="0" smtClean="0"/>
                        <a:t> </a:t>
                      </a:r>
                      <a:endParaRPr lang="en-US" i="1" dirty="0"/>
                    </a:p>
                  </a:txBody>
                  <a:tcPr/>
                </a:tc>
                <a:tc>
                  <a:txBody>
                    <a:bodyPr/>
                    <a:lstStyle/>
                    <a:p>
                      <a:pPr algn="ctr">
                        <a:buFontTx/>
                        <a:buChar char="-"/>
                      </a:pPr>
                      <a:r>
                        <a:rPr lang="en-US" dirty="0" smtClean="0">
                          <a:solidFill>
                            <a:srgbClr val="FF0000"/>
                          </a:solidFill>
                          <a:latin typeface="+mn-lt"/>
                        </a:rPr>
                        <a:t> </a:t>
                      </a:r>
                      <a:r>
                        <a:rPr lang="en-US" dirty="0" err="1" smtClean="0">
                          <a:solidFill>
                            <a:srgbClr val="FF0000"/>
                          </a:solidFill>
                          <a:latin typeface="+mn-lt"/>
                        </a:rPr>
                        <a:t>Căn</a:t>
                      </a:r>
                      <a:r>
                        <a:rPr lang="en-US" baseline="0" dirty="0" smtClean="0">
                          <a:solidFill>
                            <a:srgbClr val="FF0000"/>
                          </a:solidFill>
                          <a:latin typeface="+mn-lt"/>
                        </a:rPr>
                        <a:t> </a:t>
                      </a:r>
                      <a:r>
                        <a:rPr lang="en-US" baseline="0" dirty="0" err="1" smtClean="0">
                          <a:solidFill>
                            <a:srgbClr val="FF0000"/>
                          </a:solidFill>
                          <a:latin typeface="+mn-lt"/>
                        </a:rPr>
                        <a:t>cứ</a:t>
                      </a:r>
                      <a:r>
                        <a:rPr lang="en-US" baseline="0" dirty="0" smtClean="0">
                          <a:solidFill>
                            <a:srgbClr val="FF0000"/>
                          </a:solidFill>
                          <a:latin typeface="+mn-lt"/>
                        </a:rPr>
                        <a:t> KN GĐT:</a:t>
                      </a:r>
                    </a:p>
                    <a:p>
                      <a:pPr algn="ctr">
                        <a:buFontTx/>
                        <a:buNone/>
                      </a:pPr>
                      <a:r>
                        <a:rPr lang="en-US" baseline="0" dirty="0" smtClean="0">
                          <a:solidFill>
                            <a:srgbClr val="FF0000"/>
                          </a:solidFill>
                          <a:latin typeface="+mn-lt"/>
                        </a:rPr>
                        <a:t> (K1 Đ 326)… </a:t>
                      </a:r>
                    </a:p>
                    <a:p>
                      <a:pPr algn="ctr">
                        <a:buFontTx/>
                        <a:buChar char="-"/>
                      </a:pPr>
                      <a:r>
                        <a:rPr lang="en-US" baseline="0" dirty="0" smtClean="0">
                          <a:solidFill>
                            <a:srgbClr val="7030A0"/>
                          </a:solidFill>
                          <a:latin typeface="+mn-lt"/>
                        </a:rPr>
                        <a:t> </a:t>
                      </a:r>
                      <a:r>
                        <a:rPr lang="en-US" baseline="0" dirty="0" err="1" smtClean="0">
                          <a:solidFill>
                            <a:srgbClr val="7030A0"/>
                          </a:solidFill>
                          <a:latin typeface="+mn-lt"/>
                        </a:rPr>
                        <a:t>Căn</a:t>
                      </a:r>
                      <a:r>
                        <a:rPr lang="en-US" baseline="0" dirty="0" smtClean="0">
                          <a:solidFill>
                            <a:srgbClr val="7030A0"/>
                          </a:solidFill>
                          <a:latin typeface="+mn-lt"/>
                        </a:rPr>
                        <a:t> </a:t>
                      </a:r>
                      <a:r>
                        <a:rPr lang="en-US" baseline="0" dirty="0" err="1" smtClean="0">
                          <a:solidFill>
                            <a:srgbClr val="7030A0"/>
                          </a:solidFill>
                          <a:latin typeface="+mn-lt"/>
                        </a:rPr>
                        <a:t>cứ</a:t>
                      </a:r>
                      <a:r>
                        <a:rPr lang="en-US" baseline="0" dirty="0" smtClean="0">
                          <a:solidFill>
                            <a:srgbClr val="7030A0"/>
                          </a:solidFill>
                          <a:latin typeface="+mn-lt"/>
                        </a:rPr>
                        <a:t> KN TT:</a:t>
                      </a:r>
                    </a:p>
                    <a:p>
                      <a:pPr algn="ctr">
                        <a:buFontTx/>
                        <a:buNone/>
                      </a:pPr>
                      <a:r>
                        <a:rPr lang="en-US" baseline="0" dirty="0" smtClean="0">
                          <a:solidFill>
                            <a:srgbClr val="7030A0"/>
                          </a:solidFill>
                          <a:latin typeface="+mn-lt"/>
                        </a:rPr>
                        <a:t> (K1 Đ 352)…</a:t>
                      </a:r>
                    </a:p>
                  </a:txBody>
                  <a:tcPr/>
                </a:tc>
                <a:extLst>
                  <a:ext uri="{0D108BD9-81ED-4DB2-BD59-A6C34878D82A}">
                    <a16:rowId xmlns:a16="http://schemas.microsoft.com/office/drawing/2014/main" val="10001"/>
                  </a:ext>
                </a:extLst>
              </a:tr>
            </a:tbl>
          </a:graphicData>
        </a:graphic>
      </p:graphicFrame>
      <p:sp>
        <p:nvSpPr>
          <p:cNvPr id="7" name="Curved Right Arrow 6"/>
          <p:cNvSpPr/>
          <p:nvPr/>
        </p:nvSpPr>
        <p:spPr>
          <a:xfrm>
            <a:off x="9982200" y="5791200"/>
            <a:ext cx="685800" cy="381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descr="56061284.jpg"/>
          <p:cNvPicPr>
            <a:picLocks noChangeAspect="1"/>
          </p:cNvPicPr>
          <p:nvPr/>
        </p:nvPicPr>
        <p:blipFill>
          <a:blip r:embed="rId3" cstate="print"/>
          <a:stretch>
            <a:fillRect/>
          </a:stretch>
        </p:blipFill>
        <p:spPr>
          <a:xfrm>
            <a:off x="3429000" y="3962400"/>
            <a:ext cx="4876800" cy="2895600"/>
          </a:xfrm>
          <a:prstGeom prst="ellipse">
            <a:avLst/>
          </a:prstGeom>
          <a:ln>
            <a:noFill/>
          </a:ln>
          <a:effectLst>
            <a:softEdge rad="112500"/>
          </a:effectLst>
        </p:spPr>
      </p:pic>
    </p:spTree>
    <p:extLst>
      <p:ext uri="{BB962C8B-B14F-4D97-AF65-F5344CB8AC3E}">
        <p14:creationId xmlns:p14="http://schemas.microsoft.com/office/powerpoint/2010/main" val="1770420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1000"/>
                                        <p:tgtEl>
                                          <p:spTgt spid="152578"/>
                                        </p:tgtEl>
                                      </p:cBhvr>
                                    </p:animEffect>
                                    <p:anim calcmode="lin" valueType="num">
                                      <p:cBhvr>
                                        <p:cTn id="8" dur="1000" fill="hold"/>
                                        <p:tgtEl>
                                          <p:spTgt spid="152578"/>
                                        </p:tgtEl>
                                        <p:attrNameLst>
                                          <p:attrName>ppt_x</p:attrName>
                                        </p:attrNameLst>
                                      </p:cBhvr>
                                      <p:tavLst>
                                        <p:tav tm="0">
                                          <p:val>
                                            <p:strVal val="#ppt_x"/>
                                          </p:val>
                                        </p:tav>
                                        <p:tav tm="100000">
                                          <p:val>
                                            <p:strVal val="#ppt_x"/>
                                          </p:val>
                                        </p:tav>
                                      </p:tavLst>
                                    </p:anim>
                                    <p:anim calcmode="lin" valueType="num">
                                      <p:cBhvr>
                                        <p:cTn id="9" dur="1000" fill="hold"/>
                                        <p:tgtEl>
                                          <p:spTgt spid="1525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xit" presetSubtype="10" fill="hold" grpId="1" nodeType="clickEffect">
                                  <p:stCondLst>
                                    <p:cond delay="0"/>
                                  </p:stCondLst>
                                  <p:childTnLst>
                                    <p:animEffect transition="out" filter="checkerboard(across)">
                                      <p:cBhvr>
                                        <p:cTn id="13" dur="500"/>
                                        <p:tgtEl>
                                          <p:spTgt spid="152578"/>
                                        </p:tgtEl>
                                      </p:cBhvr>
                                    </p:animEffect>
                                    <p:set>
                                      <p:cBhvr>
                                        <p:cTn id="14" dur="1" fill="hold">
                                          <p:stCondLst>
                                            <p:cond delay="499"/>
                                          </p:stCondLst>
                                        </p:cTn>
                                        <p:tgtEl>
                                          <p:spTgt spid="15257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8"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ounded Rectangle 4"/>
          <p:cNvSpPr>
            <a:spLocks noChangeArrowheads="1"/>
          </p:cNvSpPr>
          <p:nvPr/>
        </p:nvSpPr>
        <p:spPr bwMode="auto">
          <a:xfrm>
            <a:off x="1676400" y="0"/>
            <a:ext cx="3463290" cy="17526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a:defRPr/>
            </a:pPr>
            <a:r>
              <a:rPr lang="en-US" b="1" dirty="0" err="1" smtClean="0">
                <a:solidFill>
                  <a:srgbClr val="008000"/>
                </a:solidFill>
              </a:rPr>
              <a:t>Căn</a:t>
            </a:r>
            <a:r>
              <a:rPr lang="en-US" b="1" dirty="0" smtClean="0">
                <a:solidFill>
                  <a:srgbClr val="008000"/>
                </a:solidFill>
              </a:rPr>
              <a:t> </a:t>
            </a:r>
            <a:r>
              <a:rPr lang="en-US" b="1" dirty="0" err="1" smtClean="0">
                <a:solidFill>
                  <a:srgbClr val="008000"/>
                </a:solidFill>
              </a:rPr>
              <a:t>cứ</a:t>
            </a:r>
            <a:r>
              <a:rPr lang="en-US" b="1" dirty="0" smtClean="0">
                <a:solidFill>
                  <a:srgbClr val="008000"/>
                </a:solidFill>
              </a:rPr>
              <a:t> </a:t>
            </a:r>
            <a:r>
              <a:rPr lang="en-US" b="1" dirty="0" err="1" smtClean="0">
                <a:solidFill>
                  <a:srgbClr val="008000"/>
                </a:solidFill>
              </a:rPr>
              <a:t>kháng</a:t>
            </a:r>
            <a:r>
              <a:rPr lang="en-US" b="1" dirty="0" smtClean="0">
                <a:solidFill>
                  <a:srgbClr val="008000"/>
                </a:solidFill>
              </a:rPr>
              <a:t> </a:t>
            </a:r>
            <a:r>
              <a:rPr lang="en-US" b="1" dirty="0" err="1" smtClean="0">
                <a:solidFill>
                  <a:srgbClr val="008000"/>
                </a:solidFill>
              </a:rPr>
              <a:t>nghị</a:t>
            </a:r>
            <a:r>
              <a:rPr lang="en-US" b="1" dirty="0" smtClean="0">
                <a:solidFill>
                  <a:srgbClr val="008000"/>
                </a:solidFill>
              </a:rPr>
              <a:t> </a:t>
            </a:r>
            <a:r>
              <a:rPr lang="en-US" b="1" dirty="0" err="1" smtClean="0">
                <a:solidFill>
                  <a:srgbClr val="008000"/>
                </a:solidFill>
              </a:rPr>
              <a:t>giám</a:t>
            </a:r>
            <a:r>
              <a:rPr lang="en-US" b="1" dirty="0" smtClean="0">
                <a:solidFill>
                  <a:srgbClr val="008000"/>
                </a:solidFill>
              </a:rPr>
              <a:t> </a:t>
            </a:r>
            <a:r>
              <a:rPr lang="en-US" b="1" dirty="0" err="1" smtClean="0">
                <a:solidFill>
                  <a:srgbClr val="008000"/>
                </a:solidFill>
              </a:rPr>
              <a:t>đốc</a:t>
            </a:r>
            <a:r>
              <a:rPr lang="en-US" b="1" dirty="0" smtClean="0">
                <a:solidFill>
                  <a:srgbClr val="008000"/>
                </a:solidFill>
              </a:rPr>
              <a:t> </a:t>
            </a:r>
            <a:r>
              <a:rPr lang="en-US" b="1" dirty="0" err="1" smtClean="0">
                <a:solidFill>
                  <a:srgbClr val="008000"/>
                </a:solidFill>
              </a:rPr>
              <a:t>thẩm</a:t>
            </a:r>
            <a:r>
              <a:rPr lang="en-US" b="1" dirty="0" smtClean="0">
                <a:solidFill>
                  <a:srgbClr val="008000"/>
                </a:solidFill>
              </a:rPr>
              <a:t> </a:t>
            </a:r>
          </a:p>
          <a:p>
            <a:pPr algn="ctr">
              <a:defRPr/>
            </a:pPr>
            <a:r>
              <a:rPr lang="en-US" dirty="0" smtClean="0">
                <a:solidFill>
                  <a:srgbClr val="FF0000"/>
                </a:solidFill>
              </a:rPr>
              <a:t>(K1 Đ 326) </a:t>
            </a:r>
            <a:r>
              <a:rPr lang="en-US" b="1" dirty="0" smtClean="0">
                <a:solidFill>
                  <a:srgbClr val="008000"/>
                </a:solidFill>
              </a:rPr>
              <a:t/>
            </a:r>
            <a:br>
              <a:rPr lang="en-US" b="1" dirty="0" smtClean="0">
                <a:solidFill>
                  <a:srgbClr val="008000"/>
                </a:solidFill>
              </a:rPr>
            </a:br>
            <a:endParaRPr lang="en-US" sz="2000" b="1" dirty="0">
              <a:sym typeface="Arial" charset="0"/>
            </a:endParaRPr>
          </a:p>
        </p:txBody>
      </p:sp>
      <p:sp>
        <p:nvSpPr>
          <p:cNvPr id="5124" name="Rounded Rectangle 5"/>
          <p:cNvSpPr>
            <a:spLocks noChangeArrowheads="1"/>
          </p:cNvSpPr>
          <p:nvPr/>
        </p:nvSpPr>
        <p:spPr bwMode="auto">
          <a:xfrm>
            <a:off x="6003925" y="228600"/>
            <a:ext cx="4343400" cy="1936750"/>
          </a:xfrm>
          <a:prstGeom prst="roundRect">
            <a:avLst>
              <a:gd name="adj" fmla="val 16667"/>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a:solidFill>
              <a:srgbClr val="FFC000"/>
            </a:solidFill>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pPr algn="ctr"/>
            <a:r>
              <a:rPr lang="en-US" sz="2400" dirty="0">
                <a:solidFill>
                  <a:schemeClr val="bg1"/>
                </a:solidFill>
              </a:rPr>
              <a:t> </a:t>
            </a:r>
            <a:r>
              <a:rPr lang="vi-VN" sz="2400" dirty="0">
                <a:solidFill>
                  <a:schemeClr val="bg1"/>
                </a:solidFill>
              </a:rPr>
              <a:t>Kết luận trong </a:t>
            </a:r>
            <a:r>
              <a:rPr lang="en-US" sz="2400" dirty="0">
                <a:solidFill>
                  <a:schemeClr val="bg1"/>
                </a:solidFill>
              </a:rPr>
              <a:t>BA, QĐ </a:t>
            </a:r>
            <a:r>
              <a:rPr lang="vi-VN" sz="2400" dirty="0">
                <a:solidFill>
                  <a:schemeClr val="bg1"/>
                </a:solidFill>
              </a:rPr>
              <a:t>k</a:t>
            </a:r>
            <a:r>
              <a:rPr lang="en-US" sz="2400" dirty="0">
                <a:solidFill>
                  <a:schemeClr val="bg1"/>
                </a:solidFill>
              </a:rPr>
              <a:t>o</a:t>
            </a:r>
            <a:r>
              <a:rPr lang="vi-VN" sz="2400" dirty="0">
                <a:solidFill>
                  <a:schemeClr val="bg1"/>
                </a:solidFill>
              </a:rPr>
              <a:t> phù hợp với những tình tiết khách quan </a:t>
            </a:r>
            <a:r>
              <a:rPr lang="en-US" sz="2400" dirty="0">
                <a:solidFill>
                  <a:schemeClr val="bg1"/>
                </a:solidFill>
              </a:rPr>
              <a:t>VA</a:t>
            </a:r>
            <a:r>
              <a:rPr lang="vi-VN" sz="2400" dirty="0">
                <a:solidFill>
                  <a:schemeClr val="bg1"/>
                </a:solidFill>
              </a:rPr>
              <a:t> gây thiệt hại đến </a:t>
            </a:r>
            <a:r>
              <a:rPr lang="en-US" sz="2400" dirty="0">
                <a:solidFill>
                  <a:schemeClr val="bg1"/>
                </a:solidFill>
              </a:rPr>
              <a:t>Q</a:t>
            </a:r>
            <a:r>
              <a:rPr lang="vi-VN" sz="2400" dirty="0">
                <a:solidFill>
                  <a:schemeClr val="bg1"/>
                </a:solidFill>
              </a:rPr>
              <a:t>, lợi ích </a:t>
            </a:r>
            <a:r>
              <a:rPr lang="en-US" sz="2400" dirty="0">
                <a:solidFill>
                  <a:schemeClr val="bg1"/>
                </a:solidFill>
              </a:rPr>
              <a:t>HP </a:t>
            </a:r>
            <a:r>
              <a:rPr lang="vi-VN" sz="2400" dirty="0">
                <a:solidFill>
                  <a:schemeClr val="bg1"/>
                </a:solidFill>
              </a:rPr>
              <a:t>của </a:t>
            </a:r>
            <a:r>
              <a:rPr lang="en-US" sz="2400" dirty="0">
                <a:solidFill>
                  <a:schemeClr val="bg1"/>
                </a:solidFill>
              </a:rPr>
              <a:t>ĐS</a:t>
            </a:r>
            <a:r>
              <a:rPr lang="vi-VN" sz="2400" dirty="0">
                <a:solidFill>
                  <a:schemeClr val="bg1"/>
                </a:solidFill>
              </a:rPr>
              <a:t> </a:t>
            </a:r>
            <a:endParaRPr lang="en-US" sz="2400" dirty="0">
              <a:solidFill>
                <a:schemeClr val="bg1"/>
              </a:solidFill>
            </a:endParaRPr>
          </a:p>
          <a:p>
            <a:pPr algn="ctr">
              <a:defRPr/>
            </a:pPr>
            <a:endParaRPr lang="en-US" altLang="en-US" sz="2400" dirty="0"/>
          </a:p>
        </p:txBody>
      </p:sp>
      <p:sp>
        <p:nvSpPr>
          <p:cNvPr id="5125" name="Rounded Rectangle 1"/>
          <p:cNvSpPr>
            <a:spLocks noChangeArrowheads="1"/>
          </p:cNvSpPr>
          <p:nvPr/>
        </p:nvSpPr>
        <p:spPr bwMode="auto">
          <a:xfrm>
            <a:off x="4800601" y="2362201"/>
            <a:ext cx="5184775" cy="2028825"/>
          </a:xfrm>
          <a:prstGeom prst="roundRect">
            <a:avLst>
              <a:gd name="adj" fmla="val 1666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vi-VN" sz="2400" dirty="0">
                <a:solidFill>
                  <a:srgbClr val="FF0000"/>
                </a:solidFill>
              </a:rPr>
              <a:t>Có </a:t>
            </a:r>
            <a:r>
              <a:rPr lang="en-US" sz="2400" dirty="0">
                <a:solidFill>
                  <a:srgbClr val="FF0000"/>
                </a:solidFill>
              </a:rPr>
              <a:t>VP </a:t>
            </a:r>
            <a:r>
              <a:rPr lang="vi-VN" sz="2400" dirty="0">
                <a:solidFill>
                  <a:srgbClr val="FF0000"/>
                </a:solidFill>
              </a:rPr>
              <a:t>nghiêm </a:t>
            </a:r>
            <a:r>
              <a:rPr lang="en-US" sz="2400" dirty="0">
                <a:solidFill>
                  <a:srgbClr val="FF0000"/>
                </a:solidFill>
              </a:rPr>
              <a:t>TTTT</a:t>
            </a:r>
            <a:r>
              <a:rPr lang="vi-VN" sz="2400" dirty="0">
                <a:solidFill>
                  <a:srgbClr val="FF0000"/>
                </a:solidFill>
              </a:rPr>
              <a:t> làm cho </a:t>
            </a:r>
            <a:r>
              <a:rPr lang="en-US" sz="2400" dirty="0">
                <a:solidFill>
                  <a:srgbClr val="FF0000"/>
                </a:solidFill>
              </a:rPr>
              <a:t>ĐS </a:t>
            </a:r>
            <a:r>
              <a:rPr lang="vi-VN" sz="2400" dirty="0">
                <a:solidFill>
                  <a:srgbClr val="FF0000"/>
                </a:solidFill>
              </a:rPr>
              <a:t>k</a:t>
            </a:r>
            <a:r>
              <a:rPr lang="en-US" sz="2400" dirty="0">
                <a:solidFill>
                  <a:srgbClr val="FF0000"/>
                </a:solidFill>
              </a:rPr>
              <a:t>o</a:t>
            </a:r>
            <a:r>
              <a:rPr lang="vi-VN" sz="2400" dirty="0">
                <a:solidFill>
                  <a:srgbClr val="FF0000"/>
                </a:solidFill>
              </a:rPr>
              <a:t> thực hiện được quyền, nghĩa vụ </a:t>
            </a:r>
            <a:r>
              <a:rPr lang="en-US" sz="2400" dirty="0">
                <a:solidFill>
                  <a:srgbClr val="FF0000"/>
                </a:solidFill>
              </a:rPr>
              <a:t>TT </a:t>
            </a:r>
            <a:r>
              <a:rPr lang="vi-VN" sz="2400" dirty="0">
                <a:solidFill>
                  <a:srgbClr val="FF0000"/>
                </a:solidFill>
              </a:rPr>
              <a:t>của mình, dẫn đến </a:t>
            </a:r>
            <a:r>
              <a:rPr lang="en-US" sz="2400" dirty="0">
                <a:solidFill>
                  <a:srgbClr val="FF0000"/>
                </a:solidFill>
              </a:rPr>
              <a:t>Q</a:t>
            </a:r>
            <a:r>
              <a:rPr lang="vi-VN" sz="2400" dirty="0">
                <a:solidFill>
                  <a:srgbClr val="FF0000"/>
                </a:solidFill>
              </a:rPr>
              <a:t>, lợi ích </a:t>
            </a:r>
            <a:r>
              <a:rPr lang="en-US" sz="2400" dirty="0">
                <a:solidFill>
                  <a:srgbClr val="FF0000"/>
                </a:solidFill>
              </a:rPr>
              <a:t>HP </a:t>
            </a:r>
            <a:r>
              <a:rPr lang="vi-VN" sz="2400" dirty="0">
                <a:solidFill>
                  <a:srgbClr val="FF0000"/>
                </a:solidFill>
              </a:rPr>
              <a:t>của họ không được bảo vệ theo đúng </a:t>
            </a:r>
            <a:r>
              <a:rPr lang="en-US" sz="2400" dirty="0">
                <a:solidFill>
                  <a:srgbClr val="FF0000"/>
                </a:solidFill>
              </a:rPr>
              <a:t>QĐPL</a:t>
            </a:r>
            <a:endParaRPr lang="en-US" sz="2400" i="1" dirty="0">
              <a:solidFill>
                <a:srgbClr val="FF0000"/>
              </a:solidFill>
              <a:latin typeface="Century Schoolbook" pitchFamily="18" charset="0"/>
            </a:endParaRPr>
          </a:p>
        </p:txBody>
      </p:sp>
      <p:sp>
        <p:nvSpPr>
          <p:cNvPr id="41991" name="Rectangle 2"/>
          <p:cNvSpPr>
            <a:spLocks noChangeArrowheads="1"/>
          </p:cNvSpPr>
          <p:nvPr/>
        </p:nvSpPr>
        <p:spPr bwMode="auto">
          <a:xfrm>
            <a:off x="5921375" y="1011238"/>
            <a:ext cx="4572000" cy="400050"/>
          </a:xfrm>
          <a:prstGeom prst="rect">
            <a:avLst/>
          </a:prstGeom>
          <a:noFill/>
          <a:ln w="9525">
            <a:noFill/>
            <a:miter lim="800000"/>
            <a:headEnd/>
            <a:tailEnd/>
          </a:ln>
        </p:spPr>
        <p:txBody>
          <a:bodyPr>
            <a:spAutoFit/>
          </a:bodyPr>
          <a:lstStyle/>
          <a:p>
            <a:pPr algn="ctr"/>
            <a:endParaRPr lang="en-US" sz="2000">
              <a:solidFill>
                <a:srgbClr val="000000"/>
              </a:solidFill>
              <a:sym typeface="Arial" charset="0"/>
            </a:endParaRPr>
          </a:p>
        </p:txBody>
      </p:sp>
      <p:sp>
        <p:nvSpPr>
          <p:cNvPr id="5127" name="Rounded Rectangle 6"/>
          <p:cNvSpPr>
            <a:spLocks noChangeArrowheads="1"/>
          </p:cNvSpPr>
          <p:nvPr/>
        </p:nvSpPr>
        <p:spPr bwMode="auto">
          <a:xfrm>
            <a:off x="2057400" y="4572000"/>
            <a:ext cx="7086600" cy="2286000"/>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r>
              <a:rPr lang="vi-VN" sz="2800" dirty="0">
                <a:solidFill>
                  <a:srgbClr val="FF0000"/>
                </a:solidFill>
              </a:rPr>
              <a:t>Có sai lầm trong việc </a:t>
            </a:r>
            <a:r>
              <a:rPr lang="en-US" sz="2800" dirty="0">
                <a:solidFill>
                  <a:srgbClr val="FF0000"/>
                </a:solidFill>
              </a:rPr>
              <a:t>ADPL</a:t>
            </a:r>
            <a:r>
              <a:rPr lang="vi-VN" sz="2800" dirty="0">
                <a:solidFill>
                  <a:srgbClr val="FF0000"/>
                </a:solidFill>
              </a:rPr>
              <a:t> dẫn đến việc ra </a:t>
            </a:r>
            <a:r>
              <a:rPr lang="en-US" sz="2800" dirty="0">
                <a:solidFill>
                  <a:srgbClr val="FF0000"/>
                </a:solidFill>
              </a:rPr>
              <a:t>BA, QĐ </a:t>
            </a:r>
            <a:r>
              <a:rPr lang="en-US" sz="2800" dirty="0" err="1">
                <a:solidFill>
                  <a:srgbClr val="FF0000"/>
                </a:solidFill>
              </a:rPr>
              <a:t>không</a:t>
            </a:r>
            <a:r>
              <a:rPr lang="en-US" sz="2800" dirty="0">
                <a:solidFill>
                  <a:srgbClr val="FF0000"/>
                </a:solidFill>
              </a:rPr>
              <a:t> </a:t>
            </a:r>
            <a:r>
              <a:rPr lang="vi-VN" sz="2800" dirty="0">
                <a:solidFill>
                  <a:srgbClr val="FF0000"/>
                </a:solidFill>
              </a:rPr>
              <a:t>đúng, gây thiệt hại đến </a:t>
            </a:r>
            <a:r>
              <a:rPr lang="en-US" sz="2800" dirty="0">
                <a:solidFill>
                  <a:srgbClr val="FF0000"/>
                </a:solidFill>
              </a:rPr>
              <a:t>Q</a:t>
            </a:r>
            <a:r>
              <a:rPr lang="vi-VN" sz="2800" dirty="0">
                <a:solidFill>
                  <a:srgbClr val="FF0000"/>
                </a:solidFill>
              </a:rPr>
              <a:t>, lợi ích </a:t>
            </a:r>
            <a:r>
              <a:rPr lang="en-US" sz="2800" dirty="0">
                <a:solidFill>
                  <a:srgbClr val="FF0000"/>
                </a:solidFill>
              </a:rPr>
              <a:t>HP </a:t>
            </a:r>
            <a:r>
              <a:rPr lang="vi-VN" sz="2800" dirty="0">
                <a:solidFill>
                  <a:srgbClr val="FF0000"/>
                </a:solidFill>
              </a:rPr>
              <a:t>của </a:t>
            </a:r>
            <a:r>
              <a:rPr lang="en-US" sz="2800" dirty="0">
                <a:solidFill>
                  <a:srgbClr val="FF0000"/>
                </a:solidFill>
              </a:rPr>
              <a:t>ĐS</a:t>
            </a:r>
            <a:r>
              <a:rPr lang="vi-VN" sz="2800" dirty="0">
                <a:solidFill>
                  <a:srgbClr val="FF0000"/>
                </a:solidFill>
              </a:rPr>
              <a:t>,</a:t>
            </a:r>
            <a:r>
              <a:rPr lang="vi-VN" sz="2800" b="1" dirty="0">
                <a:solidFill>
                  <a:srgbClr val="FF0000"/>
                </a:solidFill>
              </a:rPr>
              <a:t> </a:t>
            </a:r>
            <a:r>
              <a:rPr lang="vi-VN" sz="2800" dirty="0">
                <a:solidFill>
                  <a:srgbClr val="FF0000"/>
                </a:solidFill>
              </a:rPr>
              <a:t>xâm phạm đến lợi ích </a:t>
            </a:r>
            <a:r>
              <a:rPr lang="en-US" sz="2800" dirty="0">
                <a:solidFill>
                  <a:srgbClr val="FF0000"/>
                </a:solidFill>
              </a:rPr>
              <a:t>CC,</a:t>
            </a:r>
            <a:r>
              <a:rPr lang="vi-VN" sz="2800" dirty="0">
                <a:solidFill>
                  <a:srgbClr val="FF0000"/>
                </a:solidFill>
              </a:rPr>
              <a:t> lợi ích của </a:t>
            </a:r>
            <a:r>
              <a:rPr lang="en-US" sz="2800" dirty="0">
                <a:solidFill>
                  <a:srgbClr val="FF0000"/>
                </a:solidFill>
              </a:rPr>
              <a:t>NN</a:t>
            </a:r>
            <a:r>
              <a:rPr lang="vi-VN" sz="2800" dirty="0">
                <a:solidFill>
                  <a:srgbClr val="FF0000"/>
                </a:solidFill>
              </a:rPr>
              <a:t>, </a:t>
            </a:r>
            <a:r>
              <a:rPr lang="en-US" sz="2800" dirty="0">
                <a:solidFill>
                  <a:srgbClr val="FF0000"/>
                </a:solidFill>
              </a:rPr>
              <a:t>Q</a:t>
            </a:r>
            <a:r>
              <a:rPr lang="vi-VN" sz="2800" dirty="0">
                <a:solidFill>
                  <a:srgbClr val="FF0000"/>
                </a:solidFill>
              </a:rPr>
              <a:t>, lợi ích </a:t>
            </a:r>
            <a:r>
              <a:rPr lang="en-US" sz="2800" dirty="0">
                <a:solidFill>
                  <a:srgbClr val="FF0000"/>
                </a:solidFill>
              </a:rPr>
              <a:t>HP </a:t>
            </a:r>
            <a:r>
              <a:rPr lang="vi-VN" sz="2800" dirty="0">
                <a:solidFill>
                  <a:srgbClr val="FF0000"/>
                </a:solidFill>
              </a:rPr>
              <a:t>của người thứ ba.</a:t>
            </a:r>
            <a:endParaRPr lang="en-US" sz="2800" dirty="0">
              <a:solidFill>
                <a:srgbClr val="FF0000"/>
              </a:solidFill>
            </a:endParaRPr>
          </a:p>
        </p:txBody>
      </p:sp>
      <p:cxnSp>
        <p:nvCxnSpPr>
          <p:cNvPr id="11" name="Straight Arrow Connector 10"/>
          <p:cNvCxnSpPr/>
          <p:nvPr/>
        </p:nvCxnSpPr>
        <p:spPr>
          <a:xfrm flipV="1">
            <a:off x="5105401" y="762000"/>
            <a:ext cx="841375" cy="33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123" idx="3"/>
          </p:cNvCxnSpPr>
          <p:nvPr/>
        </p:nvCxnSpPr>
        <p:spPr>
          <a:xfrm>
            <a:off x="5139690" y="876300"/>
            <a:ext cx="651510" cy="1409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123" idx="3"/>
          </p:cNvCxnSpPr>
          <p:nvPr/>
        </p:nvCxnSpPr>
        <p:spPr>
          <a:xfrm flipH="1">
            <a:off x="2819400" y="876300"/>
            <a:ext cx="2320290" cy="3695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 name="Picture 9" descr="DẠ 25.JPG"/>
          <p:cNvPicPr>
            <a:picLocks noChangeAspect="1"/>
          </p:cNvPicPr>
          <p:nvPr/>
        </p:nvPicPr>
        <p:blipFill>
          <a:blip r:embed="rId2" cstate="print"/>
          <a:stretch>
            <a:fillRect/>
          </a:stretch>
        </p:blipFill>
        <p:spPr>
          <a:xfrm>
            <a:off x="1524000" y="1905000"/>
            <a:ext cx="3276600" cy="2209800"/>
          </a:xfrm>
          <a:prstGeom prst="ellipse">
            <a:avLst/>
          </a:prstGeom>
          <a:ln>
            <a:noFill/>
          </a:ln>
          <a:effectLst>
            <a:softEdge rad="112500"/>
          </a:effectLst>
        </p:spPr>
      </p:pic>
      <p:sp>
        <p:nvSpPr>
          <p:cNvPr id="12" name="Vertical Scroll 11"/>
          <p:cNvSpPr/>
          <p:nvPr/>
        </p:nvSpPr>
        <p:spPr>
          <a:xfrm>
            <a:off x="4419600" y="533400"/>
            <a:ext cx="6019800" cy="6324600"/>
          </a:xfrm>
          <a:prstGeom prst="verticalScroll">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Điều</a:t>
            </a:r>
            <a:r>
              <a:rPr lang="en-US" b="1" dirty="0" smtClean="0">
                <a:solidFill>
                  <a:schemeClr val="tx1"/>
                </a:solidFill>
              </a:rPr>
              <a:t> </a:t>
            </a:r>
            <a:r>
              <a:rPr lang="en-US" b="1" dirty="0" err="1" smtClean="0">
                <a:solidFill>
                  <a:schemeClr val="tx1"/>
                </a:solidFill>
              </a:rPr>
              <a:t>kiện</a:t>
            </a:r>
            <a:r>
              <a:rPr lang="en-US" b="1" dirty="0" smtClean="0">
                <a:solidFill>
                  <a:schemeClr val="tx1"/>
                </a:solidFill>
              </a:rPr>
              <a:t> </a:t>
            </a:r>
            <a:r>
              <a:rPr lang="en-US" b="1" dirty="0" err="1" smtClean="0">
                <a:solidFill>
                  <a:schemeClr val="tx1"/>
                </a:solidFill>
              </a:rPr>
              <a:t>kháng</a:t>
            </a:r>
            <a:r>
              <a:rPr lang="en-US" b="1" dirty="0" smtClean="0">
                <a:solidFill>
                  <a:schemeClr val="tx1"/>
                </a:solidFill>
              </a:rPr>
              <a:t> </a:t>
            </a:r>
            <a:r>
              <a:rPr lang="en-US" b="1" dirty="0" err="1" smtClean="0">
                <a:solidFill>
                  <a:schemeClr val="tx1"/>
                </a:solidFill>
              </a:rPr>
              <a:t>nghị</a:t>
            </a:r>
            <a:r>
              <a:rPr lang="en-US" b="1" dirty="0" smtClean="0">
                <a:solidFill>
                  <a:schemeClr val="tx1"/>
                </a:solidFill>
              </a:rPr>
              <a:t> GĐT:</a:t>
            </a:r>
          </a:p>
          <a:p>
            <a:pPr algn="ctr"/>
            <a:endParaRPr lang="en-US" b="1" dirty="0" smtClean="0">
              <a:solidFill>
                <a:schemeClr val="tx1"/>
              </a:solidFill>
            </a:endParaRPr>
          </a:p>
          <a:p>
            <a:pPr algn="ctr">
              <a:spcBef>
                <a:spcPts val="600"/>
              </a:spcBef>
            </a:pPr>
            <a:r>
              <a:rPr lang="en-US" i="1" dirty="0" smtClean="0">
                <a:solidFill>
                  <a:schemeClr val="tx1"/>
                </a:solidFill>
              </a:rPr>
              <a:t>+ </a:t>
            </a:r>
            <a:r>
              <a:rPr lang="en-US" i="1" dirty="0" err="1" smtClean="0">
                <a:solidFill>
                  <a:schemeClr val="tx1"/>
                </a:solidFill>
              </a:rPr>
              <a:t>Khi</a:t>
            </a:r>
            <a:r>
              <a:rPr lang="en-US" i="1" dirty="0" smtClean="0">
                <a:solidFill>
                  <a:schemeClr val="tx1"/>
                </a:solidFill>
              </a:rPr>
              <a:t> </a:t>
            </a:r>
            <a:r>
              <a:rPr lang="en-US" i="1" dirty="0" err="1" smtClean="0">
                <a:solidFill>
                  <a:schemeClr val="tx1"/>
                </a:solidFill>
              </a:rPr>
              <a:t>có</a:t>
            </a:r>
            <a:r>
              <a:rPr lang="en-US" i="1" dirty="0" smtClean="0">
                <a:solidFill>
                  <a:schemeClr val="tx1"/>
                </a:solidFill>
              </a:rPr>
              <a:t> </a:t>
            </a:r>
            <a:r>
              <a:rPr lang="en-US" i="1" dirty="0" err="1" smtClean="0">
                <a:solidFill>
                  <a:schemeClr val="tx1"/>
                </a:solidFill>
              </a:rPr>
              <a:t>một</a:t>
            </a:r>
            <a:r>
              <a:rPr lang="en-US" i="1" dirty="0" smtClean="0">
                <a:solidFill>
                  <a:schemeClr val="tx1"/>
                </a:solidFill>
              </a:rPr>
              <a:t> </a:t>
            </a:r>
            <a:r>
              <a:rPr lang="en-US" i="1" dirty="0" err="1" smtClean="0">
                <a:solidFill>
                  <a:schemeClr val="tx1"/>
                </a:solidFill>
              </a:rPr>
              <a:t>trong</a:t>
            </a:r>
            <a:r>
              <a:rPr lang="en-US" i="1" dirty="0" smtClean="0">
                <a:solidFill>
                  <a:schemeClr val="tx1"/>
                </a:solidFill>
              </a:rPr>
              <a:t> </a:t>
            </a:r>
            <a:r>
              <a:rPr lang="en-US" i="1" dirty="0" err="1" smtClean="0">
                <a:solidFill>
                  <a:schemeClr val="tx1"/>
                </a:solidFill>
              </a:rPr>
              <a:t>những</a:t>
            </a:r>
            <a:r>
              <a:rPr lang="en-US" i="1" dirty="0" smtClean="0">
                <a:solidFill>
                  <a:schemeClr val="tx1"/>
                </a:solidFill>
              </a:rPr>
              <a:t> </a:t>
            </a:r>
            <a:r>
              <a:rPr lang="en-US" i="1" dirty="0" err="1" smtClean="0">
                <a:solidFill>
                  <a:schemeClr val="tx1"/>
                </a:solidFill>
              </a:rPr>
              <a:t>căn</a:t>
            </a:r>
            <a:r>
              <a:rPr lang="en-US" i="1" dirty="0" smtClean="0">
                <a:solidFill>
                  <a:schemeClr val="tx1"/>
                </a:solidFill>
              </a:rPr>
              <a:t> </a:t>
            </a:r>
            <a:r>
              <a:rPr lang="en-US" i="1" dirty="0" err="1" smtClean="0">
                <a:solidFill>
                  <a:schemeClr val="tx1"/>
                </a:solidFill>
              </a:rPr>
              <a:t>cứ</a:t>
            </a:r>
            <a:r>
              <a:rPr lang="en-US" i="1" dirty="0" smtClean="0">
                <a:solidFill>
                  <a:schemeClr val="tx1"/>
                </a:solidFill>
              </a:rPr>
              <a:t> </a:t>
            </a:r>
            <a:r>
              <a:rPr lang="en-US" i="1" dirty="0" err="1" smtClean="0">
                <a:solidFill>
                  <a:schemeClr val="tx1"/>
                </a:solidFill>
              </a:rPr>
              <a:t>kháng</a:t>
            </a:r>
            <a:r>
              <a:rPr lang="en-US" i="1" dirty="0" smtClean="0">
                <a:solidFill>
                  <a:schemeClr val="tx1"/>
                </a:solidFill>
              </a:rPr>
              <a:t> </a:t>
            </a:r>
            <a:r>
              <a:rPr lang="en-US" i="1" dirty="0" err="1" smtClean="0">
                <a:solidFill>
                  <a:schemeClr val="tx1"/>
                </a:solidFill>
              </a:rPr>
              <a:t>nghị</a:t>
            </a:r>
            <a:r>
              <a:rPr lang="en-US" i="1" dirty="0" smtClean="0">
                <a:solidFill>
                  <a:schemeClr val="tx1"/>
                </a:solidFill>
              </a:rPr>
              <a:t> </a:t>
            </a:r>
            <a:r>
              <a:rPr lang="en-US" i="1" dirty="0" err="1" smtClean="0">
                <a:solidFill>
                  <a:schemeClr val="tx1"/>
                </a:solidFill>
              </a:rPr>
              <a:t>nêu</a:t>
            </a:r>
            <a:r>
              <a:rPr lang="en-US" i="1" dirty="0" smtClean="0">
                <a:solidFill>
                  <a:schemeClr val="tx1"/>
                </a:solidFill>
              </a:rPr>
              <a:t> </a:t>
            </a:r>
            <a:r>
              <a:rPr lang="en-US" i="1" dirty="0" err="1" smtClean="0">
                <a:solidFill>
                  <a:schemeClr val="tx1"/>
                </a:solidFill>
              </a:rPr>
              <a:t>trên</a:t>
            </a:r>
            <a:r>
              <a:rPr lang="en-US" i="1" dirty="0" smtClean="0">
                <a:solidFill>
                  <a:schemeClr val="tx1"/>
                </a:solidFill>
              </a:rPr>
              <a:t>;</a:t>
            </a:r>
          </a:p>
          <a:p>
            <a:pPr algn="ctr">
              <a:spcBef>
                <a:spcPts val="600"/>
              </a:spcBef>
            </a:pPr>
            <a:r>
              <a:rPr lang="en-US" i="1" dirty="0" smtClean="0">
                <a:solidFill>
                  <a:schemeClr val="tx1"/>
                </a:solidFill>
              </a:rPr>
              <a:t>+ </a:t>
            </a:r>
            <a:r>
              <a:rPr lang="en-US" i="1" dirty="0" err="1" smtClean="0">
                <a:solidFill>
                  <a:schemeClr val="tx1"/>
                </a:solidFill>
              </a:rPr>
              <a:t>Khi</a:t>
            </a:r>
            <a:r>
              <a:rPr lang="en-US" i="1" dirty="0" smtClean="0">
                <a:solidFill>
                  <a:schemeClr val="tx1"/>
                </a:solidFill>
              </a:rPr>
              <a:t> </a:t>
            </a:r>
            <a:r>
              <a:rPr lang="en-US" i="1" dirty="0" err="1" smtClean="0">
                <a:solidFill>
                  <a:schemeClr val="tx1"/>
                </a:solidFill>
              </a:rPr>
              <a:t>có</a:t>
            </a:r>
            <a:r>
              <a:rPr lang="en-US" i="1" dirty="0" smtClean="0">
                <a:solidFill>
                  <a:schemeClr val="tx1"/>
                </a:solidFill>
              </a:rPr>
              <a:t> </a:t>
            </a:r>
            <a:r>
              <a:rPr lang="en-US" i="1" dirty="0" err="1" smtClean="0">
                <a:solidFill>
                  <a:schemeClr val="tx1"/>
                </a:solidFill>
              </a:rPr>
              <a:t>một</a:t>
            </a:r>
            <a:r>
              <a:rPr lang="en-US" i="1" dirty="0" smtClean="0">
                <a:solidFill>
                  <a:schemeClr val="tx1"/>
                </a:solidFill>
              </a:rPr>
              <a:t> </a:t>
            </a:r>
            <a:r>
              <a:rPr lang="en-US" i="1" dirty="0" err="1" smtClean="0">
                <a:solidFill>
                  <a:schemeClr val="tx1"/>
                </a:solidFill>
              </a:rPr>
              <a:t>trong</a:t>
            </a:r>
            <a:r>
              <a:rPr lang="en-US" i="1" dirty="0" smtClean="0">
                <a:solidFill>
                  <a:schemeClr val="tx1"/>
                </a:solidFill>
              </a:rPr>
              <a:t> </a:t>
            </a:r>
            <a:r>
              <a:rPr lang="en-US" i="1" dirty="0" err="1" smtClean="0">
                <a:solidFill>
                  <a:schemeClr val="tx1"/>
                </a:solidFill>
              </a:rPr>
              <a:t>các</a:t>
            </a:r>
            <a:r>
              <a:rPr lang="en-US" i="1" dirty="0" smtClean="0">
                <a:solidFill>
                  <a:schemeClr val="tx1"/>
                </a:solidFill>
              </a:rPr>
              <a:t> </a:t>
            </a:r>
            <a:r>
              <a:rPr lang="en-US" i="1" dirty="0" err="1" smtClean="0">
                <a:solidFill>
                  <a:schemeClr val="tx1"/>
                </a:solidFill>
              </a:rPr>
              <a:t>trường</a:t>
            </a:r>
            <a:r>
              <a:rPr lang="en-US" i="1" dirty="0" smtClean="0">
                <a:solidFill>
                  <a:schemeClr val="tx1"/>
                </a:solidFill>
              </a:rPr>
              <a:t> </a:t>
            </a:r>
            <a:r>
              <a:rPr lang="en-US" i="1" dirty="0" err="1" smtClean="0">
                <a:solidFill>
                  <a:schemeClr val="tx1"/>
                </a:solidFill>
              </a:rPr>
              <a:t>hợp</a:t>
            </a:r>
            <a:r>
              <a:rPr lang="en-US" i="1" dirty="0" smtClean="0">
                <a:solidFill>
                  <a:schemeClr val="tx1"/>
                </a:solidFill>
              </a:rPr>
              <a:t> </a:t>
            </a:r>
            <a:r>
              <a:rPr lang="en-US" i="1" dirty="0" err="1" smtClean="0">
                <a:solidFill>
                  <a:schemeClr val="tx1"/>
                </a:solidFill>
              </a:rPr>
              <a:t>sau</a:t>
            </a:r>
            <a:r>
              <a:rPr lang="en-US" i="1" dirty="0" smtClean="0">
                <a:solidFill>
                  <a:schemeClr val="tx1"/>
                </a:solidFill>
              </a:rPr>
              <a:t>:</a:t>
            </a:r>
          </a:p>
          <a:p>
            <a:pPr algn="ctr">
              <a:spcBef>
                <a:spcPts val="600"/>
              </a:spcBef>
            </a:pPr>
            <a:r>
              <a:rPr lang="en-US" dirty="0" smtClean="0">
                <a:solidFill>
                  <a:schemeClr val="tx1"/>
                </a:solidFill>
              </a:rPr>
              <a:t>- </a:t>
            </a:r>
            <a:r>
              <a:rPr lang="en-US" dirty="0" err="1" smtClean="0">
                <a:solidFill>
                  <a:schemeClr val="tx1"/>
                </a:solidFill>
              </a:rPr>
              <a:t>Có</a:t>
            </a:r>
            <a:r>
              <a:rPr lang="en-US" dirty="0" smtClean="0">
                <a:solidFill>
                  <a:schemeClr val="tx1"/>
                </a:solidFill>
              </a:rPr>
              <a:t> </a:t>
            </a:r>
            <a:r>
              <a:rPr lang="en-US" dirty="0" err="1" smtClean="0">
                <a:solidFill>
                  <a:schemeClr val="tx1"/>
                </a:solidFill>
              </a:rPr>
              <a:t>đơn</a:t>
            </a:r>
            <a:r>
              <a:rPr lang="en-US" dirty="0" smtClean="0">
                <a:solidFill>
                  <a:schemeClr val="tx1"/>
                </a:solidFill>
              </a:rPr>
              <a:t> </a:t>
            </a:r>
            <a:r>
              <a:rPr lang="en-US" dirty="0" err="1" smtClean="0">
                <a:solidFill>
                  <a:schemeClr val="tx1"/>
                </a:solidFill>
              </a:rPr>
              <a:t>đề</a:t>
            </a:r>
            <a:r>
              <a:rPr lang="en-US" dirty="0" smtClean="0">
                <a:solidFill>
                  <a:schemeClr val="tx1"/>
                </a:solidFill>
              </a:rPr>
              <a:t> </a:t>
            </a:r>
            <a:r>
              <a:rPr lang="en-US" dirty="0" err="1" smtClean="0">
                <a:solidFill>
                  <a:schemeClr val="tx1"/>
                </a:solidFill>
              </a:rPr>
              <a:t>nghị</a:t>
            </a:r>
            <a:r>
              <a:rPr lang="en-US" dirty="0" smtClean="0">
                <a:solidFill>
                  <a:schemeClr val="tx1"/>
                </a:solidFill>
              </a:rPr>
              <a:t> XX </a:t>
            </a:r>
            <a:r>
              <a:rPr lang="en-US" dirty="0" err="1" smtClean="0">
                <a:solidFill>
                  <a:schemeClr val="tx1"/>
                </a:solidFill>
              </a:rPr>
              <a:t>lại</a:t>
            </a:r>
            <a:r>
              <a:rPr lang="en-US" dirty="0" smtClean="0">
                <a:solidFill>
                  <a:schemeClr val="tx1"/>
                </a:solidFill>
              </a:rPr>
              <a:t> BA, QĐ (K1 </a:t>
            </a:r>
            <a:r>
              <a:rPr lang="en-US" dirty="0" err="1" smtClean="0">
                <a:solidFill>
                  <a:schemeClr val="tx1"/>
                </a:solidFill>
              </a:rPr>
              <a:t>Điều</a:t>
            </a:r>
            <a:r>
              <a:rPr lang="en-US" dirty="0" smtClean="0">
                <a:solidFill>
                  <a:schemeClr val="tx1"/>
                </a:solidFill>
              </a:rPr>
              <a:t> 321);</a:t>
            </a:r>
          </a:p>
          <a:p>
            <a:pPr algn="ctr">
              <a:spcBef>
                <a:spcPts val="600"/>
              </a:spcBef>
            </a:pPr>
            <a:r>
              <a:rPr lang="en-US" dirty="0" smtClean="0">
                <a:solidFill>
                  <a:schemeClr val="tx1"/>
                </a:solidFill>
              </a:rPr>
              <a:t>- </a:t>
            </a:r>
            <a:r>
              <a:rPr lang="en-US" dirty="0" err="1" smtClean="0">
                <a:solidFill>
                  <a:schemeClr val="tx1"/>
                </a:solidFill>
              </a:rPr>
              <a:t>Hoặc</a:t>
            </a:r>
            <a:r>
              <a:rPr lang="en-US" dirty="0" smtClean="0">
                <a:solidFill>
                  <a:schemeClr val="tx1"/>
                </a:solidFill>
              </a:rPr>
              <a:t> </a:t>
            </a:r>
            <a:r>
              <a:rPr lang="en-US" dirty="0" err="1" smtClean="0">
                <a:solidFill>
                  <a:schemeClr val="tx1"/>
                </a:solidFill>
              </a:rPr>
              <a:t>có</a:t>
            </a:r>
            <a:r>
              <a:rPr lang="en-US" dirty="0" smtClean="0">
                <a:solidFill>
                  <a:schemeClr val="tx1"/>
                </a:solidFill>
              </a:rPr>
              <a:t> </a:t>
            </a:r>
            <a:r>
              <a:rPr lang="en-US" dirty="0" err="1" smtClean="0">
                <a:solidFill>
                  <a:schemeClr val="tx1"/>
                </a:solidFill>
              </a:rPr>
              <a:t>thông</a:t>
            </a:r>
            <a:r>
              <a:rPr lang="en-US" dirty="0" smtClean="0">
                <a:solidFill>
                  <a:schemeClr val="tx1"/>
                </a:solidFill>
              </a:rPr>
              <a:t> </a:t>
            </a:r>
            <a:r>
              <a:rPr lang="en-US" dirty="0" err="1" smtClean="0">
                <a:solidFill>
                  <a:schemeClr val="tx1"/>
                </a:solidFill>
              </a:rPr>
              <a:t>báo</a:t>
            </a:r>
            <a:r>
              <a:rPr lang="en-US" dirty="0" smtClean="0">
                <a:solidFill>
                  <a:schemeClr val="tx1"/>
                </a:solidFill>
              </a:rPr>
              <a:t> </a:t>
            </a:r>
            <a:r>
              <a:rPr lang="en-US" dirty="0" err="1" smtClean="0">
                <a:solidFill>
                  <a:schemeClr val="tx1"/>
                </a:solidFill>
              </a:rPr>
              <a:t>của</a:t>
            </a:r>
            <a:r>
              <a:rPr lang="en-US" dirty="0" smtClean="0">
                <a:solidFill>
                  <a:schemeClr val="tx1"/>
                </a:solidFill>
              </a:rPr>
              <a:t> TA, VKS, CQ, TC, CN </a:t>
            </a:r>
            <a:r>
              <a:rPr lang="en-US" dirty="0" err="1" smtClean="0">
                <a:solidFill>
                  <a:schemeClr val="tx1"/>
                </a:solidFill>
              </a:rPr>
              <a:t>khác</a:t>
            </a:r>
            <a:r>
              <a:rPr lang="en-US" dirty="0" smtClean="0">
                <a:solidFill>
                  <a:schemeClr val="tx1"/>
                </a:solidFill>
              </a:rPr>
              <a:t>…</a:t>
            </a:r>
          </a:p>
          <a:p>
            <a:pPr algn="ctr">
              <a:spcBef>
                <a:spcPts val="600"/>
              </a:spcBef>
            </a:pPr>
            <a:r>
              <a:rPr lang="en-US" dirty="0" smtClean="0">
                <a:solidFill>
                  <a:schemeClr val="tx1"/>
                </a:solidFill>
              </a:rPr>
              <a:t>(K2 </a:t>
            </a:r>
            <a:r>
              <a:rPr lang="en-US" dirty="0" err="1" smtClean="0">
                <a:solidFill>
                  <a:schemeClr val="tx1"/>
                </a:solidFill>
              </a:rPr>
              <a:t>Điều</a:t>
            </a:r>
            <a:r>
              <a:rPr lang="en-US" dirty="0" smtClean="0">
                <a:solidFill>
                  <a:schemeClr val="tx1"/>
                </a:solidFill>
              </a:rPr>
              <a:t> 327)</a:t>
            </a:r>
          </a:p>
          <a:p>
            <a:pPr algn="ctr">
              <a:spcBef>
                <a:spcPts val="600"/>
              </a:spcBef>
            </a:pPr>
            <a:r>
              <a:rPr lang="en-US" dirty="0" smtClean="0">
                <a:solidFill>
                  <a:schemeClr val="tx1"/>
                </a:solidFill>
              </a:rPr>
              <a:t>- </a:t>
            </a:r>
            <a:r>
              <a:rPr lang="en-US" dirty="0" err="1" smtClean="0">
                <a:solidFill>
                  <a:schemeClr val="tx1"/>
                </a:solidFill>
              </a:rPr>
              <a:t>Hoặc</a:t>
            </a:r>
            <a:r>
              <a:rPr lang="en-US" dirty="0" smtClean="0">
                <a:solidFill>
                  <a:schemeClr val="tx1"/>
                </a:solidFill>
              </a:rPr>
              <a:t> </a:t>
            </a:r>
            <a:r>
              <a:rPr lang="en-US" dirty="0" err="1" smtClean="0">
                <a:solidFill>
                  <a:schemeClr val="tx1"/>
                </a:solidFill>
              </a:rPr>
              <a:t>kiến</a:t>
            </a:r>
            <a:r>
              <a:rPr lang="en-US" dirty="0" smtClean="0">
                <a:solidFill>
                  <a:schemeClr val="tx1"/>
                </a:solidFill>
              </a:rPr>
              <a:t> </a:t>
            </a:r>
            <a:r>
              <a:rPr lang="en-US" dirty="0" err="1" smtClean="0">
                <a:solidFill>
                  <a:schemeClr val="tx1"/>
                </a:solidFill>
              </a:rPr>
              <a:t>nghị</a:t>
            </a:r>
            <a:r>
              <a:rPr lang="en-US" dirty="0" smtClean="0">
                <a:solidFill>
                  <a:schemeClr val="tx1"/>
                </a:solidFill>
              </a:rPr>
              <a:t> </a:t>
            </a:r>
            <a:r>
              <a:rPr lang="en-US" dirty="0" err="1" smtClean="0">
                <a:solidFill>
                  <a:schemeClr val="tx1"/>
                </a:solidFill>
              </a:rPr>
              <a:t>của</a:t>
            </a:r>
            <a:r>
              <a:rPr lang="en-US" dirty="0" smtClean="0">
                <a:solidFill>
                  <a:schemeClr val="tx1"/>
                </a:solidFill>
              </a:rPr>
              <a:t> </a:t>
            </a:r>
            <a:r>
              <a:rPr lang="en-US" dirty="0" err="1" smtClean="0">
                <a:solidFill>
                  <a:schemeClr val="tx1"/>
                </a:solidFill>
              </a:rPr>
              <a:t>Chánh</a:t>
            </a:r>
            <a:r>
              <a:rPr lang="en-US" dirty="0" smtClean="0">
                <a:solidFill>
                  <a:schemeClr val="tx1"/>
                </a:solidFill>
              </a:rPr>
              <a:t> </a:t>
            </a:r>
            <a:r>
              <a:rPr lang="en-US" dirty="0" err="1" smtClean="0">
                <a:solidFill>
                  <a:schemeClr val="tx1"/>
                </a:solidFill>
              </a:rPr>
              <a:t>án</a:t>
            </a:r>
            <a:r>
              <a:rPr lang="en-US" dirty="0" smtClean="0">
                <a:solidFill>
                  <a:schemeClr val="tx1"/>
                </a:solidFill>
              </a:rPr>
              <a:t> TAND </a:t>
            </a:r>
            <a:r>
              <a:rPr lang="en-US" dirty="0" err="1" smtClean="0">
                <a:solidFill>
                  <a:schemeClr val="tx1"/>
                </a:solidFill>
              </a:rPr>
              <a:t>theo</a:t>
            </a:r>
            <a:r>
              <a:rPr lang="en-US" dirty="0" smtClean="0">
                <a:solidFill>
                  <a:schemeClr val="tx1"/>
                </a:solidFill>
              </a:rPr>
              <a:t> K3 </a:t>
            </a:r>
            <a:r>
              <a:rPr lang="en-US" dirty="0" err="1" smtClean="0">
                <a:solidFill>
                  <a:schemeClr val="tx1"/>
                </a:solidFill>
              </a:rPr>
              <a:t>Điều</a:t>
            </a:r>
            <a:r>
              <a:rPr lang="en-US" dirty="0" smtClean="0">
                <a:solidFill>
                  <a:schemeClr val="tx1"/>
                </a:solidFill>
              </a:rPr>
              <a:t> 327</a:t>
            </a:r>
            <a:endParaRPr lang="en-US" dirty="0">
              <a:solidFill>
                <a:schemeClr val="tx1"/>
              </a:solidFill>
            </a:endParaRPr>
          </a:p>
        </p:txBody>
      </p:sp>
    </p:spTree>
    <p:extLst>
      <p:ext uri="{BB962C8B-B14F-4D97-AF65-F5344CB8AC3E}">
        <p14:creationId xmlns:p14="http://schemas.microsoft.com/office/powerpoint/2010/main" val="2037464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p:cBhvr>
                                        <p:cTn id="7" dur="1000"/>
                                        <p:tgtEl>
                                          <p:spTgt spid="5123"/>
                                        </p:tgtEl>
                                      </p:cBhvr>
                                    </p:animEffect>
                                    <p:anim calcmode="lin" valueType="num">
                                      <p:cBhvr>
                                        <p:cTn id="8" dur="1000" fill="hold"/>
                                        <p:tgtEl>
                                          <p:spTgt spid="5123"/>
                                        </p:tgtEl>
                                        <p:attrNameLst>
                                          <p:attrName>ppt_x</p:attrName>
                                        </p:attrNameLst>
                                      </p:cBhvr>
                                      <p:tavLst>
                                        <p:tav tm="0">
                                          <p:val>
                                            <p:strVal val="#ppt_x"/>
                                          </p:val>
                                        </p:tav>
                                        <p:tav tm="100000">
                                          <p:val>
                                            <p:strVal val="#ppt_x"/>
                                          </p:val>
                                        </p:tav>
                                      </p:tavLst>
                                    </p:anim>
                                    <p:anim calcmode="lin" valueType="num">
                                      <p:cBhvr>
                                        <p:cTn id="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xit" presetSubtype="0" fill="hold" grpId="0" nodeType="clickEffect">
                                  <p:stCondLst>
                                    <p:cond delay="0"/>
                                  </p:stCondLst>
                                  <p:childTnLst>
                                    <p:animEffect transition="out" filter="fade">
                                      <p:cBhvr>
                                        <p:cTn id="13" dur="2000"/>
                                        <p:tgtEl>
                                          <p:spTgt spid="12"/>
                                        </p:tgtEl>
                                      </p:cBhvr>
                                    </p:animEffect>
                                    <p:anim calcmode="lin" valueType="num">
                                      <p:cBhvr>
                                        <p:cTn id="14" dur="2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12"/>
                                        </p:tgtEl>
                                        <p:attrNameLst>
                                          <p:attrName>ppt_h</p:attrName>
                                        </p:attrNameLst>
                                      </p:cBhvr>
                                      <p:tavLst>
                                        <p:tav tm="0">
                                          <p:val>
                                            <p:strVal val="ppt_h"/>
                                          </p:val>
                                        </p:tav>
                                        <p:tav tm="100000">
                                          <p:val>
                                            <p:strVal val="ppt_h"/>
                                          </p:val>
                                        </p:tav>
                                      </p:tavLst>
                                    </p:anim>
                                    <p:set>
                                      <p:cBhvr>
                                        <p:cTn id="16" dur="1" fill="hold">
                                          <p:stCondLst>
                                            <p:cond delay="19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grpId="0" nodeType="clickEffect">
                                  <p:stCondLst>
                                    <p:cond delay="0"/>
                                  </p:stCondLst>
                                  <p:childTnLst>
                                    <p:set>
                                      <p:cBhvr>
                                        <p:cTn id="25" dur="1" fill="hold">
                                          <p:stCondLst>
                                            <p:cond delay="0"/>
                                          </p:stCondLst>
                                        </p:cTn>
                                        <p:tgtEl>
                                          <p:spTgt spid="5124"/>
                                        </p:tgtEl>
                                        <p:attrNameLst>
                                          <p:attrName>style.visibility</p:attrName>
                                        </p:attrNameLst>
                                      </p:cBhvr>
                                      <p:to>
                                        <p:strVal val="visible"/>
                                      </p:to>
                                    </p:set>
                                    <p:animEffect transition="in" filter="fade">
                                      <p:cBhvr>
                                        <p:cTn id="26" dur="770" decel="100000"/>
                                        <p:tgtEl>
                                          <p:spTgt spid="5124"/>
                                        </p:tgtEl>
                                      </p:cBhvr>
                                    </p:animEffect>
                                    <p:animScale>
                                      <p:cBhvr>
                                        <p:cTn id="27" dur="770" decel="100000"/>
                                        <p:tgtEl>
                                          <p:spTgt spid="5124"/>
                                        </p:tgtEl>
                                      </p:cBhvr>
                                      <p:from x="10000" y="10000"/>
                                      <p:to x="200000" y="450000"/>
                                    </p:animScale>
                                    <p:animScale>
                                      <p:cBhvr>
                                        <p:cTn id="28" dur="1230" accel="100000" fill="hold">
                                          <p:stCondLst>
                                            <p:cond delay="770"/>
                                          </p:stCondLst>
                                        </p:cTn>
                                        <p:tgtEl>
                                          <p:spTgt spid="5124"/>
                                        </p:tgtEl>
                                      </p:cBhvr>
                                      <p:from x="200000" y="450000"/>
                                      <p:to x="100000" y="100000"/>
                                    </p:animScale>
                                    <p:set>
                                      <p:cBhvr>
                                        <p:cTn id="29" dur="770" fill="hold"/>
                                        <p:tgtEl>
                                          <p:spTgt spid="5124"/>
                                        </p:tgtEl>
                                        <p:attrNameLst>
                                          <p:attrName>ppt_x</p:attrName>
                                        </p:attrNameLst>
                                      </p:cBhvr>
                                      <p:to>
                                        <p:strVal val="(0.5)"/>
                                      </p:to>
                                    </p:set>
                                    <p:anim from="(0.5)" to="(#ppt_x)" calcmode="lin" valueType="num">
                                      <p:cBhvr>
                                        <p:cTn id="30" dur="1230" accel="100000" fill="hold">
                                          <p:stCondLst>
                                            <p:cond delay="770"/>
                                          </p:stCondLst>
                                        </p:cTn>
                                        <p:tgtEl>
                                          <p:spTgt spid="5124"/>
                                        </p:tgtEl>
                                        <p:attrNameLst>
                                          <p:attrName>ppt_x</p:attrName>
                                        </p:attrNameLst>
                                      </p:cBhvr>
                                    </p:anim>
                                    <p:set>
                                      <p:cBhvr>
                                        <p:cTn id="31" dur="770" fill="hold"/>
                                        <p:tgtEl>
                                          <p:spTgt spid="5124"/>
                                        </p:tgtEl>
                                        <p:attrNameLst>
                                          <p:attrName>ppt_y</p:attrName>
                                        </p:attrNameLst>
                                      </p:cBhvr>
                                      <p:to>
                                        <p:strVal val="(#ppt_y+0.4)"/>
                                      </p:to>
                                    </p:set>
                                    <p:anim from="(#ppt_y+0.4)" to="(#ppt_y)" calcmode="lin" valueType="num">
                                      <p:cBhvr>
                                        <p:cTn id="32" dur="1230" accel="100000" fill="hold">
                                          <p:stCondLst>
                                            <p:cond delay="770"/>
                                          </p:stCondLst>
                                        </p:cTn>
                                        <p:tgtEl>
                                          <p:spTgt spid="5124"/>
                                        </p:tgtEl>
                                        <p:attrNameLst>
                                          <p:attrName>ppt_y</p:attrName>
                                        </p:attrNameLst>
                                      </p:cBhvr>
                                    </p:anim>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plus(in)">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34" presetClass="entr" presetSubtype="0" fill="hold" grpId="0" nodeType="clickEffect">
                                  <p:stCondLst>
                                    <p:cond delay="0"/>
                                  </p:stCondLst>
                                  <p:childTnLst>
                                    <p:set>
                                      <p:cBhvr>
                                        <p:cTn id="41" dur="1" fill="hold">
                                          <p:stCondLst>
                                            <p:cond delay="0"/>
                                          </p:stCondLst>
                                        </p:cTn>
                                        <p:tgtEl>
                                          <p:spTgt spid="5125"/>
                                        </p:tgtEl>
                                        <p:attrNameLst>
                                          <p:attrName>style.visibility</p:attrName>
                                        </p:attrNameLst>
                                      </p:cBhvr>
                                      <p:to>
                                        <p:strVal val="visible"/>
                                      </p:to>
                                    </p:set>
                                    <p:anim from="(-#ppt_w/2)" to="(#ppt_x)" calcmode="lin" valueType="num">
                                      <p:cBhvr>
                                        <p:cTn id="42" dur="600" fill="hold">
                                          <p:stCondLst>
                                            <p:cond delay="0"/>
                                          </p:stCondLst>
                                        </p:cTn>
                                        <p:tgtEl>
                                          <p:spTgt spid="5125"/>
                                        </p:tgtEl>
                                        <p:attrNameLst>
                                          <p:attrName>ppt_x</p:attrName>
                                        </p:attrNameLst>
                                      </p:cBhvr>
                                    </p:anim>
                                    <p:anim from="0" to="-1.0" calcmode="lin" valueType="num">
                                      <p:cBhvr>
                                        <p:cTn id="43" dur="200" decel="50000" autoRev="1" fill="hold">
                                          <p:stCondLst>
                                            <p:cond delay="600"/>
                                          </p:stCondLst>
                                        </p:cTn>
                                        <p:tgtEl>
                                          <p:spTgt spid="5125"/>
                                        </p:tgtEl>
                                        <p:attrNameLst>
                                          <p:attrName>xshear</p:attrName>
                                        </p:attrNameLst>
                                      </p:cBhvr>
                                    </p:anim>
                                    <p:animScale>
                                      <p:cBhvr>
                                        <p:cTn id="44" dur="200" decel="100000" autoRev="1" fill="hold">
                                          <p:stCondLst>
                                            <p:cond delay="600"/>
                                          </p:stCondLst>
                                        </p:cTn>
                                        <p:tgtEl>
                                          <p:spTgt spid="5125"/>
                                        </p:tgtEl>
                                      </p:cBhvr>
                                      <p:from x="100000" y="100000"/>
                                      <p:to x="80000" y="100000"/>
                                    </p:animScale>
                                    <p:anim by="(#ppt_h/3+#ppt_w*0.1)" calcmode="lin" valueType="num">
                                      <p:cBhvr additive="sum">
                                        <p:cTn id="45" dur="200" decel="100000" autoRev="1" fill="hold">
                                          <p:stCondLst>
                                            <p:cond delay="600"/>
                                          </p:stCondLst>
                                        </p:cTn>
                                        <p:tgtEl>
                                          <p:spTgt spid="5125"/>
                                        </p:tgtEl>
                                        <p:attrNameLst>
                                          <p:attrName>ppt_x</p:attrName>
                                        </p:attrNameLst>
                                      </p:cBhvr>
                                    </p:anim>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diamond(in)">
                                      <p:cBhvr>
                                        <p:cTn id="50" dur="20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5127"/>
                                        </p:tgtEl>
                                        <p:attrNameLst>
                                          <p:attrName>style.visibility</p:attrName>
                                        </p:attrNameLst>
                                      </p:cBhvr>
                                      <p:to>
                                        <p:strVal val="visible"/>
                                      </p:to>
                                    </p:set>
                                    <p:anim calcmode="lin" valueType="num">
                                      <p:cBhvr>
                                        <p:cTn id="55" dur="500" decel="50000" fill="hold">
                                          <p:stCondLst>
                                            <p:cond delay="0"/>
                                          </p:stCondLst>
                                        </p:cTn>
                                        <p:tgtEl>
                                          <p:spTgt spid="5127"/>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127"/>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127"/>
                                        </p:tgtEl>
                                        <p:attrNameLst>
                                          <p:attrName>ppt_w</p:attrName>
                                        </p:attrNameLst>
                                      </p:cBhvr>
                                      <p:tavLst>
                                        <p:tav tm="0">
                                          <p:val>
                                            <p:strVal val="#ppt_w*.05"/>
                                          </p:val>
                                        </p:tav>
                                        <p:tav tm="100000">
                                          <p:val>
                                            <p:strVal val="#ppt_w"/>
                                          </p:val>
                                        </p:tav>
                                      </p:tavLst>
                                    </p:anim>
                                    <p:anim calcmode="lin" valueType="num">
                                      <p:cBhvr>
                                        <p:cTn id="58" dur="1000" fill="hold"/>
                                        <p:tgtEl>
                                          <p:spTgt spid="5127"/>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127"/>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127"/>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127"/>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5"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477000" y="2133600"/>
            <a:ext cx="2133600" cy="411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dirty="0"/>
              <a:t>Thẩm phán, Hội thẩm nhân dân, Kiểm sát viên cố ý làm sai lệch hồ sơ vụ án hoặc cố ý kết luận trái pháp luật</a:t>
            </a:r>
            <a:endParaRPr lang="en-US" sz="2200" dirty="0">
              <a:solidFill>
                <a:schemeClr val="tx1"/>
              </a:solidFill>
            </a:endParaRPr>
          </a:p>
        </p:txBody>
      </p:sp>
      <p:sp>
        <p:nvSpPr>
          <p:cNvPr id="2" name="Title 1"/>
          <p:cNvSpPr>
            <a:spLocks noGrp="1"/>
          </p:cNvSpPr>
          <p:nvPr>
            <p:ph type="title"/>
          </p:nvPr>
        </p:nvSpPr>
        <p:spPr>
          <a:xfrm>
            <a:off x="1524000" y="0"/>
            <a:ext cx="6934200" cy="685800"/>
          </a:xfrm>
        </p:spPr>
        <p:txBody>
          <a:bodyPr>
            <a:normAutofit fontScale="90000"/>
          </a:bodyPr>
          <a:lstStyle/>
          <a:p>
            <a:r>
              <a:rPr lang="en-US" sz="40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Căn</a:t>
            </a:r>
            <a:r>
              <a:rPr lang="en-US" sz="40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40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cứ</a:t>
            </a:r>
            <a:r>
              <a:rPr lang="en-US" sz="40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40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kháng</a:t>
            </a:r>
            <a:r>
              <a:rPr lang="en-US" sz="40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40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nghị</a:t>
            </a:r>
            <a:r>
              <a:rPr lang="en-US" sz="40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40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tái</a:t>
            </a:r>
            <a:r>
              <a:rPr lang="en-US" sz="4000" dirty="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400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thẩm</a:t>
            </a:r>
            <a:endParaRPr lang="en-US" dirty="0">
              <a:solidFill>
                <a:srgbClr val="FF0000"/>
              </a:solidFill>
            </a:endParaRPr>
          </a:p>
        </p:txBody>
      </p:sp>
      <p:sp>
        <p:nvSpPr>
          <p:cNvPr id="3" name="Content Placeholder 2"/>
          <p:cNvSpPr>
            <a:spLocks noGrp="1"/>
          </p:cNvSpPr>
          <p:nvPr>
            <p:ph idx="1"/>
          </p:nvPr>
        </p:nvSpPr>
        <p:spPr>
          <a:xfrm>
            <a:off x="1524000" y="685800"/>
            <a:ext cx="9144000" cy="1371600"/>
          </a:xfrm>
        </p:spPr>
        <p:txBody>
          <a:bodyPr>
            <a:normAutofit/>
          </a:bodyPr>
          <a:lstStyle/>
          <a:p>
            <a:pPr marL="0" indent="0" algn="just">
              <a:buNone/>
            </a:pP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Khoản</a:t>
            </a:r>
            <a:r>
              <a:rPr lang="en-US" sz="2800" b="1" dirty="0">
                <a:latin typeface="Times New Roman" pitchFamily="18" charset="0"/>
                <a:cs typeface="Times New Roman" pitchFamily="18" charset="0"/>
              </a:rPr>
              <a:t> 1 </a:t>
            </a:r>
            <a:r>
              <a:rPr lang="en-US" sz="2800" b="1" dirty="0" err="1">
                <a:latin typeface="Times New Roman" pitchFamily="18" charset="0"/>
                <a:cs typeface="Times New Roman" pitchFamily="18" charset="0"/>
              </a:rPr>
              <a:t>Điều</a:t>
            </a:r>
            <a:r>
              <a:rPr lang="en-US" sz="2800" b="1" dirty="0">
                <a:latin typeface="Times New Roman" pitchFamily="18" charset="0"/>
                <a:cs typeface="Times New Roman" pitchFamily="18" charset="0"/>
              </a:rPr>
              <a:t> 352</a:t>
            </a:r>
          </a:p>
          <a:p>
            <a:pPr marL="0" indent="0" algn="just">
              <a:buNone/>
            </a:pPr>
            <a:r>
              <a:rPr lang="en-US" sz="2800" b="1" dirty="0">
                <a:latin typeface="Times New Roman" pitchFamily="18" charset="0"/>
                <a:cs typeface="Times New Roman" pitchFamily="18" charset="0"/>
              </a:rPr>
              <a:t>                                 BLTTDS</a:t>
            </a:r>
            <a:endParaRPr lang="en-US" sz="2800" dirty="0">
              <a:latin typeface="Times New Roman" pitchFamily="18" charset="0"/>
              <a:cs typeface="Times New Roman" pitchFamily="18" charset="0"/>
            </a:endParaRPr>
          </a:p>
          <a:p>
            <a:pPr marL="0" indent="0" algn="just"/>
            <a:endParaRPr lang="en-US" sz="2800" b="1" dirty="0"/>
          </a:p>
        </p:txBody>
      </p:sp>
      <p:sp>
        <p:nvSpPr>
          <p:cNvPr id="6" name="Rounded Rectangle 5"/>
          <p:cNvSpPr/>
          <p:nvPr/>
        </p:nvSpPr>
        <p:spPr>
          <a:xfrm>
            <a:off x="1524000" y="2209800"/>
            <a:ext cx="2362200" cy="3962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dirty="0" smtClean="0"/>
              <a:t>Mới phát hiện được tình tiết quan trọng của vụ án mà </a:t>
            </a:r>
            <a:r>
              <a:rPr lang="en-US" dirty="0" smtClean="0"/>
              <a:t>ĐS</a:t>
            </a:r>
            <a:r>
              <a:rPr lang="vi-VN" dirty="0" smtClean="0"/>
              <a:t> đã k</a:t>
            </a:r>
            <a:r>
              <a:rPr lang="en-US" dirty="0" smtClean="0"/>
              <a:t>d</a:t>
            </a:r>
            <a:r>
              <a:rPr lang="vi-VN" dirty="0" smtClean="0"/>
              <a:t> thể biết được trong quá trình giải quyết vụ án.</a:t>
            </a:r>
            <a:endParaRPr lang="en-US" dirty="0" smtClean="0"/>
          </a:p>
        </p:txBody>
      </p:sp>
      <p:sp>
        <p:nvSpPr>
          <p:cNvPr id="7" name="Rounded Rectangle 6"/>
          <p:cNvSpPr/>
          <p:nvPr/>
        </p:nvSpPr>
        <p:spPr>
          <a:xfrm>
            <a:off x="4038600" y="2209800"/>
            <a:ext cx="2286000" cy="40386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2200" dirty="0"/>
              <a:t>Có cơ sở chứng minh kết luận của người giám định, lời dịch của người phiên dịch không đúng sự thật hoặc có giả mạo chứng cứ;</a:t>
            </a:r>
            <a:endParaRPr lang="en-US" sz="2200" dirty="0">
              <a:solidFill>
                <a:schemeClr val="tx1"/>
              </a:solidFill>
            </a:endParaRPr>
          </a:p>
        </p:txBody>
      </p:sp>
      <p:sp>
        <p:nvSpPr>
          <p:cNvPr id="8" name="Rounded Rectangle 7"/>
          <p:cNvSpPr/>
          <p:nvPr/>
        </p:nvSpPr>
        <p:spPr>
          <a:xfrm>
            <a:off x="8686800" y="2133600"/>
            <a:ext cx="1981200" cy="4114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defRPr/>
            </a:pPr>
            <a:r>
              <a:rPr lang="en-US" sz="2200" dirty="0">
                <a:solidFill>
                  <a:schemeClr val="tx1"/>
                </a:solidFill>
              </a:rPr>
              <a:t>BA, QĐ DS, HC </a:t>
            </a:r>
            <a:r>
              <a:rPr lang="vi-VN" sz="2200" dirty="0">
                <a:solidFill>
                  <a:schemeClr val="tx1"/>
                </a:solidFill>
              </a:rPr>
              <a:t>của Tòa án hoặc quyết định của cơ quan </a:t>
            </a:r>
            <a:r>
              <a:rPr lang="en-US" sz="2200" dirty="0">
                <a:solidFill>
                  <a:schemeClr val="tx1"/>
                </a:solidFill>
              </a:rPr>
              <a:t>NN </a:t>
            </a:r>
            <a:r>
              <a:rPr lang="vi-VN" sz="2200" dirty="0">
                <a:solidFill>
                  <a:schemeClr val="tx1"/>
                </a:solidFill>
              </a:rPr>
              <a:t>mà Tòa án căn cứ vào đó để giải quyết vụ án đã bị </a:t>
            </a:r>
            <a:r>
              <a:rPr lang="en-US" sz="2200" dirty="0">
                <a:solidFill>
                  <a:schemeClr val="tx1"/>
                </a:solidFill>
              </a:rPr>
              <a:t> </a:t>
            </a:r>
            <a:r>
              <a:rPr lang="vi-VN" sz="2200" dirty="0">
                <a:solidFill>
                  <a:schemeClr val="tx1"/>
                </a:solidFill>
              </a:rPr>
              <a:t>huỷ bỏ</a:t>
            </a:r>
            <a:r>
              <a:rPr lang="vi-VN" dirty="0" smtClean="0">
                <a:solidFill>
                  <a:schemeClr val="tx1"/>
                </a:solidFill>
              </a:rPr>
              <a:t>.</a:t>
            </a:r>
            <a:endParaRPr lang="en-US" i="1" dirty="0" smtClean="0">
              <a:solidFill>
                <a:schemeClr val="tx1"/>
              </a:solidFill>
            </a:endParaRPr>
          </a:p>
        </p:txBody>
      </p:sp>
      <p:sp>
        <p:nvSpPr>
          <p:cNvPr id="12" name="Oval 11"/>
          <p:cNvSpPr/>
          <p:nvPr/>
        </p:nvSpPr>
        <p:spPr>
          <a:xfrm>
            <a:off x="1676400" y="685800"/>
            <a:ext cx="22860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1"/>
                </a:solidFill>
              </a:rPr>
              <a:t>Căn</a:t>
            </a:r>
            <a:r>
              <a:rPr lang="en-US" sz="2000" b="1" dirty="0">
                <a:solidFill>
                  <a:schemeClr val="tx1"/>
                </a:solidFill>
              </a:rPr>
              <a:t> </a:t>
            </a:r>
            <a:r>
              <a:rPr lang="en-US" sz="2000" b="1" dirty="0" err="1">
                <a:solidFill>
                  <a:schemeClr val="tx1"/>
                </a:solidFill>
              </a:rPr>
              <a:t>cứ</a:t>
            </a:r>
            <a:r>
              <a:rPr lang="en-US" sz="2000" b="1" dirty="0">
                <a:solidFill>
                  <a:schemeClr val="tx1"/>
                </a:solidFill>
              </a:rPr>
              <a:t> PL</a:t>
            </a:r>
            <a:endParaRPr lang="en-US" sz="2800" b="1" dirty="0">
              <a:solidFill>
                <a:schemeClr val="tx1"/>
              </a:solidFill>
            </a:endParaRPr>
          </a:p>
        </p:txBody>
      </p:sp>
      <p:pic>
        <p:nvPicPr>
          <p:cNvPr id="9" name="Picture 8" descr="DẠ 17.jpg"/>
          <p:cNvPicPr>
            <a:picLocks noChangeAspect="1"/>
          </p:cNvPicPr>
          <p:nvPr/>
        </p:nvPicPr>
        <p:blipFill>
          <a:blip r:embed="rId2" cstate="print"/>
          <a:stretch>
            <a:fillRect/>
          </a:stretch>
        </p:blipFill>
        <p:spPr>
          <a:xfrm>
            <a:off x="8001000" y="1"/>
            <a:ext cx="2667000" cy="2117709"/>
          </a:xfrm>
          <a:prstGeom prst="ellipse">
            <a:avLst/>
          </a:prstGeom>
          <a:ln>
            <a:noFill/>
          </a:ln>
          <a:effectLst>
            <a:softEdge rad="112500"/>
          </a:effectLst>
        </p:spPr>
      </p:pic>
    </p:spTree>
    <p:extLst>
      <p:ext uri="{BB962C8B-B14F-4D97-AF65-F5344CB8AC3E}">
        <p14:creationId xmlns:p14="http://schemas.microsoft.com/office/powerpoint/2010/main" val="140437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4)">
                                      <p:cBhvr>
                                        <p:cTn id="13" dur="2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800" decel="100000"/>
                                        <p:tgtEl>
                                          <p:spTgt spid="6"/>
                                        </p:tgtEl>
                                      </p:cBhvr>
                                    </p:animEffect>
                                    <p:anim calcmode="lin" valueType="num">
                                      <p:cBhvr>
                                        <p:cTn id="31" dur="800" decel="100000" fill="hold"/>
                                        <p:tgtEl>
                                          <p:spTgt spid="6"/>
                                        </p:tgtEl>
                                        <p:attrNameLst>
                                          <p:attrName>style.rotation</p:attrName>
                                        </p:attrNameLst>
                                      </p:cBhvr>
                                      <p:tavLst>
                                        <p:tav tm="0">
                                          <p:val>
                                            <p:fltVal val="-90"/>
                                          </p:val>
                                        </p:tav>
                                        <p:tav tm="100000">
                                          <p:val>
                                            <p:fltVal val="0"/>
                                          </p:val>
                                        </p:tav>
                                      </p:tavLst>
                                    </p:anim>
                                    <p:anim calcmode="lin" valueType="num">
                                      <p:cBhvr>
                                        <p:cTn id="32" dur="800" decel="100000" fill="hold"/>
                                        <p:tgtEl>
                                          <p:spTgt spid="6"/>
                                        </p:tgtEl>
                                        <p:attrNameLst>
                                          <p:attrName>ppt_x</p:attrName>
                                        </p:attrNameLst>
                                      </p:cBhvr>
                                      <p:tavLst>
                                        <p:tav tm="0">
                                          <p:val>
                                            <p:strVal val="#ppt_x+0.4"/>
                                          </p:val>
                                        </p:tav>
                                        <p:tav tm="100000">
                                          <p:val>
                                            <p:strVal val="#ppt_x-0.05"/>
                                          </p:val>
                                        </p:tav>
                                      </p:tavLst>
                                    </p:anim>
                                    <p:anim calcmode="lin" valueType="num">
                                      <p:cBhvr>
                                        <p:cTn id="33" dur="800" decel="100000" fill="hold"/>
                                        <p:tgtEl>
                                          <p:spTgt spid="6"/>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800" decel="100000"/>
                                        <p:tgtEl>
                                          <p:spTgt spid="7"/>
                                        </p:tgtEl>
                                      </p:cBhvr>
                                    </p:animEffect>
                                    <p:anim calcmode="lin" valueType="num">
                                      <p:cBhvr>
                                        <p:cTn id="41" dur="800" decel="100000" fill="hold"/>
                                        <p:tgtEl>
                                          <p:spTgt spid="7"/>
                                        </p:tgtEl>
                                        <p:attrNameLst>
                                          <p:attrName>style.rotation</p:attrName>
                                        </p:attrNameLst>
                                      </p:cBhvr>
                                      <p:tavLst>
                                        <p:tav tm="0">
                                          <p:val>
                                            <p:fltVal val="-90"/>
                                          </p:val>
                                        </p:tav>
                                        <p:tav tm="100000">
                                          <p:val>
                                            <p:fltVal val="0"/>
                                          </p:val>
                                        </p:tav>
                                      </p:tavLst>
                                    </p:anim>
                                    <p:anim calcmode="lin" valueType="num">
                                      <p:cBhvr>
                                        <p:cTn id="42" dur="800" decel="100000" fill="hold"/>
                                        <p:tgtEl>
                                          <p:spTgt spid="7"/>
                                        </p:tgtEl>
                                        <p:attrNameLst>
                                          <p:attrName>ppt_x</p:attrName>
                                        </p:attrNameLst>
                                      </p:cBhvr>
                                      <p:tavLst>
                                        <p:tav tm="0">
                                          <p:val>
                                            <p:strVal val="#ppt_x+0.4"/>
                                          </p:val>
                                        </p:tav>
                                        <p:tav tm="100000">
                                          <p:val>
                                            <p:strVal val="#ppt_x-0.05"/>
                                          </p:val>
                                        </p:tav>
                                      </p:tavLst>
                                    </p:anim>
                                    <p:anim calcmode="lin" valueType="num">
                                      <p:cBhvr>
                                        <p:cTn id="43" dur="800" decel="100000" fill="hold"/>
                                        <p:tgtEl>
                                          <p:spTgt spid="7"/>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800" decel="100000"/>
                                        <p:tgtEl>
                                          <p:spTgt spid="10"/>
                                        </p:tgtEl>
                                      </p:cBhvr>
                                    </p:animEffect>
                                    <p:anim calcmode="lin" valueType="num">
                                      <p:cBhvr>
                                        <p:cTn id="51" dur="800" decel="100000" fill="hold"/>
                                        <p:tgtEl>
                                          <p:spTgt spid="10"/>
                                        </p:tgtEl>
                                        <p:attrNameLst>
                                          <p:attrName>style.rotation</p:attrName>
                                        </p:attrNameLst>
                                      </p:cBhvr>
                                      <p:tavLst>
                                        <p:tav tm="0">
                                          <p:val>
                                            <p:fltVal val="-90"/>
                                          </p:val>
                                        </p:tav>
                                        <p:tav tm="100000">
                                          <p:val>
                                            <p:fltVal val="0"/>
                                          </p:val>
                                        </p:tav>
                                      </p:tavLst>
                                    </p:anim>
                                    <p:anim calcmode="lin" valueType="num">
                                      <p:cBhvr>
                                        <p:cTn id="52" dur="800" decel="100000" fill="hold"/>
                                        <p:tgtEl>
                                          <p:spTgt spid="10"/>
                                        </p:tgtEl>
                                        <p:attrNameLst>
                                          <p:attrName>ppt_x</p:attrName>
                                        </p:attrNameLst>
                                      </p:cBhvr>
                                      <p:tavLst>
                                        <p:tav tm="0">
                                          <p:val>
                                            <p:strVal val="#ppt_x+0.4"/>
                                          </p:val>
                                        </p:tav>
                                        <p:tav tm="100000">
                                          <p:val>
                                            <p:strVal val="#ppt_x-0.05"/>
                                          </p:val>
                                        </p:tav>
                                      </p:tavLst>
                                    </p:anim>
                                    <p:anim calcmode="lin" valueType="num">
                                      <p:cBhvr>
                                        <p:cTn id="53" dur="800" decel="100000" fill="hold"/>
                                        <p:tgtEl>
                                          <p:spTgt spid="10"/>
                                        </p:tgtEl>
                                        <p:attrNameLst>
                                          <p:attrName>ppt_y</p:attrName>
                                        </p:attrNameLst>
                                      </p:cBhvr>
                                      <p:tavLst>
                                        <p:tav tm="0">
                                          <p:val>
                                            <p:strVal val="#ppt_y-0.4"/>
                                          </p:val>
                                        </p:tav>
                                        <p:tav tm="100000">
                                          <p:val>
                                            <p:strVal val="#ppt_y+0.1"/>
                                          </p:val>
                                        </p:tav>
                                      </p:tavLst>
                                    </p:anim>
                                    <p:anim calcmode="lin" valueType="num">
                                      <p:cBhvr>
                                        <p:cTn id="54"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55"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800" decel="100000"/>
                                        <p:tgtEl>
                                          <p:spTgt spid="8"/>
                                        </p:tgtEl>
                                      </p:cBhvr>
                                    </p:animEffect>
                                    <p:anim calcmode="lin" valueType="num">
                                      <p:cBhvr>
                                        <p:cTn id="61" dur="800" decel="100000" fill="hold"/>
                                        <p:tgtEl>
                                          <p:spTgt spid="8"/>
                                        </p:tgtEl>
                                        <p:attrNameLst>
                                          <p:attrName>style.rotation</p:attrName>
                                        </p:attrNameLst>
                                      </p:cBhvr>
                                      <p:tavLst>
                                        <p:tav tm="0">
                                          <p:val>
                                            <p:fltVal val="-90"/>
                                          </p:val>
                                        </p:tav>
                                        <p:tav tm="100000">
                                          <p:val>
                                            <p:fltVal val="0"/>
                                          </p:val>
                                        </p:tav>
                                      </p:tavLst>
                                    </p:anim>
                                    <p:anim calcmode="lin" valueType="num">
                                      <p:cBhvr>
                                        <p:cTn id="62" dur="800" decel="100000" fill="hold"/>
                                        <p:tgtEl>
                                          <p:spTgt spid="8"/>
                                        </p:tgtEl>
                                        <p:attrNameLst>
                                          <p:attrName>ppt_x</p:attrName>
                                        </p:attrNameLst>
                                      </p:cBhvr>
                                      <p:tavLst>
                                        <p:tav tm="0">
                                          <p:val>
                                            <p:strVal val="#ppt_x+0.4"/>
                                          </p:val>
                                        </p:tav>
                                        <p:tav tm="100000">
                                          <p:val>
                                            <p:strVal val="#ppt_x-0.05"/>
                                          </p:val>
                                        </p:tav>
                                      </p:tavLst>
                                    </p:anim>
                                    <p:anim calcmode="lin" valueType="num">
                                      <p:cBhvr>
                                        <p:cTn id="63" dur="800" decel="100000" fill="hold"/>
                                        <p:tgtEl>
                                          <p:spTgt spid="8"/>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build="p"/>
      <p:bldP spid="6" grpId="0" animBg="1"/>
      <p:bldP spid="7" grpId="0" animBg="1"/>
      <p:bldP spid="8"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8226" name="Oval 2"/>
          <p:cNvSpPr>
            <a:spLocks noChangeArrowheads="1"/>
          </p:cNvSpPr>
          <p:nvPr/>
        </p:nvSpPr>
        <p:spPr bwMode="gray">
          <a:xfrm>
            <a:off x="1828800" y="1905000"/>
            <a:ext cx="2514600" cy="3200400"/>
          </a:xfrm>
          <a:prstGeom prst="ellipse">
            <a:avLst/>
          </a:prstGeom>
          <a:gradFill rotWithShape="1">
            <a:gsLst>
              <a:gs pos="0">
                <a:srgbClr val="006BB4"/>
              </a:gs>
              <a:gs pos="100000">
                <a:srgbClr val="003253"/>
              </a:gs>
            </a:gsLst>
            <a:lin ang="0" scaled="1"/>
          </a:gradFill>
          <a:ln w="9525" algn="ctr">
            <a:noFill/>
            <a:round/>
            <a:headEnd/>
            <a:tailEnd/>
          </a:ln>
        </p:spPr>
        <p:txBody>
          <a:bodyPr wrap="none" anchor="ctr"/>
          <a:lstStyle/>
          <a:p>
            <a:endParaRPr lang="en-US"/>
          </a:p>
        </p:txBody>
      </p:sp>
      <p:sp>
        <p:nvSpPr>
          <p:cNvPr id="32771" name="AutoShape 3"/>
          <p:cNvSpPr>
            <a:spLocks noChangeArrowheads="1"/>
          </p:cNvSpPr>
          <p:nvPr/>
        </p:nvSpPr>
        <p:spPr bwMode="gray">
          <a:xfrm>
            <a:off x="838201" y="1524001"/>
            <a:ext cx="3833813" cy="3833813"/>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185E5E">
                  <a:alpha val="0"/>
                </a:srgbClr>
              </a:gs>
              <a:gs pos="100000">
                <a:srgbClr val="33CCCC"/>
              </a:gs>
            </a:gsLst>
            <a:lin ang="0" scaled="1"/>
          </a:gradFill>
          <a:ln w="9525">
            <a:noFill/>
            <a:round/>
            <a:headEnd/>
            <a:tailEnd/>
          </a:ln>
        </p:spPr>
        <p:txBody>
          <a:bodyPr wrap="none" anchor="ctr"/>
          <a:lstStyle/>
          <a:p>
            <a:endParaRPr lang="en-US"/>
          </a:p>
        </p:txBody>
      </p:sp>
      <p:sp>
        <p:nvSpPr>
          <p:cNvPr id="308228" name="AutoShape 4"/>
          <p:cNvSpPr>
            <a:spLocks noChangeArrowheads="1"/>
          </p:cNvSpPr>
          <p:nvPr/>
        </p:nvSpPr>
        <p:spPr bwMode="gray">
          <a:xfrm>
            <a:off x="4572000" y="1143001"/>
            <a:ext cx="5791200" cy="1031875"/>
          </a:xfrm>
          <a:prstGeom prst="roundRect">
            <a:avLst>
              <a:gd name="adj" fmla="val 50000"/>
            </a:avLst>
          </a:prstGeom>
          <a:gradFill rotWithShape="1">
            <a:gsLst>
              <a:gs pos="0">
                <a:srgbClr val="BED979"/>
              </a:gs>
              <a:gs pos="100000">
                <a:srgbClr val="FBFDF7"/>
              </a:gs>
            </a:gsLst>
            <a:lin ang="0" scaled="1"/>
          </a:gradFill>
          <a:ln w="38100" algn="ctr">
            <a:solidFill>
              <a:srgbClr val="C5A667"/>
            </a:solidFill>
            <a:round/>
            <a:headEnd/>
            <a:tailEnd/>
          </a:ln>
        </p:spPr>
        <p:txBody>
          <a:bodyPr wrap="none" anchor="ctr"/>
          <a:lstStyle/>
          <a:p>
            <a:pPr algn="ctr" eaLnBrk="0" hangingPunct="0"/>
            <a:endParaRPr lang="en-US" b="1">
              <a:solidFill>
                <a:srgbClr val="000000"/>
              </a:solidFill>
              <a:latin typeface="Arial" pitchFamily="34" charset="0"/>
            </a:endParaRPr>
          </a:p>
        </p:txBody>
      </p:sp>
      <p:sp>
        <p:nvSpPr>
          <p:cNvPr id="308229" name="AutoShape 5"/>
          <p:cNvSpPr>
            <a:spLocks noChangeArrowheads="1"/>
          </p:cNvSpPr>
          <p:nvPr/>
        </p:nvSpPr>
        <p:spPr bwMode="gray">
          <a:xfrm>
            <a:off x="5334000" y="2514601"/>
            <a:ext cx="4953000" cy="957263"/>
          </a:xfrm>
          <a:prstGeom prst="roundRect">
            <a:avLst>
              <a:gd name="adj" fmla="val 50000"/>
            </a:avLst>
          </a:prstGeom>
          <a:gradFill rotWithShape="1">
            <a:gsLst>
              <a:gs pos="0">
                <a:srgbClr val="F5EEB7"/>
              </a:gs>
              <a:gs pos="100000">
                <a:srgbClr val="FEFEFB"/>
              </a:gs>
            </a:gsLst>
            <a:lin ang="0" scaled="1"/>
          </a:gradFill>
          <a:ln w="38100" algn="ctr">
            <a:solidFill>
              <a:srgbClr val="C5A667"/>
            </a:solidFill>
            <a:round/>
            <a:headEnd/>
            <a:tailEnd/>
          </a:ln>
        </p:spPr>
        <p:txBody>
          <a:bodyPr wrap="none" anchor="ctr"/>
          <a:lstStyle/>
          <a:p>
            <a:pPr algn="ctr" eaLnBrk="0" hangingPunct="0"/>
            <a:endParaRPr lang="en-US" b="1">
              <a:solidFill>
                <a:srgbClr val="000000"/>
              </a:solidFill>
              <a:latin typeface="Arial" pitchFamily="34" charset="0"/>
            </a:endParaRPr>
          </a:p>
        </p:txBody>
      </p:sp>
      <p:sp>
        <p:nvSpPr>
          <p:cNvPr id="308230" name="AutoShape 6"/>
          <p:cNvSpPr>
            <a:spLocks noChangeArrowheads="1"/>
          </p:cNvSpPr>
          <p:nvPr/>
        </p:nvSpPr>
        <p:spPr bwMode="gray">
          <a:xfrm>
            <a:off x="4191000" y="5257800"/>
            <a:ext cx="6096000" cy="1066800"/>
          </a:xfrm>
          <a:prstGeom prst="roundRect">
            <a:avLst>
              <a:gd name="adj" fmla="val 50000"/>
            </a:avLst>
          </a:prstGeom>
          <a:solidFill>
            <a:schemeClr val="bg1">
              <a:lumMod val="95000"/>
            </a:schemeClr>
          </a:solidFill>
          <a:ln w="38100" algn="ctr">
            <a:solidFill>
              <a:srgbClr val="C5A667"/>
            </a:solidFill>
            <a:round/>
            <a:headEnd/>
            <a:tailEnd/>
          </a:ln>
        </p:spPr>
        <p:txBody>
          <a:bodyPr wrap="none" anchor="ctr"/>
          <a:lstStyle/>
          <a:p>
            <a:pPr algn="ctr" eaLnBrk="0" hangingPunct="0">
              <a:defRPr/>
            </a:pPr>
            <a:endParaRPr lang="en-US" b="1">
              <a:solidFill>
                <a:srgbClr val="000000"/>
              </a:solidFill>
              <a:latin typeface="Arial" charset="0"/>
            </a:endParaRPr>
          </a:p>
        </p:txBody>
      </p:sp>
      <p:sp>
        <p:nvSpPr>
          <p:cNvPr id="308231" name="AutoShape 7"/>
          <p:cNvSpPr>
            <a:spLocks noChangeArrowheads="1"/>
          </p:cNvSpPr>
          <p:nvPr/>
        </p:nvSpPr>
        <p:spPr bwMode="gray">
          <a:xfrm>
            <a:off x="5257800" y="3810000"/>
            <a:ext cx="4724400" cy="1219200"/>
          </a:xfrm>
          <a:prstGeom prst="roundRect">
            <a:avLst>
              <a:gd name="adj" fmla="val 50000"/>
            </a:avLst>
          </a:prstGeom>
          <a:gradFill rotWithShape="1">
            <a:gsLst>
              <a:gs pos="0">
                <a:srgbClr val="F5EEB7"/>
              </a:gs>
              <a:gs pos="100000">
                <a:srgbClr val="FEFEFB"/>
              </a:gs>
            </a:gsLst>
            <a:lin ang="0" scaled="1"/>
          </a:gradFill>
          <a:ln w="38100" algn="ctr">
            <a:solidFill>
              <a:srgbClr val="C5A667"/>
            </a:solidFill>
            <a:round/>
            <a:headEnd/>
            <a:tailEnd/>
          </a:ln>
        </p:spPr>
        <p:txBody>
          <a:bodyPr wrap="none" anchor="ctr"/>
          <a:lstStyle/>
          <a:p>
            <a:pPr algn="ctr" eaLnBrk="0" hangingPunct="0"/>
            <a:endParaRPr lang="en-US" b="1">
              <a:solidFill>
                <a:srgbClr val="000000"/>
              </a:solidFill>
              <a:latin typeface="Arial" pitchFamily="34" charset="0"/>
            </a:endParaRPr>
          </a:p>
        </p:txBody>
      </p:sp>
      <p:sp>
        <p:nvSpPr>
          <p:cNvPr id="32776" name="Text Box 8"/>
          <p:cNvSpPr txBox="1">
            <a:spLocks noChangeArrowheads="1"/>
          </p:cNvSpPr>
          <p:nvPr/>
        </p:nvSpPr>
        <p:spPr bwMode="auto">
          <a:xfrm>
            <a:off x="1371600" y="0"/>
            <a:ext cx="9982200" cy="584200"/>
          </a:xfrm>
          <a:prstGeom prst="rect">
            <a:avLst/>
          </a:prstGeom>
          <a:noFill/>
          <a:ln w="9525">
            <a:noFill/>
            <a:miter lim="800000"/>
            <a:headEnd/>
            <a:tailEnd/>
          </a:ln>
        </p:spPr>
        <p:txBody>
          <a:bodyPr>
            <a:spAutoFit/>
          </a:bodyPr>
          <a:lstStyle/>
          <a:p>
            <a:pPr algn="ctr">
              <a:spcBef>
                <a:spcPct val="50000"/>
              </a:spcBef>
            </a:pPr>
            <a:r>
              <a:rPr lang="en-US" sz="3200" b="1" dirty="0">
                <a:solidFill>
                  <a:srgbClr val="C00000"/>
                </a:solidFill>
              </a:rPr>
              <a:t> b) </a:t>
            </a:r>
            <a:r>
              <a:rPr lang="en-US" sz="3200" b="1" dirty="0" err="1">
                <a:solidFill>
                  <a:srgbClr val="C00000"/>
                </a:solidFill>
              </a:rPr>
              <a:t>Kháng</a:t>
            </a:r>
            <a:r>
              <a:rPr lang="en-US" sz="3200" b="1" dirty="0">
                <a:solidFill>
                  <a:srgbClr val="C00000"/>
                </a:solidFill>
              </a:rPr>
              <a:t> </a:t>
            </a:r>
            <a:r>
              <a:rPr lang="en-US" sz="3200" b="1" dirty="0" err="1">
                <a:solidFill>
                  <a:srgbClr val="C00000"/>
                </a:solidFill>
              </a:rPr>
              <a:t>nghị</a:t>
            </a:r>
            <a:r>
              <a:rPr lang="en-US" sz="3200" b="1" dirty="0">
                <a:solidFill>
                  <a:srgbClr val="C00000"/>
                </a:solidFill>
              </a:rPr>
              <a:t> </a:t>
            </a:r>
            <a:r>
              <a:rPr lang="en-US" sz="3200" b="1" dirty="0" err="1">
                <a:solidFill>
                  <a:srgbClr val="C00000"/>
                </a:solidFill>
              </a:rPr>
              <a:t>phúc</a:t>
            </a:r>
            <a:r>
              <a:rPr lang="en-US" sz="3200" b="1" dirty="0">
                <a:solidFill>
                  <a:srgbClr val="C00000"/>
                </a:solidFill>
              </a:rPr>
              <a:t> </a:t>
            </a:r>
            <a:r>
              <a:rPr lang="en-US" sz="3200" b="1" dirty="0" err="1">
                <a:solidFill>
                  <a:srgbClr val="C00000"/>
                </a:solidFill>
              </a:rPr>
              <a:t>thẩm</a:t>
            </a:r>
            <a:r>
              <a:rPr lang="en-US" sz="3200" b="1" dirty="0">
                <a:solidFill>
                  <a:srgbClr val="C00000"/>
                </a:solidFill>
              </a:rPr>
              <a:t> </a:t>
            </a:r>
            <a:r>
              <a:rPr lang="en-US" sz="3200" b="1" dirty="0" err="1">
                <a:solidFill>
                  <a:srgbClr val="C00000"/>
                </a:solidFill>
              </a:rPr>
              <a:t>đối</a:t>
            </a:r>
            <a:r>
              <a:rPr lang="en-US" sz="3200" b="1" dirty="0">
                <a:solidFill>
                  <a:srgbClr val="C00000"/>
                </a:solidFill>
              </a:rPr>
              <a:t> </a:t>
            </a:r>
            <a:r>
              <a:rPr lang="en-US" sz="3200" b="1" dirty="0" err="1">
                <a:solidFill>
                  <a:srgbClr val="C00000"/>
                </a:solidFill>
              </a:rPr>
              <a:t>với</a:t>
            </a:r>
            <a:r>
              <a:rPr lang="en-US" sz="3200" b="1" dirty="0">
                <a:solidFill>
                  <a:srgbClr val="C00000"/>
                </a:solidFill>
              </a:rPr>
              <a:t> </a:t>
            </a:r>
            <a:r>
              <a:rPr lang="en-US" sz="3200" b="1" dirty="0" err="1">
                <a:solidFill>
                  <a:srgbClr val="C00000"/>
                </a:solidFill>
              </a:rPr>
              <a:t>việc</a:t>
            </a:r>
            <a:r>
              <a:rPr lang="en-US" sz="3200" b="1" dirty="0">
                <a:solidFill>
                  <a:srgbClr val="C00000"/>
                </a:solidFill>
              </a:rPr>
              <a:t> </a:t>
            </a:r>
            <a:r>
              <a:rPr lang="en-US" sz="3200" b="1" dirty="0" err="1">
                <a:solidFill>
                  <a:srgbClr val="C00000"/>
                </a:solidFill>
              </a:rPr>
              <a:t>dân</a:t>
            </a:r>
            <a:r>
              <a:rPr lang="en-US" sz="3200" b="1" dirty="0">
                <a:solidFill>
                  <a:srgbClr val="C00000"/>
                </a:solidFill>
              </a:rPr>
              <a:t> </a:t>
            </a:r>
            <a:r>
              <a:rPr lang="en-US" sz="3200" b="1" dirty="0" err="1">
                <a:solidFill>
                  <a:srgbClr val="C00000"/>
                </a:solidFill>
              </a:rPr>
              <a:t>sự</a:t>
            </a:r>
            <a:endParaRPr lang="en-US" sz="3200" b="1" dirty="0">
              <a:solidFill>
                <a:srgbClr val="C00000"/>
              </a:solidFill>
            </a:endParaRPr>
          </a:p>
        </p:txBody>
      </p:sp>
      <p:sp>
        <p:nvSpPr>
          <p:cNvPr id="308233" name="Text Box 9"/>
          <p:cNvSpPr txBox="1">
            <a:spLocks noChangeArrowheads="1"/>
          </p:cNvSpPr>
          <p:nvPr/>
        </p:nvSpPr>
        <p:spPr bwMode="auto">
          <a:xfrm>
            <a:off x="1676400" y="3048000"/>
            <a:ext cx="2590800" cy="1169988"/>
          </a:xfrm>
          <a:prstGeom prst="rect">
            <a:avLst/>
          </a:prstGeom>
          <a:noFill/>
          <a:ln w="9525">
            <a:noFill/>
            <a:miter lim="800000"/>
            <a:headEnd/>
            <a:tailEnd/>
          </a:ln>
        </p:spPr>
        <p:txBody>
          <a:bodyPr>
            <a:spAutoFit/>
          </a:bodyPr>
          <a:lstStyle/>
          <a:p>
            <a:pPr>
              <a:spcBef>
                <a:spcPct val="50000"/>
              </a:spcBef>
            </a:pPr>
            <a:r>
              <a:rPr lang="en-US" sz="2800" b="1">
                <a:solidFill>
                  <a:schemeClr val="bg1"/>
                </a:solidFill>
              </a:rPr>
              <a:t> </a:t>
            </a:r>
          </a:p>
          <a:p>
            <a:pPr algn="ctr">
              <a:spcBef>
                <a:spcPct val="50000"/>
              </a:spcBef>
            </a:pPr>
            <a:r>
              <a:rPr lang="en-US" sz="2800" b="1" i="1">
                <a:solidFill>
                  <a:schemeClr val="bg1"/>
                </a:solidFill>
              </a:rPr>
              <a:t>Yêu cầu cụ thể </a:t>
            </a:r>
          </a:p>
        </p:txBody>
      </p:sp>
      <p:sp>
        <p:nvSpPr>
          <p:cNvPr id="308234" name="Text Box 10"/>
          <p:cNvSpPr txBox="1">
            <a:spLocks noChangeArrowheads="1"/>
          </p:cNvSpPr>
          <p:nvPr/>
        </p:nvSpPr>
        <p:spPr bwMode="auto">
          <a:xfrm>
            <a:off x="4419600" y="1295400"/>
            <a:ext cx="5791200" cy="584200"/>
          </a:xfrm>
          <a:prstGeom prst="rect">
            <a:avLst/>
          </a:prstGeom>
          <a:noFill/>
          <a:ln w="9525">
            <a:noFill/>
            <a:miter lim="800000"/>
            <a:headEnd/>
            <a:tailEnd/>
          </a:ln>
        </p:spPr>
        <p:txBody>
          <a:bodyPr>
            <a:spAutoFit/>
          </a:bodyPr>
          <a:lstStyle/>
          <a:p>
            <a:pPr algn="ctr">
              <a:spcBef>
                <a:spcPct val="50000"/>
              </a:spcBef>
            </a:pPr>
            <a:r>
              <a:rPr lang="en-US" sz="3200" b="1"/>
              <a:t>Thẩm quyền kháng nghị</a:t>
            </a:r>
          </a:p>
        </p:txBody>
      </p:sp>
      <p:sp>
        <p:nvSpPr>
          <p:cNvPr id="308235" name="Text Box 11"/>
          <p:cNvSpPr txBox="1">
            <a:spLocks noChangeArrowheads="1"/>
          </p:cNvSpPr>
          <p:nvPr/>
        </p:nvSpPr>
        <p:spPr bwMode="auto">
          <a:xfrm>
            <a:off x="5257800" y="2667001"/>
            <a:ext cx="5029200" cy="938213"/>
          </a:xfrm>
          <a:prstGeom prst="rect">
            <a:avLst/>
          </a:prstGeom>
          <a:noFill/>
          <a:ln w="9525">
            <a:noFill/>
            <a:miter lim="800000"/>
            <a:headEnd/>
            <a:tailEnd/>
          </a:ln>
        </p:spPr>
        <p:txBody>
          <a:bodyPr>
            <a:spAutoFit/>
          </a:bodyPr>
          <a:lstStyle/>
          <a:p>
            <a:pPr lvl="1" algn="ctr">
              <a:spcBef>
                <a:spcPct val="20000"/>
              </a:spcBef>
              <a:buFont typeface="Wingdings" pitchFamily="2" charset="2"/>
              <a:buNone/>
            </a:pPr>
            <a:r>
              <a:rPr lang="en-US" sz="2800" b="1">
                <a:solidFill>
                  <a:srgbClr val="0000FF"/>
                </a:solidFill>
              </a:rPr>
              <a:t>Phạm vi kháng nghị </a:t>
            </a:r>
          </a:p>
          <a:p>
            <a:pPr>
              <a:spcBef>
                <a:spcPct val="50000"/>
              </a:spcBef>
            </a:pPr>
            <a:endParaRPr lang="en-US" b="1"/>
          </a:p>
        </p:txBody>
      </p:sp>
      <p:sp>
        <p:nvSpPr>
          <p:cNvPr id="308236" name="Text Box 12"/>
          <p:cNvSpPr txBox="1">
            <a:spLocks noChangeArrowheads="1"/>
          </p:cNvSpPr>
          <p:nvPr/>
        </p:nvSpPr>
        <p:spPr bwMode="auto">
          <a:xfrm>
            <a:off x="4419600" y="5410201"/>
            <a:ext cx="5410200" cy="646113"/>
          </a:xfrm>
          <a:prstGeom prst="rect">
            <a:avLst/>
          </a:prstGeom>
          <a:noFill/>
          <a:ln w="9525">
            <a:noFill/>
            <a:miter lim="800000"/>
            <a:headEnd/>
            <a:tailEnd/>
          </a:ln>
        </p:spPr>
        <p:txBody>
          <a:bodyPr>
            <a:spAutoFit/>
          </a:bodyPr>
          <a:lstStyle/>
          <a:p>
            <a:pPr algn="ctr">
              <a:spcBef>
                <a:spcPct val="50000"/>
              </a:spcBef>
            </a:pPr>
            <a:r>
              <a:rPr lang="en-US" sz="3600" b="1">
                <a:solidFill>
                  <a:srgbClr val="0000FF"/>
                </a:solidFill>
              </a:rPr>
              <a:t>Thời hạn kháng nghị</a:t>
            </a:r>
          </a:p>
        </p:txBody>
      </p:sp>
      <p:sp>
        <p:nvSpPr>
          <p:cNvPr id="308237" name="Text Box 13"/>
          <p:cNvSpPr txBox="1">
            <a:spLocks noChangeArrowheads="1"/>
          </p:cNvSpPr>
          <p:nvPr/>
        </p:nvSpPr>
        <p:spPr bwMode="auto">
          <a:xfrm>
            <a:off x="5410200" y="3962400"/>
            <a:ext cx="4191000" cy="954088"/>
          </a:xfrm>
          <a:prstGeom prst="rect">
            <a:avLst/>
          </a:prstGeom>
          <a:noFill/>
          <a:ln w="9525">
            <a:noFill/>
            <a:miter lim="800000"/>
            <a:headEnd/>
            <a:tailEnd/>
          </a:ln>
        </p:spPr>
        <p:txBody>
          <a:bodyPr>
            <a:spAutoFit/>
          </a:bodyPr>
          <a:lstStyle/>
          <a:p>
            <a:pPr algn="ctr">
              <a:spcBef>
                <a:spcPct val="50000"/>
              </a:spcBef>
            </a:pPr>
            <a:r>
              <a:rPr lang="en-US" sz="2800" b="1"/>
              <a:t>Thay đổi, bổ sung, rút kháng nghị </a:t>
            </a:r>
            <a:r>
              <a:rPr lang="en-US" sz="2800" b="1" i="1"/>
              <a:t>(Như VADS)</a:t>
            </a:r>
          </a:p>
        </p:txBody>
      </p:sp>
      <p:grpSp>
        <p:nvGrpSpPr>
          <p:cNvPr id="2" name="Group 14"/>
          <p:cNvGrpSpPr>
            <a:grpSpLocks/>
          </p:cNvGrpSpPr>
          <p:nvPr/>
        </p:nvGrpSpPr>
        <p:grpSpPr bwMode="auto">
          <a:xfrm>
            <a:off x="3733800" y="5188677"/>
            <a:ext cx="355600" cy="519245"/>
            <a:chOff x="2078" y="1387"/>
            <a:chExt cx="1615" cy="2201"/>
          </a:xfrm>
        </p:grpSpPr>
        <p:sp>
          <p:nvSpPr>
            <p:cNvPr id="32808" name="Oval 15"/>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32809" name="Oval 16"/>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08241" name="Oval 17"/>
            <p:cNvSpPr>
              <a:spLocks noChangeArrowheads="1"/>
            </p:cNvSpPr>
            <p:nvPr/>
          </p:nvSpPr>
          <p:spPr bwMode="gray">
            <a:xfrm>
              <a:off x="2251"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32811" name="Oval 18"/>
            <p:cNvSpPr>
              <a:spLocks noChangeArrowheads="1"/>
            </p:cNvSpPr>
            <p:nvPr/>
          </p:nvSpPr>
          <p:spPr bwMode="gray">
            <a:xfrm>
              <a:off x="2254" y="1387"/>
              <a:ext cx="1180" cy="2201"/>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endParaRPr lang="en-US"/>
            </a:p>
          </p:txBody>
        </p:sp>
        <p:sp>
          <p:nvSpPr>
            <p:cNvPr id="308243" name="Oval 19"/>
            <p:cNvSpPr>
              <a:spLocks noChangeArrowheads="1"/>
            </p:cNvSpPr>
            <p:nvPr/>
          </p:nvSpPr>
          <p:spPr bwMode="gray">
            <a:xfrm>
              <a:off x="2338"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32813" name="Oval 20"/>
            <p:cNvSpPr>
              <a:spLocks noChangeArrowheads="1"/>
            </p:cNvSpPr>
            <p:nvPr/>
          </p:nvSpPr>
          <p:spPr bwMode="gray">
            <a:xfrm>
              <a:off x="2337" y="1387"/>
              <a:ext cx="1096" cy="2201"/>
            </a:xfrm>
            <a:prstGeom prst="ellipse">
              <a:avLst/>
            </a:prstGeom>
            <a:gradFill rotWithShape="1">
              <a:gsLst>
                <a:gs pos="0">
                  <a:srgbClr val="E35E23"/>
                </a:gs>
                <a:gs pos="100000">
                  <a:srgbClr val="6E2E11"/>
                </a:gs>
              </a:gsLst>
              <a:lin ang="2700000" scaled="1"/>
            </a:gradFill>
            <a:ln w="38100" algn="ctr">
              <a:noFill/>
              <a:round/>
              <a:headEnd/>
              <a:tailEnd/>
            </a:ln>
          </p:spPr>
          <p:txBody>
            <a:bodyPr anchor="ctr">
              <a:spAutoFit/>
            </a:bodyPr>
            <a:lstStyle/>
            <a:p>
              <a:endParaRPr lang="en-US"/>
            </a:p>
          </p:txBody>
        </p:sp>
      </p:grpSp>
      <p:grpSp>
        <p:nvGrpSpPr>
          <p:cNvPr id="3" name="Group 21"/>
          <p:cNvGrpSpPr>
            <a:grpSpLocks/>
          </p:cNvGrpSpPr>
          <p:nvPr/>
        </p:nvGrpSpPr>
        <p:grpSpPr bwMode="auto">
          <a:xfrm>
            <a:off x="4876800" y="4045677"/>
            <a:ext cx="355600" cy="519245"/>
            <a:chOff x="2078" y="1387"/>
            <a:chExt cx="1615" cy="2201"/>
          </a:xfrm>
        </p:grpSpPr>
        <p:sp>
          <p:nvSpPr>
            <p:cNvPr id="32802" name="Oval 2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32803" name="Oval 2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08248" name="Oval 24"/>
            <p:cNvSpPr>
              <a:spLocks noChangeArrowheads="1"/>
            </p:cNvSpPr>
            <p:nvPr/>
          </p:nvSpPr>
          <p:spPr bwMode="gray">
            <a:xfrm>
              <a:off x="2251"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32805" name="Oval 25"/>
            <p:cNvSpPr>
              <a:spLocks noChangeArrowheads="1"/>
            </p:cNvSpPr>
            <p:nvPr/>
          </p:nvSpPr>
          <p:spPr bwMode="gray">
            <a:xfrm>
              <a:off x="2254" y="1387"/>
              <a:ext cx="1180" cy="2201"/>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endParaRPr lang="en-US"/>
            </a:p>
          </p:txBody>
        </p:sp>
        <p:sp>
          <p:nvSpPr>
            <p:cNvPr id="308250" name="Oval 26"/>
            <p:cNvSpPr>
              <a:spLocks noChangeArrowheads="1"/>
            </p:cNvSpPr>
            <p:nvPr/>
          </p:nvSpPr>
          <p:spPr bwMode="gray">
            <a:xfrm>
              <a:off x="2338"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32807" name="Oval 27"/>
            <p:cNvSpPr>
              <a:spLocks noChangeArrowheads="1"/>
            </p:cNvSpPr>
            <p:nvPr/>
          </p:nvSpPr>
          <p:spPr bwMode="gray">
            <a:xfrm>
              <a:off x="2337" y="1387"/>
              <a:ext cx="1096" cy="2201"/>
            </a:xfrm>
            <a:prstGeom prst="ellipse">
              <a:avLst/>
            </a:prstGeom>
            <a:gradFill rotWithShape="1">
              <a:gsLst>
                <a:gs pos="0">
                  <a:srgbClr val="E35E23"/>
                </a:gs>
                <a:gs pos="100000">
                  <a:srgbClr val="6E2E11"/>
                </a:gs>
              </a:gsLst>
              <a:lin ang="2700000" scaled="1"/>
            </a:gradFill>
            <a:ln w="38100" algn="ctr">
              <a:noFill/>
              <a:round/>
              <a:headEnd/>
              <a:tailEnd/>
            </a:ln>
          </p:spPr>
          <p:txBody>
            <a:bodyPr anchor="ctr">
              <a:spAutoFit/>
            </a:bodyPr>
            <a:lstStyle/>
            <a:p>
              <a:endParaRPr lang="en-US"/>
            </a:p>
          </p:txBody>
        </p:sp>
      </p:grpSp>
      <p:grpSp>
        <p:nvGrpSpPr>
          <p:cNvPr id="4" name="Group 28"/>
          <p:cNvGrpSpPr>
            <a:grpSpLocks/>
          </p:cNvGrpSpPr>
          <p:nvPr/>
        </p:nvGrpSpPr>
        <p:grpSpPr bwMode="auto">
          <a:xfrm>
            <a:off x="5181600" y="2750277"/>
            <a:ext cx="355600" cy="519245"/>
            <a:chOff x="2078" y="1387"/>
            <a:chExt cx="1615" cy="2201"/>
          </a:xfrm>
        </p:grpSpPr>
        <p:sp>
          <p:nvSpPr>
            <p:cNvPr id="32796" name="Oval 2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32797" name="Oval 3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08255" name="Oval 31"/>
            <p:cNvSpPr>
              <a:spLocks noChangeArrowheads="1"/>
            </p:cNvSpPr>
            <p:nvPr/>
          </p:nvSpPr>
          <p:spPr bwMode="gray">
            <a:xfrm>
              <a:off x="2251"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32799" name="Oval 32"/>
            <p:cNvSpPr>
              <a:spLocks noChangeArrowheads="1"/>
            </p:cNvSpPr>
            <p:nvPr/>
          </p:nvSpPr>
          <p:spPr bwMode="gray">
            <a:xfrm>
              <a:off x="2254" y="1387"/>
              <a:ext cx="1180" cy="2201"/>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endParaRPr lang="en-US"/>
            </a:p>
          </p:txBody>
        </p:sp>
        <p:sp>
          <p:nvSpPr>
            <p:cNvPr id="308257" name="Oval 33"/>
            <p:cNvSpPr>
              <a:spLocks noChangeArrowheads="1"/>
            </p:cNvSpPr>
            <p:nvPr/>
          </p:nvSpPr>
          <p:spPr bwMode="gray">
            <a:xfrm>
              <a:off x="2338"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32801" name="Oval 34"/>
            <p:cNvSpPr>
              <a:spLocks noChangeArrowheads="1"/>
            </p:cNvSpPr>
            <p:nvPr/>
          </p:nvSpPr>
          <p:spPr bwMode="gray">
            <a:xfrm>
              <a:off x="2337" y="1387"/>
              <a:ext cx="1096" cy="2201"/>
            </a:xfrm>
            <a:prstGeom prst="ellipse">
              <a:avLst/>
            </a:prstGeom>
            <a:gradFill rotWithShape="1">
              <a:gsLst>
                <a:gs pos="0">
                  <a:srgbClr val="E35E23"/>
                </a:gs>
                <a:gs pos="100000">
                  <a:srgbClr val="6E2E11"/>
                </a:gs>
              </a:gsLst>
              <a:lin ang="2700000" scaled="1"/>
            </a:gradFill>
            <a:ln w="38100" algn="ctr">
              <a:noFill/>
              <a:round/>
              <a:headEnd/>
              <a:tailEnd/>
            </a:ln>
          </p:spPr>
          <p:txBody>
            <a:bodyPr anchor="ctr">
              <a:spAutoFit/>
            </a:bodyPr>
            <a:lstStyle/>
            <a:p>
              <a:endParaRPr lang="en-US"/>
            </a:p>
          </p:txBody>
        </p:sp>
      </p:grpSp>
      <p:grpSp>
        <p:nvGrpSpPr>
          <p:cNvPr id="5" name="Group 35"/>
          <p:cNvGrpSpPr>
            <a:grpSpLocks/>
          </p:cNvGrpSpPr>
          <p:nvPr/>
        </p:nvGrpSpPr>
        <p:grpSpPr bwMode="auto">
          <a:xfrm>
            <a:off x="4191000" y="1454877"/>
            <a:ext cx="355600" cy="519245"/>
            <a:chOff x="2078" y="1387"/>
            <a:chExt cx="1615" cy="2201"/>
          </a:xfrm>
        </p:grpSpPr>
        <p:sp>
          <p:nvSpPr>
            <p:cNvPr id="32790" name="Oval 3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en-US"/>
            </a:p>
          </p:txBody>
        </p:sp>
        <p:sp>
          <p:nvSpPr>
            <p:cNvPr id="32791" name="Oval 3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308262" name="Oval 38"/>
            <p:cNvSpPr>
              <a:spLocks noChangeArrowheads="1"/>
            </p:cNvSpPr>
            <p:nvPr/>
          </p:nvSpPr>
          <p:spPr bwMode="gray">
            <a:xfrm>
              <a:off x="2251" y="1387"/>
              <a:ext cx="1180" cy="2201"/>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32793" name="Oval 39"/>
            <p:cNvSpPr>
              <a:spLocks noChangeArrowheads="1"/>
            </p:cNvSpPr>
            <p:nvPr/>
          </p:nvSpPr>
          <p:spPr bwMode="gray">
            <a:xfrm>
              <a:off x="2254" y="1387"/>
              <a:ext cx="1180" cy="2201"/>
            </a:xfrm>
            <a:prstGeom prst="ellipse">
              <a:avLst/>
            </a:prstGeom>
            <a:gradFill rotWithShape="1">
              <a:gsLst>
                <a:gs pos="0">
                  <a:srgbClr val="000000"/>
                </a:gs>
                <a:gs pos="100000">
                  <a:srgbClr val="E35E23"/>
                </a:gs>
              </a:gsLst>
              <a:lin ang="2700000" scaled="1"/>
            </a:gradFill>
            <a:ln w="38100" algn="ctr">
              <a:noFill/>
              <a:round/>
              <a:headEnd/>
              <a:tailEnd/>
            </a:ln>
          </p:spPr>
          <p:txBody>
            <a:bodyPr wrap="none" anchor="ctr">
              <a:spAutoFit/>
            </a:bodyPr>
            <a:lstStyle/>
            <a:p>
              <a:endParaRPr lang="en-US"/>
            </a:p>
          </p:txBody>
        </p:sp>
        <p:sp>
          <p:nvSpPr>
            <p:cNvPr id="308264" name="Oval 40"/>
            <p:cNvSpPr>
              <a:spLocks noChangeArrowheads="1"/>
            </p:cNvSpPr>
            <p:nvPr/>
          </p:nvSpPr>
          <p:spPr bwMode="gray">
            <a:xfrm>
              <a:off x="2338" y="1387"/>
              <a:ext cx="1096" cy="2201"/>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32795" name="Oval 41"/>
            <p:cNvSpPr>
              <a:spLocks noChangeArrowheads="1"/>
            </p:cNvSpPr>
            <p:nvPr/>
          </p:nvSpPr>
          <p:spPr bwMode="gray">
            <a:xfrm>
              <a:off x="2337" y="1387"/>
              <a:ext cx="1096" cy="2201"/>
            </a:xfrm>
            <a:prstGeom prst="ellipse">
              <a:avLst/>
            </a:prstGeom>
            <a:gradFill rotWithShape="1">
              <a:gsLst>
                <a:gs pos="0">
                  <a:srgbClr val="E35E23"/>
                </a:gs>
                <a:gs pos="100000">
                  <a:srgbClr val="6E2E11"/>
                </a:gs>
              </a:gsLst>
              <a:lin ang="2700000" scaled="1"/>
            </a:gradFill>
            <a:ln w="38100" algn="ctr">
              <a:noFill/>
              <a:round/>
              <a:headEnd/>
              <a:tailEnd/>
            </a:ln>
          </p:spPr>
          <p:txBody>
            <a:bodyPr anchor="ctr">
              <a:spAutoFit/>
            </a:bodyPr>
            <a:lstStyle/>
            <a:p>
              <a:endParaRPr lang="en-US"/>
            </a:p>
          </p:txBody>
        </p:sp>
      </p:grpSp>
      <p:sp>
        <p:nvSpPr>
          <p:cNvPr id="42" name="Cloud Callout 41"/>
          <p:cNvSpPr/>
          <p:nvPr/>
        </p:nvSpPr>
        <p:spPr>
          <a:xfrm>
            <a:off x="4267200" y="457200"/>
            <a:ext cx="6019800" cy="5867400"/>
          </a:xfrm>
          <a:prstGeom prst="cloudCallou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1" algn="ctr">
              <a:spcBef>
                <a:spcPct val="20000"/>
              </a:spcBef>
              <a:buFont typeface="Wingdings" pitchFamily="2" charset="2"/>
              <a:buNone/>
              <a:defRPr/>
            </a:pPr>
            <a:r>
              <a:rPr lang="en-US" sz="2800" dirty="0" err="1">
                <a:solidFill>
                  <a:srgbClr val="0000FF"/>
                </a:solidFill>
              </a:rPr>
              <a:t>Loại</a:t>
            </a:r>
            <a:r>
              <a:rPr lang="en-US" sz="2800" dirty="0">
                <a:solidFill>
                  <a:srgbClr val="0000FF"/>
                </a:solidFill>
              </a:rPr>
              <a:t> </a:t>
            </a:r>
            <a:r>
              <a:rPr lang="en-US" sz="2800" dirty="0" err="1">
                <a:solidFill>
                  <a:srgbClr val="0000FF"/>
                </a:solidFill>
              </a:rPr>
              <a:t>trừ</a:t>
            </a:r>
            <a:r>
              <a:rPr lang="en-US" sz="2800" dirty="0">
                <a:solidFill>
                  <a:srgbClr val="0000FF"/>
                </a:solidFill>
              </a:rPr>
              <a:t> </a:t>
            </a:r>
            <a:r>
              <a:rPr lang="en-US" sz="2800" dirty="0" err="1">
                <a:solidFill>
                  <a:srgbClr val="0000FF"/>
                </a:solidFill>
              </a:rPr>
              <a:t>Quyết</a:t>
            </a:r>
            <a:r>
              <a:rPr lang="en-US" sz="2800" dirty="0">
                <a:solidFill>
                  <a:srgbClr val="0000FF"/>
                </a:solidFill>
              </a:rPr>
              <a:t> </a:t>
            </a:r>
            <a:r>
              <a:rPr lang="en-US" sz="2800" dirty="0" err="1">
                <a:solidFill>
                  <a:srgbClr val="0000FF"/>
                </a:solidFill>
              </a:rPr>
              <a:t>định</a:t>
            </a:r>
            <a:r>
              <a:rPr lang="en-US" sz="2800" dirty="0">
                <a:solidFill>
                  <a:srgbClr val="0000FF"/>
                </a:solidFill>
              </a:rPr>
              <a:t> </a:t>
            </a:r>
            <a:r>
              <a:rPr lang="en-US" sz="2800" dirty="0" err="1">
                <a:solidFill>
                  <a:srgbClr val="0000FF"/>
                </a:solidFill>
              </a:rPr>
              <a:t>giải</a:t>
            </a:r>
            <a:r>
              <a:rPr lang="en-US" sz="2800" dirty="0">
                <a:solidFill>
                  <a:srgbClr val="0000FF"/>
                </a:solidFill>
              </a:rPr>
              <a:t> </a:t>
            </a:r>
            <a:r>
              <a:rPr lang="en-US" sz="2800" dirty="0" err="1">
                <a:solidFill>
                  <a:srgbClr val="0000FF"/>
                </a:solidFill>
              </a:rPr>
              <a:t>quyết</a:t>
            </a:r>
            <a:r>
              <a:rPr lang="en-US" sz="2800" dirty="0">
                <a:solidFill>
                  <a:srgbClr val="0000FF"/>
                </a:solidFill>
              </a:rPr>
              <a:t> </a:t>
            </a:r>
            <a:r>
              <a:rPr lang="en-US" sz="2800" dirty="0" err="1">
                <a:solidFill>
                  <a:srgbClr val="0000FF"/>
                </a:solidFill>
              </a:rPr>
              <a:t>việc</a:t>
            </a:r>
            <a:r>
              <a:rPr lang="en-US" sz="2800" dirty="0">
                <a:solidFill>
                  <a:srgbClr val="0000FF"/>
                </a:solidFill>
              </a:rPr>
              <a:t> DS </a:t>
            </a:r>
            <a:r>
              <a:rPr lang="en-US" sz="2800" dirty="0" err="1">
                <a:solidFill>
                  <a:srgbClr val="0000FF"/>
                </a:solidFill>
              </a:rPr>
              <a:t>đối</a:t>
            </a:r>
            <a:r>
              <a:rPr lang="en-US" sz="2800" dirty="0">
                <a:solidFill>
                  <a:srgbClr val="0000FF"/>
                </a:solidFill>
              </a:rPr>
              <a:t> </a:t>
            </a:r>
            <a:r>
              <a:rPr lang="en-US" sz="2800" dirty="0" err="1">
                <a:solidFill>
                  <a:srgbClr val="0000FF"/>
                </a:solidFill>
              </a:rPr>
              <a:t>với</a:t>
            </a:r>
            <a:r>
              <a:rPr lang="en-US" sz="2800" dirty="0">
                <a:solidFill>
                  <a:srgbClr val="0000FF"/>
                </a:solidFill>
              </a:rPr>
              <a:t> 4 </a:t>
            </a:r>
            <a:r>
              <a:rPr lang="en-US" sz="2800" dirty="0" err="1">
                <a:solidFill>
                  <a:srgbClr val="0000FF"/>
                </a:solidFill>
              </a:rPr>
              <a:t>loại</a:t>
            </a:r>
            <a:r>
              <a:rPr lang="en-US" sz="2800" dirty="0">
                <a:solidFill>
                  <a:srgbClr val="0000FF"/>
                </a:solidFill>
              </a:rPr>
              <a:t> </a:t>
            </a:r>
            <a:r>
              <a:rPr lang="en-US" sz="2800" dirty="0" err="1">
                <a:solidFill>
                  <a:srgbClr val="0000FF"/>
                </a:solidFill>
              </a:rPr>
              <a:t>việc</a:t>
            </a:r>
            <a:r>
              <a:rPr lang="en-US" sz="2800" dirty="0">
                <a:solidFill>
                  <a:srgbClr val="0000FF"/>
                </a:solidFill>
              </a:rPr>
              <a:t> </a:t>
            </a:r>
            <a:r>
              <a:rPr lang="en-US" sz="2800" dirty="0" err="1">
                <a:solidFill>
                  <a:srgbClr val="0000FF"/>
                </a:solidFill>
              </a:rPr>
              <a:t>sau</a:t>
            </a:r>
            <a:r>
              <a:rPr lang="en-US" sz="2800" dirty="0">
                <a:solidFill>
                  <a:srgbClr val="0000FF"/>
                </a:solidFill>
              </a:rPr>
              <a:t>: </a:t>
            </a:r>
          </a:p>
          <a:p>
            <a:pPr lvl="1" algn="ctr">
              <a:spcBef>
                <a:spcPct val="20000"/>
              </a:spcBef>
              <a:buFont typeface="Wingdings" pitchFamily="2" charset="2"/>
              <a:buNone/>
              <a:defRPr/>
            </a:pPr>
            <a:r>
              <a:rPr lang="en-US" sz="2800" dirty="0">
                <a:solidFill>
                  <a:srgbClr val="FF0000"/>
                </a:solidFill>
              </a:rPr>
              <a:t>K</a:t>
            </a:r>
            <a:r>
              <a:rPr lang="vi-VN" sz="2800" dirty="0">
                <a:solidFill>
                  <a:srgbClr val="FF0000"/>
                </a:solidFill>
              </a:rPr>
              <a:t>hoản 7 Điều 27, khoản 2 và khoản 3 Điều 29 </a:t>
            </a:r>
            <a:r>
              <a:rPr lang="en-US" sz="2800" dirty="0">
                <a:solidFill>
                  <a:srgbClr val="FF0000"/>
                </a:solidFill>
              </a:rPr>
              <a:t>BLTTDS</a:t>
            </a:r>
            <a:r>
              <a:rPr lang="en-US" sz="2800" dirty="0">
                <a:solidFill>
                  <a:srgbClr val="0000FF"/>
                </a:solidFill>
              </a:rPr>
              <a:t> </a:t>
            </a:r>
            <a:r>
              <a:rPr lang="en-US" sz="2800" dirty="0" err="1">
                <a:solidFill>
                  <a:srgbClr val="0000FF"/>
                </a:solidFill>
              </a:rPr>
              <a:t>và</a:t>
            </a:r>
            <a:r>
              <a:rPr lang="en-US" sz="2800" dirty="0">
                <a:solidFill>
                  <a:srgbClr val="0000FF"/>
                </a:solidFill>
              </a:rPr>
              <a:t> </a:t>
            </a:r>
            <a:r>
              <a:rPr lang="en-US" sz="2800" dirty="0" err="1">
                <a:solidFill>
                  <a:srgbClr val="0000FF"/>
                </a:solidFill>
              </a:rPr>
              <a:t>việc</a:t>
            </a:r>
            <a:r>
              <a:rPr lang="en-US" sz="2800" dirty="0">
                <a:solidFill>
                  <a:srgbClr val="0000FF"/>
                </a:solidFill>
              </a:rPr>
              <a:t> </a:t>
            </a:r>
            <a:r>
              <a:rPr lang="en-US" sz="2800" dirty="0" err="1">
                <a:solidFill>
                  <a:srgbClr val="0000FF"/>
                </a:solidFill>
              </a:rPr>
              <a:t>hủy</a:t>
            </a:r>
            <a:r>
              <a:rPr lang="en-US" sz="2800" dirty="0">
                <a:solidFill>
                  <a:srgbClr val="0000FF"/>
                </a:solidFill>
              </a:rPr>
              <a:t> </a:t>
            </a:r>
            <a:r>
              <a:rPr lang="en-US" sz="2800" dirty="0" err="1">
                <a:solidFill>
                  <a:srgbClr val="0000FF"/>
                </a:solidFill>
              </a:rPr>
              <a:t>phán</a:t>
            </a:r>
            <a:r>
              <a:rPr lang="en-US" sz="2800" dirty="0">
                <a:solidFill>
                  <a:srgbClr val="0000FF"/>
                </a:solidFill>
              </a:rPr>
              <a:t> </a:t>
            </a:r>
            <a:r>
              <a:rPr lang="en-US" sz="2800" dirty="0" err="1">
                <a:solidFill>
                  <a:srgbClr val="0000FF"/>
                </a:solidFill>
              </a:rPr>
              <a:t>quyết</a:t>
            </a:r>
            <a:r>
              <a:rPr lang="en-US" sz="2800" dirty="0">
                <a:solidFill>
                  <a:srgbClr val="0000FF"/>
                </a:solidFill>
              </a:rPr>
              <a:t> </a:t>
            </a:r>
            <a:r>
              <a:rPr lang="en-US" sz="2800" dirty="0" err="1">
                <a:solidFill>
                  <a:srgbClr val="0000FF"/>
                </a:solidFill>
              </a:rPr>
              <a:t>trọng</a:t>
            </a:r>
            <a:r>
              <a:rPr lang="en-US" sz="2800" dirty="0">
                <a:solidFill>
                  <a:srgbClr val="0000FF"/>
                </a:solidFill>
              </a:rPr>
              <a:t> </a:t>
            </a:r>
            <a:r>
              <a:rPr lang="en-US" sz="2800" dirty="0" err="1">
                <a:solidFill>
                  <a:srgbClr val="0000FF"/>
                </a:solidFill>
              </a:rPr>
              <a:t>tài</a:t>
            </a:r>
            <a:r>
              <a:rPr lang="en-US" sz="2800" dirty="0">
                <a:solidFill>
                  <a:srgbClr val="0000FF"/>
                </a:solidFill>
              </a:rPr>
              <a:t> </a:t>
            </a:r>
            <a:r>
              <a:rPr lang="en-US" sz="2800" b="1" dirty="0" err="1">
                <a:solidFill>
                  <a:srgbClr val="0000FF"/>
                </a:solidFill>
              </a:rPr>
              <a:t>không</a:t>
            </a:r>
            <a:r>
              <a:rPr lang="en-US" sz="2800" b="1" dirty="0">
                <a:solidFill>
                  <a:srgbClr val="0000FF"/>
                </a:solidFill>
              </a:rPr>
              <a:t> </a:t>
            </a:r>
            <a:r>
              <a:rPr lang="en-US" sz="2800" b="1" dirty="0" err="1">
                <a:solidFill>
                  <a:srgbClr val="0000FF"/>
                </a:solidFill>
              </a:rPr>
              <a:t>bị</a:t>
            </a:r>
            <a:r>
              <a:rPr lang="en-US" sz="2800" b="1" dirty="0">
                <a:solidFill>
                  <a:srgbClr val="0000FF"/>
                </a:solidFill>
              </a:rPr>
              <a:t> </a:t>
            </a:r>
            <a:r>
              <a:rPr lang="en-US" sz="2800" b="1" dirty="0" err="1">
                <a:solidFill>
                  <a:srgbClr val="0000FF"/>
                </a:solidFill>
              </a:rPr>
              <a:t>kháng</a:t>
            </a:r>
            <a:r>
              <a:rPr lang="en-US" sz="2800" b="1" dirty="0">
                <a:solidFill>
                  <a:srgbClr val="0000FF"/>
                </a:solidFill>
              </a:rPr>
              <a:t> </a:t>
            </a:r>
            <a:r>
              <a:rPr lang="en-US" sz="2800" b="1" dirty="0" err="1">
                <a:solidFill>
                  <a:srgbClr val="0000FF"/>
                </a:solidFill>
              </a:rPr>
              <a:t>nghị</a:t>
            </a:r>
            <a:r>
              <a:rPr lang="en-US" sz="2800" b="1" dirty="0">
                <a:solidFill>
                  <a:srgbClr val="0000FF"/>
                </a:solidFill>
              </a:rPr>
              <a:t> </a:t>
            </a:r>
            <a:endParaRPr lang="en-US" sz="2000" b="1" dirty="0"/>
          </a:p>
        </p:txBody>
      </p:sp>
      <p:sp>
        <p:nvSpPr>
          <p:cNvPr id="43" name="Cloud Callout 42"/>
          <p:cNvSpPr/>
          <p:nvPr/>
        </p:nvSpPr>
        <p:spPr>
          <a:xfrm>
            <a:off x="4572000" y="1524000"/>
            <a:ext cx="5791200" cy="4572000"/>
          </a:xfrm>
          <a:prstGeom prst="cloudCallout">
            <a:avLst/>
          </a:prstGeom>
        </p:spPr>
        <p:style>
          <a:lnRef idx="1">
            <a:schemeClr val="accent1"/>
          </a:lnRef>
          <a:fillRef idx="2">
            <a:schemeClr val="accent1"/>
          </a:fillRef>
          <a:effectRef idx="1">
            <a:schemeClr val="accent1"/>
          </a:effectRef>
          <a:fontRef idx="minor">
            <a:schemeClr val="dk1"/>
          </a:fontRef>
        </p:style>
        <p:txBody>
          <a:bodyPr anchor="ctr"/>
          <a:lstStyle/>
          <a:p>
            <a:pPr lvl="1" algn="ctr">
              <a:spcBef>
                <a:spcPct val="20000"/>
              </a:spcBef>
              <a:buFont typeface="Wingdings" pitchFamily="2" charset="2"/>
              <a:buNone/>
              <a:defRPr/>
            </a:pPr>
            <a:r>
              <a:rPr lang="en-US" sz="2800" dirty="0" err="1"/>
              <a:t>Viện</a:t>
            </a:r>
            <a:r>
              <a:rPr lang="en-US" sz="2800" dirty="0"/>
              <a:t> </a:t>
            </a:r>
            <a:r>
              <a:rPr lang="en-US" sz="2800" dirty="0" err="1"/>
              <a:t>trưởng</a:t>
            </a:r>
            <a:r>
              <a:rPr lang="en-US" sz="2800" dirty="0"/>
              <a:t> </a:t>
            </a:r>
            <a:r>
              <a:rPr lang="vi-VN" sz="2800" dirty="0"/>
              <a:t>Viện kiểm sát cùng cấp </a:t>
            </a:r>
            <a:r>
              <a:rPr lang="en-US" sz="2800" dirty="0"/>
              <a:t>(</a:t>
            </a:r>
            <a:r>
              <a:rPr lang="en-US" sz="2800" i="1" dirty="0" err="1"/>
              <a:t>cấp</a:t>
            </a:r>
            <a:r>
              <a:rPr lang="en-US" sz="2800" i="1" dirty="0"/>
              <a:t> </a:t>
            </a:r>
            <a:r>
              <a:rPr lang="en-US" sz="2800" i="1" dirty="0" err="1"/>
              <a:t>huyện</a:t>
            </a:r>
            <a:r>
              <a:rPr lang="en-US" sz="2800" i="1" dirty="0"/>
              <a:t> </a:t>
            </a:r>
            <a:r>
              <a:rPr lang="en-US" sz="2800" i="1" dirty="0" err="1"/>
              <a:t>hoặc</a:t>
            </a:r>
            <a:r>
              <a:rPr lang="en-US" sz="2800" i="1" dirty="0"/>
              <a:t> </a:t>
            </a:r>
            <a:r>
              <a:rPr lang="en-US" sz="2800" i="1" dirty="0" err="1"/>
              <a:t>cấp</a:t>
            </a:r>
            <a:r>
              <a:rPr lang="en-US" sz="2800" i="1" dirty="0"/>
              <a:t> </a:t>
            </a:r>
            <a:r>
              <a:rPr lang="en-US" sz="2800" i="1" dirty="0" err="1"/>
              <a:t>tỉnh</a:t>
            </a:r>
            <a:r>
              <a:rPr lang="en-US" sz="2800" dirty="0"/>
              <a:t>) </a:t>
            </a:r>
            <a:r>
              <a:rPr lang="vi-VN" sz="2800" dirty="0"/>
              <a:t>hoặc Viện kiểm sát cấp </a:t>
            </a:r>
            <a:r>
              <a:rPr lang="en-US" sz="2800" dirty="0" err="1"/>
              <a:t>trên</a:t>
            </a:r>
            <a:r>
              <a:rPr lang="en-US" sz="2800" dirty="0"/>
              <a:t> </a:t>
            </a:r>
            <a:r>
              <a:rPr lang="en-US" sz="2800" dirty="0" err="1"/>
              <a:t>một</a:t>
            </a:r>
            <a:r>
              <a:rPr lang="en-US" sz="2800" dirty="0"/>
              <a:t> </a:t>
            </a:r>
            <a:r>
              <a:rPr lang="en-US" sz="2800" dirty="0" err="1"/>
              <a:t>cấp</a:t>
            </a:r>
            <a:r>
              <a:rPr lang="en-US" sz="2800" dirty="0"/>
              <a:t> </a:t>
            </a:r>
            <a:endParaRPr lang="en-US" sz="2000" dirty="0"/>
          </a:p>
        </p:txBody>
      </p:sp>
      <p:pic>
        <p:nvPicPr>
          <p:cNvPr id="45" name="Picture 44" descr="1.jpg"/>
          <p:cNvPicPr>
            <a:picLocks noChangeAspect="1"/>
          </p:cNvPicPr>
          <p:nvPr/>
        </p:nvPicPr>
        <p:blipFill>
          <a:blip r:embed="rId2" cstate="print"/>
          <a:stretch>
            <a:fillRect/>
          </a:stretch>
        </p:blipFill>
        <p:spPr>
          <a:xfrm>
            <a:off x="1524000" y="1600200"/>
            <a:ext cx="2971800" cy="3733800"/>
          </a:xfrm>
          <a:prstGeom prst="ellipse">
            <a:avLst/>
          </a:prstGeom>
          <a:ln>
            <a:noFill/>
          </a:ln>
          <a:effectLst>
            <a:softEdge rad="112500"/>
          </a:effectLst>
        </p:spPr>
      </p:pic>
      <p:sp>
        <p:nvSpPr>
          <p:cNvPr id="46" name="Round Same Side Corner Rectangle 45"/>
          <p:cNvSpPr/>
          <p:nvPr/>
        </p:nvSpPr>
        <p:spPr>
          <a:xfrm>
            <a:off x="4876800" y="838200"/>
            <a:ext cx="5410200" cy="5562600"/>
          </a:xfrm>
          <a:prstGeom prst="round2Same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nb-NO" sz="2000" b="1" dirty="0">
                <a:solidFill>
                  <a:srgbClr val="FF0000"/>
                </a:solidFill>
              </a:rPr>
              <a:t>7.Đ27</a:t>
            </a:r>
            <a:r>
              <a:rPr lang="nb-NO" sz="2000" dirty="0">
                <a:solidFill>
                  <a:srgbClr val="FF0000"/>
                </a:solidFill>
              </a:rPr>
              <a:t> Yêu cầu công nhận kết quả hòa giải thành ngoài Tòa án.</a:t>
            </a:r>
          </a:p>
          <a:p>
            <a:pPr algn="just">
              <a:defRPr/>
            </a:pPr>
            <a:endParaRPr lang="en-US" sz="2000" dirty="0">
              <a:solidFill>
                <a:srgbClr val="FF0000"/>
              </a:solidFill>
            </a:endParaRPr>
          </a:p>
          <a:p>
            <a:pPr algn="just">
              <a:defRPr/>
            </a:pPr>
            <a:r>
              <a:rPr lang="nb-NO" sz="2000" b="1" dirty="0">
                <a:solidFill>
                  <a:srgbClr val="FF0000"/>
                </a:solidFill>
              </a:rPr>
              <a:t>2. Đ29 </a:t>
            </a:r>
            <a:r>
              <a:rPr lang="nb-NO" sz="2000" dirty="0">
                <a:solidFill>
                  <a:srgbClr val="FF0000"/>
                </a:solidFill>
              </a:rPr>
              <a:t>Yêu cầu công nhận thuận tình ly hôn, thỏa thuận nuôi con, chia tài sản khi ly hôn.</a:t>
            </a:r>
            <a:endParaRPr lang="en-US" sz="2000" dirty="0">
              <a:solidFill>
                <a:srgbClr val="FF0000"/>
              </a:solidFill>
            </a:endParaRPr>
          </a:p>
          <a:p>
            <a:pPr algn="just">
              <a:defRPr/>
            </a:pPr>
            <a:endParaRPr lang="nb-NO" sz="2000" dirty="0">
              <a:solidFill>
                <a:srgbClr val="FF0000"/>
              </a:solidFill>
            </a:endParaRPr>
          </a:p>
          <a:p>
            <a:pPr algn="just">
              <a:defRPr/>
            </a:pPr>
            <a:r>
              <a:rPr lang="nb-NO" sz="2000" b="1" dirty="0">
                <a:solidFill>
                  <a:srgbClr val="FF0000"/>
                </a:solidFill>
              </a:rPr>
              <a:t>3. Đ29 </a:t>
            </a:r>
            <a:r>
              <a:rPr lang="nb-NO" sz="2000" dirty="0">
                <a:solidFill>
                  <a:srgbClr val="FF0000"/>
                </a:solidFill>
              </a:rPr>
              <a:t>Yêu cầu công nhận thỏa thuận của cha, mẹ về thay đổi người trực tiếp nuôi con sau khi ly hôn hoặc công nhận việc thay đổi người trực tiếp nuôi con sau khi ly hôn của cơ quan, tổ chức, cá nhân theo quy định của pháp luật về hôn nhân và gia đình.</a:t>
            </a:r>
            <a:endParaRPr lang="en-US" sz="2000" dirty="0">
              <a:solidFill>
                <a:srgbClr val="FF0000"/>
              </a:solidFill>
            </a:endParaRPr>
          </a:p>
          <a:p>
            <a:pPr algn="ctr">
              <a:defRPr/>
            </a:pPr>
            <a:endParaRPr lang="en-US" dirty="0"/>
          </a:p>
        </p:txBody>
      </p:sp>
    </p:spTree>
    <p:extLst>
      <p:ext uri="{BB962C8B-B14F-4D97-AF65-F5344CB8AC3E}">
        <p14:creationId xmlns:p14="http://schemas.microsoft.com/office/powerpoint/2010/main" val="352479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233"/>
                                        </p:tgtEl>
                                        <p:attrNameLst>
                                          <p:attrName>style.visibility</p:attrName>
                                        </p:attrNameLst>
                                      </p:cBhvr>
                                      <p:to>
                                        <p:strVal val="visible"/>
                                      </p:to>
                                    </p:set>
                                    <p:animEffect transition="in" filter="fade">
                                      <p:cBhvr>
                                        <p:cTn id="7" dur="2000"/>
                                        <p:tgtEl>
                                          <p:spTgt spid="3082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8226"/>
                                        </p:tgtEl>
                                        <p:attrNameLst>
                                          <p:attrName>style.visibility</p:attrName>
                                        </p:attrNameLst>
                                      </p:cBhvr>
                                      <p:to>
                                        <p:strVal val="visible"/>
                                      </p:to>
                                    </p:set>
                                    <p:animEffect transition="in" filter="fade">
                                      <p:cBhvr>
                                        <p:cTn id="10" dur="2000"/>
                                        <p:tgtEl>
                                          <p:spTgt spid="3082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08228"/>
                                        </p:tgtEl>
                                        <p:attrNameLst>
                                          <p:attrName>style.visibility</p:attrName>
                                        </p:attrNameLst>
                                      </p:cBhvr>
                                      <p:to>
                                        <p:strVal val="visible"/>
                                      </p:to>
                                    </p:set>
                                    <p:anim calcmode="lin" valueType="num">
                                      <p:cBhvr additive="base">
                                        <p:cTn id="15" dur="500" fill="hold"/>
                                        <p:tgtEl>
                                          <p:spTgt spid="308228"/>
                                        </p:tgtEl>
                                        <p:attrNameLst>
                                          <p:attrName>ppt_x</p:attrName>
                                        </p:attrNameLst>
                                      </p:cBhvr>
                                      <p:tavLst>
                                        <p:tav tm="0">
                                          <p:val>
                                            <p:strVal val="#ppt_x"/>
                                          </p:val>
                                        </p:tav>
                                        <p:tav tm="100000">
                                          <p:val>
                                            <p:strVal val="#ppt_x"/>
                                          </p:val>
                                        </p:tav>
                                      </p:tavLst>
                                    </p:anim>
                                    <p:anim calcmode="lin" valueType="num">
                                      <p:cBhvr additive="base">
                                        <p:cTn id="16" dur="500" fill="hold"/>
                                        <p:tgtEl>
                                          <p:spTgt spid="3082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8234"/>
                                        </p:tgtEl>
                                        <p:attrNameLst>
                                          <p:attrName>style.visibility</p:attrName>
                                        </p:attrNameLst>
                                      </p:cBhvr>
                                      <p:to>
                                        <p:strVal val="visible"/>
                                      </p:to>
                                    </p:set>
                                    <p:anim calcmode="lin" valueType="num">
                                      <p:cBhvr additive="base">
                                        <p:cTn id="19" dur="500" fill="hold"/>
                                        <p:tgtEl>
                                          <p:spTgt spid="308234"/>
                                        </p:tgtEl>
                                        <p:attrNameLst>
                                          <p:attrName>ppt_x</p:attrName>
                                        </p:attrNameLst>
                                      </p:cBhvr>
                                      <p:tavLst>
                                        <p:tav tm="0">
                                          <p:val>
                                            <p:strVal val="#ppt_x"/>
                                          </p:val>
                                        </p:tav>
                                        <p:tav tm="100000">
                                          <p:val>
                                            <p:strVal val="#ppt_x"/>
                                          </p:val>
                                        </p:tav>
                                      </p:tavLst>
                                    </p:anim>
                                    <p:anim calcmode="lin" valueType="num">
                                      <p:cBhvr additive="base">
                                        <p:cTn id="20" dur="500" fill="hold"/>
                                        <p:tgtEl>
                                          <p:spTgt spid="3082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p:cTn id="25" dur="1000" fill="hold"/>
                                        <p:tgtEl>
                                          <p:spTgt spid="43"/>
                                        </p:tgtEl>
                                        <p:attrNameLst>
                                          <p:attrName>ppt_w</p:attrName>
                                        </p:attrNameLst>
                                      </p:cBhvr>
                                      <p:tavLst>
                                        <p:tav tm="0">
                                          <p:val>
                                            <p:strVal val="#ppt_w+.3"/>
                                          </p:val>
                                        </p:tav>
                                        <p:tav tm="100000">
                                          <p:val>
                                            <p:strVal val="#ppt_w"/>
                                          </p:val>
                                        </p:tav>
                                      </p:tavLst>
                                    </p:anim>
                                    <p:anim calcmode="lin" valueType="num">
                                      <p:cBhvr>
                                        <p:cTn id="26" dur="1000" fill="hold"/>
                                        <p:tgtEl>
                                          <p:spTgt spid="43"/>
                                        </p:tgtEl>
                                        <p:attrNameLst>
                                          <p:attrName>ppt_h</p:attrName>
                                        </p:attrNameLst>
                                      </p:cBhvr>
                                      <p:tavLst>
                                        <p:tav tm="0">
                                          <p:val>
                                            <p:strVal val="#ppt_h"/>
                                          </p:val>
                                        </p:tav>
                                        <p:tav tm="100000">
                                          <p:val>
                                            <p:strVal val="#ppt_h"/>
                                          </p:val>
                                        </p:tav>
                                      </p:tavLst>
                                    </p:anim>
                                    <p:animEffect transition="in" filter="fade">
                                      <p:cBhvr>
                                        <p:cTn id="27" dur="1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43"/>
                                        </p:tgtEl>
                                      </p:cBhvr>
                                    </p:animEffect>
                                    <p:set>
                                      <p:cBhvr>
                                        <p:cTn id="32" dur="1" fill="hold">
                                          <p:stCondLst>
                                            <p:cond delay="499"/>
                                          </p:stCondLst>
                                        </p:cTn>
                                        <p:tgtEl>
                                          <p:spTgt spid="4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8229"/>
                                        </p:tgtEl>
                                        <p:attrNameLst>
                                          <p:attrName>style.visibility</p:attrName>
                                        </p:attrNameLst>
                                      </p:cBhvr>
                                      <p:to>
                                        <p:strVal val="visible"/>
                                      </p:to>
                                    </p:set>
                                    <p:anim calcmode="lin" valueType="num">
                                      <p:cBhvr additive="base">
                                        <p:cTn id="37" dur="500" fill="hold"/>
                                        <p:tgtEl>
                                          <p:spTgt spid="308229"/>
                                        </p:tgtEl>
                                        <p:attrNameLst>
                                          <p:attrName>ppt_x</p:attrName>
                                        </p:attrNameLst>
                                      </p:cBhvr>
                                      <p:tavLst>
                                        <p:tav tm="0">
                                          <p:val>
                                            <p:strVal val="#ppt_x"/>
                                          </p:val>
                                        </p:tav>
                                        <p:tav tm="100000">
                                          <p:val>
                                            <p:strVal val="#ppt_x"/>
                                          </p:val>
                                        </p:tav>
                                      </p:tavLst>
                                    </p:anim>
                                    <p:anim calcmode="lin" valueType="num">
                                      <p:cBhvr additive="base">
                                        <p:cTn id="38" dur="500" fill="hold"/>
                                        <p:tgtEl>
                                          <p:spTgt spid="30822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8235"/>
                                        </p:tgtEl>
                                        <p:attrNameLst>
                                          <p:attrName>style.visibility</p:attrName>
                                        </p:attrNameLst>
                                      </p:cBhvr>
                                      <p:to>
                                        <p:strVal val="visible"/>
                                      </p:to>
                                    </p:set>
                                    <p:anim calcmode="lin" valueType="num">
                                      <p:cBhvr additive="base">
                                        <p:cTn id="41" dur="500" fill="hold"/>
                                        <p:tgtEl>
                                          <p:spTgt spid="308235"/>
                                        </p:tgtEl>
                                        <p:attrNameLst>
                                          <p:attrName>ppt_x</p:attrName>
                                        </p:attrNameLst>
                                      </p:cBhvr>
                                      <p:tavLst>
                                        <p:tav tm="0">
                                          <p:val>
                                            <p:strVal val="#ppt_x"/>
                                          </p:val>
                                        </p:tav>
                                        <p:tav tm="100000">
                                          <p:val>
                                            <p:strVal val="#ppt_x"/>
                                          </p:val>
                                        </p:tav>
                                      </p:tavLst>
                                    </p:anim>
                                    <p:anim calcmode="lin" valueType="num">
                                      <p:cBhvr additive="base">
                                        <p:cTn id="42" dur="500" fill="hold"/>
                                        <p:tgtEl>
                                          <p:spTgt spid="30823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1000" fill="hold"/>
                                        <p:tgtEl>
                                          <p:spTgt spid="42"/>
                                        </p:tgtEl>
                                        <p:attrNameLst>
                                          <p:attrName>ppt_w</p:attrName>
                                        </p:attrNameLst>
                                      </p:cBhvr>
                                      <p:tavLst>
                                        <p:tav tm="0">
                                          <p:val>
                                            <p:strVal val="#ppt_w+.3"/>
                                          </p:val>
                                        </p:tav>
                                        <p:tav tm="100000">
                                          <p:val>
                                            <p:strVal val="#ppt_w"/>
                                          </p:val>
                                        </p:tav>
                                      </p:tavLst>
                                    </p:anim>
                                    <p:anim calcmode="lin" valueType="num">
                                      <p:cBhvr>
                                        <p:cTn id="48" dur="1000" fill="hold"/>
                                        <p:tgtEl>
                                          <p:spTgt spid="42"/>
                                        </p:tgtEl>
                                        <p:attrNameLst>
                                          <p:attrName>ppt_h</p:attrName>
                                        </p:attrNameLst>
                                      </p:cBhvr>
                                      <p:tavLst>
                                        <p:tav tm="0">
                                          <p:val>
                                            <p:strVal val="#ppt_h"/>
                                          </p:val>
                                        </p:tav>
                                        <p:tav tm="100000">
                                          <p:val>
                                            <p:strVal val="#ppt_h"/>
                                          </p:val>
                                        </p:tav>
                                      </p:tavLst>
                                    </p:anim>
                                    <p:animEffect transition="in" filter="fade">
                                      <p:cBhvr>
                                        <p:cTn id="49" dur="10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xit" presetSubtype="10" fill="hold" grpId="1" nodeType="clickEffect">
                                  <p:stCondLst>
                                    <p:cond delay="0"/>
                                  </p:stCondLst>
                                  <p:childTnLst>
                                    <p:animEffect transition="out" filter="blinds(horizontal)">
                                      <p:cBhvr>
                                        <p:cTn id="53" dur="500"/>
                                        <p:tgtEl>
                                          <p:spTgt spid="42"/>
                                        </p:tgtEl>
                                      </p:cBhvr>
                                    </p:animEffect>
                                    <p:set>
                                      <p:cBhvr>
                                        <p:cTn id="54" dur="1" fill="hold">
                                          <p:stCondLst>
                                            <p:cond delay="499"/>
                                          </p:stCondLst>
                                        </p:cTn>
                                        <p:tgtEl>
                                          <p:spTgt spid="4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46">
                                            <p:bg/>
                                          </p:spTgt>
                                        </p:tgtEl>
                                        <p:attrNameLst>
                                          <p:attrName>style.visibility</p:attrName>
                                        </p:attrNameLst>
                                      </p:cBhvr>
                                      <p:to>
                                        <p:strVal val="visible"/>
                                      </p:to>
                                    </p:set>
                                    <p:animEffect transition="in" filter="diamond(in)">
                                      <p:cBhvr>
                                        <p:cTn id="59" dur="2000"/>
                                        <p:tgtEl>
                                          <p:spTgt spid="46">
                                            <p:bg/>
                                          </p:spTgt>
                                        </p:tgtEl>
                                      </p:cBhvr>
                                    </p:animEffect>
                                  </p:childTnLst>
                                </p:cTn>
                              </p:par>
                              <p:par>
                                <p:cTn id="60" presetID="8" presetClass="entr" presetSubtype="16" fill="hold" grpId="0" nodeType="withEffect">
                                  <p:stCondLst>
                                    <p:cond delay="0"/>
                                  </p:stCondLst>
                                  <p:childTnLst>
                                    <p:set>
                                      <p:cBhvr>
                                        <p:cTn id="61" dur="1" fill="hold">
                                          <p:stCondLst>
                                            <p:cond delay="0"/>
                                          </p:stCondLst>
                                        </p:cTn>
                                        <p:tgtEl>
                                          <p:spTgt spid="46">
                                            <p:txEl>
                                              <p:pRg st="0" end="0"/>
                                            </p:txEl>
                                          </p:spTgt>
                                        </p:tgtEl>
                                        <p:attrNameLst>
                                          <p:attrName>style.visibility</p:attrName>
                                        </p:attrNameLst>
                                      </p:cBhvr>
                                      <p:to>
                                        <p:strVal val="visible"/>
                                      </p:to>
                                    </p:set>
                                    <p:animEffect transition="in" filter="diamond(in)">
                                      <p:cBhvr>
                                        <p:cTn id="62" dur="2000"/>
                                        <p:tgtEl>
                                          <p:spTgt spid="46">
                                            <p:txEl>
                                              <p:pRg st="0" end="0"/>
                                            </p:txEl>
                                          </p:spTgt>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46">
                                            <p:txEl>
                                              <p:pRg st="2" end="2"/>
                                            </p:txEl>
                                          </p:spTgt>
                                        </p:tgtEl>
                                        <p:attrNameLst>
                                          <p:attrName>style.visibility</p:attrName>
                                        </p:attrNameLst>
                                      </p:cBhvr>
                                      <p:to>
                                        <p:strVal val="visible"/>
                                      </p:to>
                                    </p:set>
                                    <p:animEffect transition="in" filter="diamond(in)">
                                      <p:cBhvr>
                                        <p:cTn id="65" dur="2000"/>
                                        <p:tgtEl>
                                          <p:spTgt spid="46">
                                            <p:txEl>
                                              <p:pRg st="2" end="2"/>
                                            </p:txEl>
                                          </p:spTgt>
                                        </p:tgtEl>
                                      </p:cBhvr>
                                    </p:animEffect>
                                  </p:childTnLst>
                                </p:cTn>
                              </p:par>
                              <p:par>
                                <p:cTn id="66" presetID="8" presetClass="entr" presetSubtype="16" fill="hold" grpId="0" nodeType="withEffect">
                                  <p:stCondLst>
                                    <p:cond delay="0"/>
                                  </p:stCondLst>
                                  <p:childTnLst>
                                    <p:set>
                                      <p:cBhvr>
                                        <p:cTn id="67" dur="1" fill="hold">
                                          <p:stCondLst>
                                            <p:cond delay="0"/>
                                          </p:stCondLst>
                                        </p:cTn>
                                        <p:tgtEl>
                                          <p:spTgt spid="46">
                                            <p:txEl>
                                              <p:pRg st="4" end="4"/>
                                            </p:txEl>
                                          </p:spTgt>
                                        </p:tgtEl>
                                        <p:attrNameLst>
                                          <p:attrName>style.visibility</p:attrName>
                                        </p:attrNameLst>
                                      </p:cBhvr>
                                      <p:to>
                                        <p:strVal val="visible"/>
                                      </p:to>
                                    </p:set>
                                    <p:animEffect transition="in" filter="diamond(in)">
                                      <p:cBhvr>
                                        <p:cTn id="68" dur="2000"/>
                                        <p:tgtEl>
                                          <p:spTgt spid="46">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grpId="1" nodeType="clickEffect">
                                  <p:stCondLst>
                                    <p:cond delay="0"/>
                                  </p:stCondLst>
                                  <p:childTnLst>
                                    <p:animEffect transition="out" filter="box(in)">
                                      <p:cBhvr>
                                        <p:cTn id="72" dur="500"/>
                                        <p:tgtEl>
                                          <p:spTgt spid="46">
                                            <p:txEl>
                                              <p:pRg st="0" end="0"/>
                                            </p:txEl>
                                          </p:spTgt>
                                        </p:tgtEl>
                                      </p:cBhvr>
                                    </p:animEffect>
                                    <p:set>
                                      <p:cBhvr>
                                        <p:cTn id="73" dur="1" fill="hold">
                                          <p:stCondLst>
                                            <p:cond delay="499"/>
                                          </p:stCondLst>
                                        </p:cTn>
                                        <p:tgtEl>
                                          <p:spTgt spid="46">
                                            <p:txEl>
                                              <p:pRg st="0" end="0"/>
                                            </p:txEl>
                                          </p:spTgt>
                                        </p:tgtEl>
                                        <p:attrNameLst>
                                          <p:attrName>style.visibility</p:attrName>
                                        </p:attrNameLst>
                                      </p:cBhvr>
                                      <p:to>
                                        <p:strVal val="hidden"/>
                                      </p:to>
                                    </p:set>
                                  </p:childTnLst>
                                </p:cTn>
                              </p:par>
                              <p:par>
                                <p:cTn id="74" presetID="4" presetClass="exit" presetSubtype="16" fill="hold" grpId="1" nodeType="withEffect">
                                  <p:stCondLst>
                                    <p:cond delay="0"/>
                                  </p:stCondLst>
                                  <p:childTnLst>
                                    <p:animEffect transition="out" filter="box(in)">
                                      <p:cBhvr>
                                        <p:cTn id="75" dur="500"/>
                                        <p:tgtEl>
                                          <p:spTgt spid="46">
                                            <p:txEl>
                                              <p:pRg st="2" end="2"/>
                                            </p:txEl>
                                          </p:spTgt>
                                        </p:tgtEl>
                                      </p:cBhvr>
                                    </p:animEffect>
                                    <p:set>
                                      <p:cBhvr>
                                        <p:cTn id="76" dur="1" fill="hold">
                                          <p:stCondLst>
                                            <p:cond delay="499"/>
                                          </p:stCondLst>
                                        </p:cTn>
                                        <p:tgtEl>
                                          <p:spTgt spid="46">
                                            <p:txEl>
                                              <p:pRg st="2" end="2"/>
                                            </p:txEl>
                                          </p:spTgt>
                                        </p:tgtEl>
                                        <p:attrNameLst>
                                          <p:attrName>style.visibility</p:attrName>
                                        </p:attrNameLst>
                                      </p:cBhvr>
                                      <p:to>
                                        <p:strVal val="hidden"/>
                                      </p:to>
                                    </p:set>
                                  </p:childTnLst>
                                </p:cTn>
                              </p:par>
                              <p:par>
                                <p:cTn id="77" presetID="4" presetClass="exit" presetSubtype="16" fill="hold" grpId="1" nodeType="withEffect">
                                  <p:stCondLst>
                                    <p:cond delay="0"/>
                                  </p:stCondLst>
                                  <p:childTnLst>
                                    <p:animEffect transition="out" filter="box(in)">
                                      <p:cBhvr>
                                        <p:cTn id="78" dur="500"/>
                                        <p:tgtEl>
                                          <p:spTgt spid="46">
                                            <p:txEl>
                                              <p:pRg st="4" end="4"/>
                                            </p:txEl>
                                          </p:spTgt>
                                        </p:tgtEl>
                                      </p:cBhvr>
                                    </p:animEffect>
                                    <p:set>
                                      <p:cBhvr>
                                        <p:cTn id="79" dur="1" fill="hold">
                                          <p:stCondLst>
                                            <p:cond delay="499"/>
                                          </p:stCondLst>
                                        </p:cTn>
                                        <p:tgtEl>
                                          <p:spTgt spid="46">
                                            <p:txEl>
                                              <p:pRg st="4" end="4"/>
                                            </p:txEl>
                                          </p:spTgt>
                                        </p:tgtEl>
                                        <p:attrNameLst>
                                          <p:attrName>style.visibility</p:attrName>
                                        </p:attrNameLst>
                                      </p:cBhvr>
                                      <p:to>
                                        <p:strVal val="hidden"/>
                                      </p:to>
                                    </p:set>
                                  </p:childTnLst>
                                </p:cTn>
                              </p:par>
                              <p:par>
                                <p:cTn id="80" presetID="4" presetClass="exit" presetSubtype="16" fill="hold" grpId="1" nodeType="withEffect">
                                  <p:stCondLst>
                                    <p:cond delay="0"/>
                                  </p:stCondLst>
                                  <p:childTnLst>
                                    <p:animEffect transition="out" filter="box(in)">
                                      <p:cBhvr>
                                        <p:cTn id="81" dur="500"/>
                                        <p:tgtEl>
                                          <p:spTgt spid="46">
                                            <p:bg/>
                                          </p:spTgt>
                                        </p:tgtEl>
                                      </p:cBhvr>
                                    </p:animEffect>
                                    <p:set>
                                      <p:cBhvr>
                                        <p:cTn id="82" dur="1" fill="hold">
                                          <p:stCondLst>
                                            <p:cond delay="499"/>
                                          </p:stCondLst>
                                        </p:cTn>
                                        <p:tgtEl>
                                          <p:spTgt spid="46">
                                            <p:bg/>
                                          </p:spTgt>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08231"/>
                                        </p:tgtEl>
                                        <p:attrNameLst>
                                          <p:attrName>style.visibility</p:attrName>
                                        </p:attrNameLst>
                                      </p:cBhvr>
                                      <p:to>
                                        <p:strVal val="visible"/>
                                      </p:to>
                                    </p:set>
                                    <p:anim calcmode="lin" valueType="num">
                                      <p:cBhvr additive="base">
                                        <p:cTn id="87" dur="500" fill="hold"/>
                                        <p:tgtEl>
                                          <p:spTgt spid="308231"/>
                                        </p:tgtEl>
                                        <p:attrNameLst>
                                          <p:attrName>ppt_x</p:attrName>
                                        </p:attrNameLst>
                                      </p:cBhvr>
                                      <p:tavLst>
                                        <p:tav tm="0">
                                          <p:val>
                                            <p:strVal val="#ppt_x"/>
                                          </p:val>
                                        </p:tav>
                                        <p:tav tm="100000">
                                          <p:val>
                                            <p:strVal val="#ppt_x"/>
                                          </p:val>
                                        </p:tav>
                                      </p:tavLst>
                                    </p:anim>
                                    <p:anim calcmode="lin" valueType="num">
                                      <p:cBhvr additive="base">
                                        <p:cTn id="88" dur="500" fill="hold"/>
                                        <p:tgtEl>
                                          <p:spTgt spid="3082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08237"/>
                                        </p:tgtEl>
                                        <p:attrNameLst>
                                          <p:attrName>style.visibility</p:attrName>
                                        </p:attrNameLst>
                                      </p:cBhvr>
                                      <p:to>
                                        <p:strVal val="visible"/>
                                      </p:to>
                                    </p:set>
                                    <p:anim calcmode="lin" valueType="num">
                                      <p:cBhvr additive="base">
                                        <p:cTn id="91" dur="500" fill="hold"/>
                                        <p:tgtEl>
                                          <p:spTgt spid="308237"/>
                                        </p:tgtEl>
                                        <p:attrNameLst>
                                          <p:attrName>ppt_x</p:attrName>
                                        </p:attrNameLst>
                                      </p:cBhvr>
                                      <p:tavLst>
                                        <p:tav tm="0">
                                          <p:val>
                                            <p:strVal val="#ppt_x"/>
                                          </p:val>
                                        </p:tav>
                                        <p:tav tm="100000">
                                          <p:val>
                                            <p:strVal val="#ppt_x"/>
                                          </p:val>
                                        </p:tav>
                                      </p:tavLst>
                                    </p:anim>
                                    <p:anim calcmode="lin" valueType="num">
                                      <p:cBhvr additive="base">
                                        <p:cTn id="92" dur="500" fill="hold"/>
                                        <p:tgtEl>
                                          <p:spTgt spid="30823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08236"/>
                                        </p:tgtEl>
                                        <p:attrNameLst>
                                          <p:attrName>style.visibility</p:attrName>
                                        </p:attrNameLst>
                                      </p:cBhvr>
                                      <p:to>
                                        <p:strVal val="visible"/>
                                      </p:to>
                                    </p:set>
                                    <p:anim calcmode="lin" valueType="num">
                                      <p:cBhvr additive="base">
                                        <p:cTn id="97" dur="500" fill="hold"/>
                                        <p:tgtEl>
                                          <p:spTgt spid="308236"/>
                                        </p:tgtEl>
                                        <p:attrNameLst>
                                          <p:attrName>ppt_x</p:attrName>
                                        </p:attrNameLst>
                                      </p:cBhvr>
                                      <p:tavLst>
                                        <p:tav tm="0">
                                          <p:val>
                                            <p:strVal val="#ppt_x"/>
                                          </p:val>
                                        </p:tav>
                                        <p:tav tm="100000">
                                          <p:val>
                                            <p:strVal val="#ppt_x"/>
                                          </p:val>
                                        </p:tav>
                                      </p:tavLst>
                                    </p:anim>
                                    <p:anim calcmode="lin" valueType="num">
                                      <p:cBhvr additive="base">
                                        <p:cTn id="98" dur="500" fill="hold"/>
                                        <p:tgtEl>
                                          <p:spTgt spid="308236"/>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08230"/>
                                        </p:tgtEl>
                                        <p:attrNameLst>
                                          <p:attrName>style.visibility</p:attrName>
                                        </p:attrNameLst>
                                      </p:cBhvr>
                                      <p:to>
                                        <p:strVal val="visible"/>
                                      </p:to>
                                    </p:set>
                                    <p:anim calcmode="lin" valueType="num">
                                      <p:cBhvr additive="base">
                                        <p:cTn id="101" dur="500" fill="hold"/>
                                        <p:tgtEl>
                                          <p:spTgt spid="308230"/>
                                        </p:tgtEl>
                                        <p:attrNameLst>
                                          <p:attrName>ppt_x</p:attrName>
                                        </p:attrNameLst>
                                      </p:cBhvr>
                                      <p:tavLst>
                                        <p:tav tm="0">
                                          <p:val>
                                            <p:strVal val="#ppt_x"/>
                                          </p:val>
                                        </p:tav>
                                        <p:tav tm="100000">
                                          <p:val>
                                            <p:strVal val="#ppt_x"/>
                                          </p:val>
                                        </p:tav>
                                      </p:tavLst>
                                    </p:anim>
                                    <p:anim calcmode="lin" valueType="num">
                                      <p:cBhvr additive="base">
                                        <p:cTn id="102" dur="500" fill="hold"/>
                                        <p:tgtEl>
                                          <p:spTgt spid="3082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26" grpId="0" animBg="1"/>
      <p:bldP spid="308228" grpId="0" animBg="1"/>
      <p:bldP spid="308229" grpId="0" animBg="1"/>
      <p:bldP spid="308231" grpId="0" animBg="1"/>
      <p:bldP spid="308233" grpId="0"/>
      <p:bldP spid="308234" grpId="0"/>
      <p:bldP spid="308235" grpId="0"/>
      <p:bldP spid="308237" grpId="0"/>
      <p:bldP spid="42" grpId="0" animBg="1"/>
      <p:bldP spid="42" grpId="1" animBg="1"/>
      <p:bldP spid="43" grpId="0" animBg="1"/>
      <p:bldP spid="43" grpId="1" animBg="1"/>
      <p:bldP spid="46" grpId="0" build="allAtOnce" animBg="1"/>
      <p:bldP spid="46" grpId="1" build="allAtOnce"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bwMode="auto">
          <a:xfrm>
            <a:off x="1524000" y="0"/>
            <a:ext cx="9144000" cy="6858000"/>
          </a:xfrm>
          <a:prstGeom prst="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a:lstStyle/>
          <a:p>
            <a:pPr indent="855663" algn="just">
              <a:defRPr/>
            </a:pPr>
            <a:r>
              <a:rPr lang="en-US" sz="3600" b="1" i="1" dirty="0">
                <a:solidFill>
                  <a:srgbClr val="A50021"/>
                </a:solidFill>
              </a:rPr>
              <a:t>    </a:t>
            </a:r>
            <a:r>
              <a:rPr lang="en-US" sz="3600" b="1" i="1" dirty="0">
                <a:solidFill>
                  <a:srgbClr val="FF6600"/>
                </a:solidFill>
              </a:rPr>
              <a:t> </a:t>
            </a:r>
            <a:r>
              <a:rPr lang="en-US" sz="3600" b="1" i="1" dirty="0" err="1">
                <a:solidFill>
                  <a:srgbClr val="FF6600"/>
                </a:solidFill>
              </a:rPr>
              <a:t>Thời</a:t>
            </a:r>
            <a:r>
              <a:rPr lang="en-US" sz="3600" b="1" i="1" dirty="0">
                <a:solidFill>
                  <a:srgbClr val="FF6600"/>
                </a:solidFill>
              </a:rPr>
              <a:t> </a:t>
            </a:r>
            <a:r>
              <a:rPr lang="en-US" sz="3600" b="1" i="1" dirty="0" err="1">
                <a:solidFill>
                  <a:srgbClr val="FF6600"/>
                </a:solidFill>
              </a:rPr>
              <a:t>hạn</a:t>
            </a:r>
            <a:r>
              <a:rPr lang="en-US" sz="3600" b="1" i="1" dirty="0">
                <a:solidFill>
                  <a:srgbClr val="FF6600"/>
                </a:solidFill>
              </a:rPr>
              <a:t> </a:t>
            </a:r>
            <a:r>
              <a:rPr lang="en-US" sz="3600" b="1" i="1" dirty="0" err="1">
                <a:solidFill>
                  <a:srgbClr val="FF6600"/>
                </a:solidFill>
              </a:rPr>
              <a:t>kháng</a:t>
            </a:r>
            <a:r>
              <a:rPr lang="en-US" sz="3600" b="1" i="1" dirty="0">
                <a:solidFill>
                  <a:srgbClr val="FF6600"/>
                </a:solidFill>
              </a:rPr>
              <a:t> </a:t>
            </a:r>
            <a:r>
              <a:rPr lang="en-US" sz="3600" b="1" i="1" dirty="0" err="1">
                <a:solidFill>
                  <a:srgbClr val="FF6600"/>
                </a:solidFill>
              </a:rPr>
              <a:t>nghị</a:t>
            </a:r>
            <a:endParaRPr lang="en-US" sz="3600" b="1" i="1" dirty="0">
              <a:solidFill>
                <a:srgbClr val="FF6600"/>
              </a:solidFill>
            </a:endParaRPr>
          </a:p>
        </p:txBody>
      </p:sp>
      <p:sp>
        <p:nvSpPr>
          <p:cNvPr id="9" name="Rounded Rectangle 8"/>
          <p:cNvSpPr>
            <a:spLocks noChangeArrowheads="1"/>
          </p:cNvSpPr>
          <p:nvPr/>
        </p:nvSpPr>
        <p:spPr bwMode="auto">
          <a:xfrm>
            <a:off x="1676400" y="3657600"/>
            <a:ext cx="2133600" cy="1219200"/>
          </a:xfrm>
          <a:prstGeom prst="roundRect">
            <a:avLst>
              <a:gd name="adj" fmla="val 16667"/>
            </a:avLst>
          </a:prstGeom>
          <a:solidFill>
            <a:schemeClr val="tx2">
              <a:lumMod val="40000"/>
              <a:lumOff val="60000"/>
            </a:schemeClr>
          </a:solidFill>
          <a:ln w="9525" algn="ctr">
            <a:solidFill>
              <a:schemeClr val="tx1"/>
            </a:solidFill>
            <a:round/>
            <a:headEnd/>
            <a:tailEnd/>
          </a:ln>
        </p:spPr>
        <p:txBody>
          <a:bodyPr/>
          <a:lstStyle/>
          <a:p>
            <a:pPr algn="ctr" eaLnBrk="0" hangingPunct="0">
              <a:defRPr/>
            </a:pPr>
            <a:r>
              <a:rPr lang="en-US" sz="2400" b="1" dirty="0" err="1"/>
              <a:t>Việc</a:t>
            </a:r>
            <a:r>
              <a:rPr lang="en-US" sz="2400" b="1" dirty="0"/>
              <a:t> DS </a:t>
            </a:r>
            <a:r>
              <a:rPr lang="en-US" sz="2400" b="1" dirty="0" err="1"/>
              <a:t>nhóm</a:t>
            </a:r>
            <a:r>
              <a:rPr lang="en-US" sz="2400" b="1" dirty="0"/>
              <a:t> 1</a:t>
            </a:r>
          </a:p>
          <a:p>
            <a:pPr algn="ctr" eaLnBrk="0" hangingPunct="0">
              <a:defRPr/>
            </a:pPr>
            <a:r>
              <a:rPr lang="en-US" sz="2400" b="1" dirty="0"/>
              <a:t>(Đ 372)</a:t>
            </a:r>
            <a:endParaRPr lang="en-US" sz="3200" b="1" dirty="0"/>
          </a:p>
        </p:txBody>
      </p:sp>
      <p:sp>
        <p:nvSpPr>
          <p:cNvPr id="12" name="Rounded Rectangle 11"/>
          <p:cNvSpPr/>
          <p:nvPr/>
        </p:nvSpPr>
        <p:spPr bwMode="auto">
          <a:xfrm>
            <a:off x="4038600" y="990600"/>
            <a:ext cx="2209800" cy="1524000"/>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gn="ctr" eaLnBrk="0" hangingPunct="0">
              <a:defRPr/>
            </a:pPr>
            <a:r>
              <a:rPr lang="en-US" sz="2000" b="1" dirty="0" err="1"/>
              <a:t>Việc</a:t>
            </a:r>
            <a:r>
              <a:rPr lang="en-US" sz="2000" b="1" dirty="0"/>
              <a:t> DS nhóm2</a:t>
            </a:r>
          </a:p>
          <a:p>
            <a:pPr algn="ctr" eaLnBrk="0" hangingPunct="0">
              <a:defRPr/>
            </a:pPr>
            <a:r>
              <a:rPr lang="en-US" sz="2400" dirty="0">
                <a:solidFill>
                  <a:schemeClr val="accent4"/>
                </a:solidFill>
              </a:rPr>
              <a:t>Đ 442, 446, 450, 461 BLTTDS</a:t>
            </a:r>
            <a:endParaRPr lang="en-US" sz="2800" b="1" dirty="0">
              <a:solidFill>
                <a:schemeClr val="accent4"/>
              </a:solidFill>
            </a:endParaRPr>
          </a:p>
        </p:txBody>
      </p:sp>
      <p:sp>
        <p:nvSpPr>
          <p:cNvPr id="13" name="Rounded Rectangle 12"/>
          <p:cNvSpPr/>
          <p:nvPr/>
        </p:nvSpPr>
        <p:spPr bwMode="auto">
          <a:xfrm>
            <a:off x="4038600" y="2514600"/>
            <a:ext cx="2286000" cy="3657600"/>
          </a:xfrm>
          <a:prstGeom prst="round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2400" b="1" dirty="0">
                <a:solidFill>
                  <a:schemeClr val="accent4"/>
                </a:solidFill>
              </a:rPr>
              <a:t>- VKSCC : </a:t>
            </a:r>
            <a:r>
              <a:rPr lang="vi-VN" sz="2400" dirty="0">
                <a:solidFill>
                  <a:schemeClr val="accent4"/>
                </a:solidFill>
              </a:rPr>
              <a:t>trong thời hạn 10 ngày, </a:t>
            </a:r>
            <a:endParaRPr lang="en-US" sz="2400" dirty="0">
              <a:solidFill>
                <a:schemeClr val="accent4"/>
              </a:solidFill>
            </a:endParaRPr>
          </a:p>
          <a:p>
            <a:pPr algn="ctr">
              <a:defRPr/>
            </a:pPr>
            <a:r>
              <a:rPr lang="en-US" sz="2400" b="1" dirty="0">
                <a:solidFill>
                  <a:schemeClr val="accent4"/>
                </a:solidFill>
              </a:rPr>
              <a:t>- VKS </a:t>
            </a:r>
            <a:r>
              <a:rPr lang="en-US" sz="2400" b="1" dirty="0" err="1">
                <a:solidFill>
                  <a:schemeClr val="accent4"/>
                </a:solidFill>
              </a:rPr>
              <a:t>cấp</a:t>
            </a:r>
            <a:r>
              <a:rPr lang="en-US" sz="2400" b="1" dirty="0">
                <a:solidFill>
                  <a:schemeClr val="accent4"/>
                </a:solidFill>
              </a:rPr>
              <a:t> </a:t>
            </a:r>
            <a:r>
              <a:rPr lang="en-US" sz="2400" b="1" dirty="0" err="1">
                <a:solidFill>
                  <a:schemeClr val="accent4"/>
                </a:solidFill>
              </a:rPr>
              <a:t>trên</a:t>
            </a:r>
            <a:r>
              <a:rPr lang="en-US" sz="2400" b="1" dirty="0">
                <a:solidFill>
                  <a:schemeClr val="accent4"/>
                </a:solidFill>
              </a:rPr>
              <a:t> </a:t>
            </a:r>
            <a:r>
              <a:rPr lang="en-US" sz="2400" b="1" dirty="0" err="1">
                <a:solidFill>
                  <a:schemeClr val="accent4"/>
                </a:solidFill>
              </a:rPr>
              <a:t>trực</a:t>
            </a:r>
            <a:r>
              <a:rPr lang="en-US" sz="2400" b="1" dirty="0">
                <a:solidFill>
                  <a:schemeClr val="accent4"/>
                </a:solidFill>
              </a:rPr>
              <a:t> </a:t>
            </a:r>
            <a:r>
              <a:rPr lang="en-US" sz="2400" b="1" dirty="0" err="1">
                <a:solidFill>
                  <a:schemeClr val="accent4"/>
                </a:solidFill>
              </a:rPr>
              <a:t>tiếp</a:t>
            </a:r>
            <a:r>
              <a:rPr lang="en-US" sz="2400" dirty="0">
                <a:solidFill>
                  <a:schemeClr val="accent4"/>
                </a:solidFill>
              </a:rPr>
              <a:t>: </a:t>
            </a:r>
            <a:r>
              <a:rPr lang="vi-VN" sz="2400" dirty="0">
                <a:solidFill>
                  <a:schemeClr val="accent4"/>
                </a:solidFill>
              </a:rPr>
              <a:t>thời hạn 15 ngày, kể từ ngày Tòa án ra quyết định</a:t>
            </a:r>
            <a:endParaRPr lang="en-US" sz="2400" dirty="0">
              <a:solidFill>
                <a:schemeClr val="accent4"/>
              </a:solidFill>
            </a:endParaRPr>
          </a:p>
        </p:txBody>
      </p:sp>
      <p:sp>
        <p:nvSpPr>
          <p:cNvPr id="15" name="Rounded Rectangle 14"/>
          <p:cNvSpPr>
            <a:spLocks noChangeArrowheads="1"/>
          </p:cNvSpPr>
          <p:nvPr/>
        </p:nvSpPr>
        <p:spPr bwMode="auto">
          <a:xfrm>
            <a:off x="6553200" y="5334000"/>
            <a:ext cx="1981200" cy="914400"/>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a:lstStyle/>
          <a:p>
            <a:pPr algn="ctr" eaLnBrk="0" hangingPunct="0">
              <a:defRPr/>
            </a:pPr>
            <a:r>
              <a:rPr lang="en-US" sz="2400" b="1" dirty="0" err="1"/>
              <a:t>Việc</a:t>
            </a:r>
            <a:r>
              <a:rPr lang="en-US" sz="2400" b="1" dirty="0"/>
              <a:t> DS </a:t>
            </a:r>
            <a:r>
              <a:rPr lang="en-US" sz="2400" b="1" dirty="0" err="1"/>
              <a:t>nhóm</a:t>
            </a:r>
            <a:r>
              <a:rPr lang="en-US" sz="2400" b="1" dirty="0"/>
              <a:t> 3s</a:t>
            </a:r>
          </a:p>
        </p:txBody>
      </p:sp>
      <p:sp>
        <p:nvSpPr>
          <p:cNvPr id="16" name="Rounded Rectangle 15"/>
          <p:cNvSpPr/>
          <p:nvPr/>
        </p:nvSpPr>
        <p:spPr bwMode="auto">
          <a:xfrm>
            <a:off x="6553200" y="1447800"/>
            <a:ext cx="1981200" cy="3733800"/>
          </a:xfrm>
          <a:prstGeom prst="roundRect">
            <a:avLst/>
          </a:prstGeom>
          <a:solidFill>
            <a:schemeClr val="bg1">
              <a:lumMod val="65000"/>
            </a:schemeClr>
          </a:solidFill>
          <a:ln w="9525" cap="flat" cmpd="sng" algn="ctr">
            <a:solidFill>
              <a:schemeClr val="tx1"/>
            </a:solidFill>
            <a:prstDash val="solid"/>
            <a:round/>
            <a:headEnd type="none" w="med" len="med"/>
            <a:tailEnd type="none" w="med" len="med"/>
          </a:ln>
          <a:effectLst/>
        </p:spPr>
        <p:txBody>
          <a:bodyPr/>
          <a:lstStyle/>
          <a:p>
            <a:pPr algn="ctr">
              <a:buFontTx/>
              <a:buChar char="-"/>
              <a:defRPr/>
            </a:pPr>
            <a:r>
              <a:rPr lang="en-US" sz="2400" b="1" dirty="0">
                <a:solidFill>
                  <a:schemeClr val="accent4"/>
                </a:solidFill>
              </a:rPr>
              <a:t>VKSND </a:t>
            </a:r>
            <a:r>
              <a:rPr lang="vi-VN" sz="2400" b="1" dirty="0">
                <a:solidFill>
                  <a:schemeClr val="accent4"/>
                </a:solidFill>
              </a:rPr>
              <a:t>cấp</a:t>
            </a:r>
            <a:r>
              <a:rPr lang="en-US" sz="2400" b="1" dirty="0">
                <a:solidFill>
                  <a:schemeClr val="accent4"/>
                </a:solidFill>
              </a:rPr>
              <a:t> </a:t>
            </a:r>
            <a:r>
              <a:rPr lang="en-US" sz="2400" b="1" dirty="0" err="1">
                <a:solidFill>
                  <a:schemeClr val="accent4"/>
                </a:solidFill>
              </a:rPr>
              <a:t>tỉnh</a:t>
            </a:r>
            <a:r>
              <a:rPr lang="en-US" sz="2400" b="1" dirty="0">
                <a:solidFill>
                  <a:schemeClr val="accent4"/>
                </a:solidFill>
              </a:rPr>
              <a:t> </a:t>
            </a:r>
          </a:p>
          <a:p>
            <a:pPr algn="ctr">
              <a:defRPr/>
            </a:pPr>
            <a:r>
              <a:rPr lang="vi-VN" sz="2400" dirty="0">
                <a:solidFill>
                  <a:schemeClr val="accent4"/>
                </a:solidFill>
              </a:rPr>
              <a:t>là </a:t>
            </a:r>
            <a:r>
              <a:rPr lang="en-US" sz="2400" dirty="0">
                <a:solidFill>
                  <a:schemeClr val="accent4"/>
                </a:solidFill>
              </a:rPr>
              <a:t>07</a:t>
            </a:r>
            <a:r>
              <a:rPr lang="vi-VN" sz="2400" dirty="0">
                <a:solidFill>
                  <a:schemeClr val="accent4"/>
                </a:solidFill>
              </a:rPr>
              <a:t> ngày</a:t>
            </a:r>
            <a:r>
              <a:rPr lang="en-US" sz="2400" dirty="0">
                <a:solidFill>
                  <a:schemeClr val="accent4"/>
                </a:solidFill>
              </a:rPr>
              <a:t>;</a:t>
            </a:r>
          </a:p>
          <a:p>
            <a:pPr algn="ctr">
              <a:buFontTx/>
              <a:buChar char="-"/>
              <a:defRPr/>
            </a:pPr>
            <a:r>
              <a:rPr lang="vi-VN" sz="2400" b="1" dirty="0">
                <a:solidFill>
                  <a:schemeClr val="accent4"/>
                </a:solidFill>
              </a:rPr>
              <a:t> V</a:t>
            </a:r>
            <a:r>
              <a:rPr lang="en-US" sz="2400" b="1" dirty="0">
                <a:solidFill>
                  <a:schemeClr val="accent4"/>
                </a:solidFill>
              </a:rPr>
              <a:t>KSND</a:t>
            </a:r>
            <a:r>
              <a:rPr lang="vi-VN" sz="2400" b="1" dirty="0">
                <a:solidFill>
                  <a:schemeClr val="accent4"/>
                </a:solidFill>
              </a:rPr>
              <a:t> cấp cao </a:t>
            </a:r>
            <a:endParaRPr lang="en-US" sz="2400" b="1" dirty="0">
              <a:solidFill>
                <a:schemeClr val="accent4"/>
              </a:solidFill>
            </a:endParaRPr>
          </a:p>
          <a:p>
            <a:pPr algn="ctr">
              <a:defRPr/>
            </a:pPr>
            <a:r>
              <a:rPr lang="vi-VN" sz="2400" dirty="0">
                <a:solidFill>
                  <a:schemeClr val="accent4"/>
                </a:solidFill>
              </a:rPr>
              <a:t>là </a:t>
            </a:r>
            <a:r>
              <a:rPr lang="en-US" sz="2400" dirty="0">
                <a:solidFill>
                  <a:schemeClr val="accent4"/>
                </a:solidFill>
              </a:rPr>
              <a:t>10</a:t>
            </a:r>
            <a:r>
              <a:rPr lang="vi-VN" sz="2400" dirty="0">
                <a:solidFill>
                  <a:schemeClr val="accent4"/>
                </a:solidFill>
              </a:rPr>
              <a:t> ngày, kể từ ngày </a:t>
            </a:r>
            <a:r>
              <a:rPr lang="en-US" sz="2400" dirty="0" err="1">
                <a:solidFill>
                  <a:schemeClr val="accent4"/>
                </a:solidFill>
              </a:rPr>
              <a:t>nhận</a:t>
            </a:r>
            <a:r>
              <a:rPr lang="en-US" sz="2400" dirty="0">
                <a:solidFill>
                  <a:schemeClr val="accent4"/>
                </a:solidFill>
              </a:rPr>
              <a:t> </a:t>
            </a:r>
            <a:r>
              <a:rPr lang="en-US" sz="2400" dirty="0" err="1">
                <a:solidFill>
                  <a:schemeClr val="accent4"/>
                </a:solidFill>
              </a:rPr>
              <a:t>được</a:t>
            </a:r>
            <a:r>
              <a:rPr lang="vi-VN" sz="2400" dirty="0">
                <a:solidFill>
                  <a:schemeClr val="accent4"/>
                </a:solidFill>
              </a:rPr>
              <a:t> quyết định</a:t>
            </a:r>
            <a:endParaRPr lang="en-US" sz="2800" dirty="0">
              <a:solidFill>
                <a:schemeClr val="accent4"/>
              </a:solidFill>
            </a:endParaRPr>
          </a:p>
        </p:txBody>
      </p:sp>
      <p:sp>
        <p:nvSpPr>
          <p:cNvPr id="18" name="Rounded Rectangle 17"/>
          <p:cNvSpPr/>
          <p:nvPr/>
        </p:nvSpPr>
        <p:spPr bwMode="auto">
          <a:xfrm>
            <a:off x="8763000" y="2286000"/>
            <a:ext cx="1752600" cy="3429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lstStyle/>
          <a:p>
            <a:pPr algn="ctr">
              <a:defRPr/>
            </a:pPr>
            <a:r>
              <a:rPr lang="vi-VN" sz="2000" b="1" dirty="0">
                <a:solidFill>
                  <a:schemeClr val="accent5">
                    <a:lumMod val="25000"/>
                  </a:schemeClr>
                </a:solidFill>
                <a:latin typeface="Tahoma" pitchFamily="34" charset="0"/>
                <a:cs typeface="Tahoma" pitchFamily="34" charset="0"/>
              </a:rPr>
              <a:t>Điều </a:t>
            </a:r>
            <a:r>
              <a:rPr lang="en-US" sz="2000" b="1" dirty="0">
                <a:solidFill>
                  <a:schemeClr val="accent5">
                    <a:lumMod val="25000"/>
                  </a:schemeClr>
                </a:solidFill>
                <a:latin typeface="Tahoma" pitchFamily="34" charset="0"/>
                <a:cs typeface="Tahoma" pitchFamily="34" charset="0"/>
              </a:rPr>
              <a:t>71 LTTTM </a:t>
            </a:r>
          </a:p>
          <a:p>
            <a:pPr algn="ctr">
              <a:defRPr/>
            </a:pPr>
            <a:r>
              <a:rPr lang="en-US" sz="2000" dirty="0" err="1">
                <a:solidFill>
                  <a:schemeClr val="accent5">
                    <a:lumMod val="25000"/>
                  </a:schemeClr>
                </a:solidFill>
              </a:rPr>
              <a:t>Quyết</a:t>
            </a:r>
            <a:r>
              <a:rPr lang="en-US" sz="2000" dirty="0">
                <a:solidFill>
                  <a:schemeClr val="accent5">
                    <a:lumMod val="25000"/>
                  </a:schemeClr>
                </a:solidFill>
              </a:rPr>
              <a:t> </a:t>
            </a:r>
            <a:r>
              <a:rPr lang="en-US" sz="2000" dirty="0" err="1">
                <a:solidFill>
                  <a:schemeClr val="accent5">
                    <a:lumMod val="25000"/>
                  </a:schemeClr>
                </a:solidFill>
              </a:rPr>
              <a:t>định</a:t>
            </a:r>
            <a:r>
              <a:rPr lang="en-US" sz="2000" dirty="0">
                <a:solidFill>
                  <a:schemeClr val="accent5">
                    <a:lumMod val="25000"/>
                  </a:schemeClr>
                </a:solidFill>
              </a:rPr>
              <a:t> </a:t>
            </a:r>
            <a:r>
              <a:rPr lang="en-US" sz="2000" dirty="0" err="1">
                <a:solidFill>
                  <a:schemeClr val="accent5">
                    <a:lumMod val="25000"/>
                  </a:schemeClr>
                </a:solidFill>
              </a:rPr>
              <a:t>của</a:t>
            </a:r>
            <a:r>
              <a:rPr lang="en-US" sz="2000" dirty="0">
                <a:solidFill>
                  <a:schemeClr val="accent5">
                    <a:lumMod val="25000"/>
                  </a:schemeClr>
                </a:solidFill>
              </a:rPr>
              <a:t> TA </a:t>
            </a:r>
            <a:r>
              <a:rPr lang="en-US" sz="2000" dirty="0" err="1">
                <a:solidFill>
                  <a:schemeClr val="accent5">
                    <a:lumMod val="25000"/>
                  </a:schemeClr>
                </a:solidFill>
              </a:rPr>
              <a:t>về</a:t>
            </a:r>
            <a:r>
              <a:rPr lang="en-US" sz="2000" dirty="0">
                <a:solidFill>
                  <a:schemeClr val="accent5">
                    <a:lumMod val="25000"/>
                  </a:schemeClr>
                </a:solidFill>
              </a:rPr>
              <a:t> </a:t>
            </a:r>
            <a:r>
              <a:rPr lang="en-US" sz="2000" dirty="0" err="1">
                <a:solidFill>
                  <a:schemeClr val="accent5">
                    <a:lumMod val="25000"/>
                  </a:schemeClr>
                </a:solidFill>
              </a:rPr>
              <a:t>hủy</a:t>
            </a:r>
            <a:r>
              <a:rPr lang="en-US" sz="2000" dirty="0">
                <a:solidFill>
                  <a:schemeClr val="accent5">
                    <a:lumMod val="25000"/>
                  </a:schemeClr>
                </a:solidFill>
              </a:rPr>
              <a:t> </a:t>
            </a:r>
            <a:r>
              <a:rPr lang="en-US" sz="2000" dirty="0" err="1">
                <a:solidFill>
                  <a:schemeClr val="accent5">
                    <a:lumMod val="25000"/>
                  </a:schemeClr>
                </a:solidFill>
              </a:rPr>
              <a:t>phán</a:t>
            </a:r>
            <a:r>
              <a:rPr lang="en-US" sz="2000" dirty="0">
                <a:solidFill>
                  <a:schemeClr val="accent5">
                    <a:lumMod val="25000"/>
                  </a:schemeClr>
                </a:solidFill>
              </a:rPr>
              <a:t> </a:t>
            </a:r>
            <a:r>
              <a:rPr lang="en-US" sz="2000" dirty="0" err="1">
                <a:solidFill>
                  <a:schemeClr val="accent5">
                    <a:lumMod val="25000"/>
                  </a:schemeClr>
                </a:solidFill>
              </a:rPr>
              <a:t>quyết</a:t>
            </a:r>
            <a:r>
              <a:rPr lang="en-US" sz="2000" dirty="0">
                <a:solidFill>
                  <a:schemeClr val="accent5">
                    <a:lumMod val="25000"/>
                  </a:schemeClr>
                </a:solidFill>
              </a:rPr>
              <a:t> TT </a:t>
            </a:r>
            <a:r>
              <a:rPr lang="en-US" sz="2000" dirty="0" err="1">
                <a:solidFill>
                  <a:schemeClr val="accent5">
                    <a:lumMod val="25000"/>
                  </a:schemeClr>
                </a:solidFill>
              </a:rPr>
              <a:t>không</a:t>
            </a:r>
            <a:r>
              <a:rPr lang="en-US" sz="2000" dirty="0">
                <a:solidFill>
                  <a:schemeClr val="accent5">
                    <a:lumMod val="25000"/>
                  </a:schemeClr>
                </a:solidFill>
              </a:rPr>
              <a:t> </a:t>
            </a:r>
            <a:r>
              <a:rPr lang="en-US" sz="2000" dirty="0" err="1">
                <a:solidFill>
                  <a:schemeClr val="accent5">
                    <a:lumMod val="25000"/>
                  </a:schemeClr>
                </a:solidFill>
              </a:rPr>
              <a:t>bị</a:t>
            </a:r>
            <a:r>
              <a:rPr lang="en-US" sz="2000" dirty="0">
                <a:solidFill>
                  <a:schemeClr val="accent5">
                    <a:lumMod val="25000"/>
                  </a:schemeClr>
                </a:solidFill>
              </a:rPr>
              <a:t> </a:t>
            </a:r>
            <a:r>
              <a:rPr lang="en-US" sz="2000" dirty="0" err="1">
                <a:solidFill>
                  <a:schemeClr val="accent5">
                    <a:lumMod val="25000"/>
                  </a:schemeClr>
                </a:solidFill>
              </a:rPr>
              <a:t>kháng</a:t>
            </a:r>
            <a:r>
              <a:rPr lang="en-US" sz="2000" dirty="0">
                <a:solidFill>
                  <a:schemeClr val="accent5">
                    <a:lumMod val="25000"/>
                  </a:schemeClr>
                </a:solidFill>
              </a:rPr>
              <a:t> </a:t>
            </a:r>
            <a:r>
              <a:rPr lang="en-US" sz="2400" dirty="0" err="1">
                <a:solidFill>
                  <a:schemeClr val="accent5">
                    <a:lumMod val="25000"/>
                  </a:schemeClr>
                </a:solidFill>
              </a:rPr>
              <a:t>nghị</a:t>
            </a:r>
            <a:endParaRPr lang="en-US" sz="2800" dirty="0">
              <a:solidFill>
                <a:schemeClr val="accent5">
                  <a:lumMod val="25000"/>
                </a:schemeClr>
              </a:solidFill>
            </a:endParaRPr>
          </a:p>
        </p:txBody>
      </p:sp>
      <p:sp>
        <p:nvSpPr>
          <p:cNvPr id="19" name="Curved Up Arrow 18"/>
          <p:cNvSpPr>
            <a:spLocks noChangeArrowheads="1"/>
          </p:cNvSpPr>
          <p:nvPr/>
        </p:nvSpPr>
        <p:spPr bwMode="auto">
          <a:xfrm>
            <a:off x="2133600" y="4876800"/>
            <a:ext cx="1981200" cy="685800"/>
          </a:xfrm>
          <a:prstGeom prst="curvedUpArrow">
            <a:avLst>
              <a:gd name="adj1" fmla="val 25010"/>
              <a:gd name="adj2" fmla="val 49994"/>
              <a:gd name="adj3" fmla="val 25000"/>
            </a:avLst>
          </a:prstGeom>
          <a:solidFill>
            <a:schemeClr val="accent1"/>
          </a:solidFill>
          <a:ln w="9525" algn="ctr">
            <a:solidFill>
              <a:schemeClr val="tx1"/>
            </a:solidFill>
            <a:round/>
            <a:headEnd/>
            <a:tailEnd/>
          </a:ln>
        </p:spPr>
        <p:txBody>
          <a:bodyPr/>
          <a:lstStyle/>
          <a:p>
            <a:pPr eaLnBrk="0" hangingPunct="0"/>
            <a:endParaRPr lang="en-US" sz="2400"/>
          </a:p>
        </p:txBody>
      </p:sp>
      <p:sp>
        <p:nvSpPr>
          <p:cNvPr id="20" name="Curved Down Arrow 19"/>
          <p:cNvSpPr>
            <a:spLocks noChangeArrowheads="1"/>
          </p:cNvSpPr>
          <p:nvPr/>
        </p:nvSpPr>
        <p:spPr bwMode="auto">
          <a:xfrm rot="427227">
            <a:off x="5586413" y="715964"/>
            <a:ext cx="1752600" cy="504825"/>
          </a:xfrm>
          <a:prstGeom prst="curvedDownArrow">
            <a:avLst>
              <a:gd name="adj1" fmla="val 25009"/>
              <a:gd name="adj2" fmla="val 49986"/>
              <a:gd name="adj3" fmla="val 25000"/>
            </a:avLst>
          </a:prstGeom>
          <a:solidFill>
            <a:schemeClr val="accent1"/>
          </a:solidFill>
          <a:ln w="9525" algn="ctr">
            <a:solidFill>
              <a:schemeClr val="tx1"/>
            </a:solidFill>
            <a:round/>
            <a:headEnd/>
            <a:tailEnd/>
          </a:ln>
        </p:spPr>
        <p:txBody>
          <a:bodyPr/>
          <a:lstStyle/>
          <a:p>
            <a:pPr eaLnBrk="0" hangingPunct="0"/>
            <a:endParaRPr lang="en-US" sz="2400"/>
          </a:p>
        </p:txBody>
      </p:sp>
      <p:sp>
        <p:nvSpPr>
          <p:cNvPr id="21" name="Curved Up Arrow 20"/>
          <p:cNvSpPr>
            <a:spLocks noChangeArrowheads="1"/>
          </p:cNvSpPr>
          <p:nvPr/>
        </p:nvSpPr>
        <p:spPr bwMode="auto">
          <a:xfrm rot="-963000">
            <a:off x="7924800" y="6096000"/>
            <a:ext cx="1752600" cy="609600"/>
          </a:xfrm>
          <a:prstGeom prst="curvedUpArrow">
            <a:avLst>
              <a:gd name="adj1" fmla="val 25010"/>
              <a:gd name="adj2" fmla="val 50006"/>
              <a:gd name="adj3" fmla="val 25000"/>
            </a:avLst>
          </a:prstGeom>
          <a:solidFill>
            <a:schemeClr val="accent1"/>
          </a:solidFill>
          <a:ln w="9525" algn="ctr">
            <a:solidFill>
              <a:schemeClr val="tx1"/>
            </a:solidFill>
            <a:round/>
            <a:headEnd/>
            <a:tailEnd/>
          </a:ln>
        </p:spPr>
        <p:txBody>
          <a:bodyPr/>
          <a:lstStyle/>
          <a:p>
            <a:pPr eaLnBrk="0" hangingPunct="0"/>
            <a:endParaRPr lang="en-US" sz="2400"/>
          </a:p>
        </p:txBody>
      </p:sp>
      <p:pic>
        <p:nvPicPr>
          <p:cNvPr id="14" name="Picture 13" descr="hoa-sen-hoatamviet-42.jpg"/>
          <p:cNvPicPr>
            <a:picLocks noChangeAspect="1"/>
          </p:cNvPicPr>
          <p:nvPr/>
        </p:nvPicPr>
        <p:blipFill>
          <a:blip r:embed="rId3" cstate="print"/>
          <a:stretch>
            <a:fillRect/>
          </a:stretch>
        </p:blipFill>
        <p:spPr>
          <a:xfrm>
            <a:off x="1524000" y="0"/>
            <a:ext cx="2286000" cy="3505200"/>
          </a:xfrm>
          <a:prstGeom prst="ellipse">
            <a:avLst/>
          </a:prstGeom>
          <a:ln>
            <a:noFill/>
          </a:ln>
          <a:effectLst>
            <a:softEdge rad="112500"/>
          </a:effectLst>
        </p:spPr>
      </p:pic>
    </p:spTree>
    <p:extLst>
      <p:ext uri="{BB962C8B-B14F-4D97-AF65-F5344CB8AC3E}">
        <p14:creationId xmlns:p14="http://schemas.microsoft.com/office/powerpoint/2010/main" val="2430512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strVal val="#ppt_w*0.70"/>
                                          </p:val>
                                        </p:tav>
                                        <p:tav tm="100000">
                                          <p:val>
                                            <p:strVal val="#ppt_w"/>
                                          </p:val>
                                        </p:tav>
                                      </p:tavLst>
                                    </p:anim>
                                    <p:anim calcmode="lin" valueType="num">
                                      <p:cBhvr>
                                        <p:cTn id="15" dur="1000" fill="hold"/>
                                        <p:tgtEl>
                                          <p:spTgt spid="19"/>
                                        </p:tgtEl>
                                        <p:attrNameLst>
                                          <p:attrName>ppt_h</p:attrName>
                                        </p:attrNameLst>
                                      </p:cBhvr>
                                      <p:tavLst>
                                        <p:tav tm="0">
                                          <p:val>
                                            <p:strVal val="#ppt_h"/>
                                          </p:val>
                                        </p:tav>
                                        <p:tav tm="100000">
                                          <p:val>
                                            <p:strVal val="#ppt_h"/>
                                          </p:val>
                                        </p:tav>
                                      </p:tavLst>
                                    </p:anim>
                                    <p:animEffect transition="in" filter="fade">
                                      <p:cBhvr>
                                        <p:cTn id="16" dur="1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0" fill="hold"/>
                                        <p:tgtEl>
                                          <p:spTgt spid="13"/>
                                        </p:tgtEl>
                                        <p:attrNameLst>
                                          <p:attrName>ppt_x</p:attrName>
                                        </p:attrNameLst>
                                      </p:cBhvr>
                                      <p:tavLst>
                                        <p:tav tm="0">
                                          <p:val>
                                            <p:strVal val="#ppt_x"/>
                                          </p:val>
                                        </p:tav>
                                        <p:tav tm="100000">
                                          <p:val>
                                            <p:strVal val="#ppt_x"/>
                                          </p:val>
                                        </p:tav>
                                      </p:tavLst>
                                    </p:anim>
                                    <p:anim calcmode="lin" valueType="num">
                                      <p:cBhvr additive="base">
                                        <p:cTn id="22"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strVal val="#ppt_w+.3"/>
                                          </p:val>
                                        </p:tav>
                                        <p:tav tm="100000">
                                          <p:val>
                                            <p:strVal val="#ppt_w"/>
                                          </p:val>
                                        </p:tav>
                                      </p:tavLst>
                                    </p:anim>
                                    <p:anim calcmode="lin" valueType="num">
                                      <p:cBhvr>
                                        <p:cTn id="28" dur="1000" fill="hold"/>
                                        <p:tgtEl>
                                          <p:spTgt spid="12"/>
                                        </p:tgtEl>
                                        <p:attrNameLst>
                                          <p:attrName>ppt_h</p:attrName>
                                        </p:attrNameLst>
                                      </p:cBhvr>
                                      <p:tavLst>
                                        <p:tav tm="0">
                                          <p:val>
                                            <p:strVal val="#ppt_h"/>
                                          </p:val>
                                        </p:tav>
                                        <p:tav tm="100000">
                                          <p:val>
                                            <p:strVal val="#ppt_h"/>
                                          </p:val>
                                        </p:tav>
                                      </p:tavLst>
                                    </p:anim>
                                    <p:animEffect transition="in" filter="fade">
                                      <p:cBhvr>
                                        <p:cTn id="29" dur="1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1000"/>
                                        <p:tgtEl>
                                          <p:spTgt spid="15"/>
                                        </p:tgtEl>
                                      </p:cBhvr>
                                    </p:animEffect>
                                    <p:anim calcmode="lin" valueType="num">
                                      <p:cBhvr>
                                        <p:cTn id="49" dur="1000" fill="hold"/>
                                        <p:tgtEl>
                                          <p:spTgt spid="15"/>
                                        </p:tgtEl>
                                        <p:attrNameLst>
                                          <p:attrName>ppt_x</p:attrName>
                                        </p:attrNameLst>
                                      </p:cBhvr>
                                      <p:tavLst>
                                        <p:tav tm="0">
                                          <p:val>
                                            <p:strVal val="#ppt_x"/>
                                          </p:val>
                                        </p:tav>
                                        <p:tav tm="100000">
                                          <p:val>
                                            <p:strVal val="#ppt_x"/>
                                          </p:val>
                                        </p:tav>
                                      </p:tavLst>
                                    </p:anim>
                                    <p:anim calcmode="lin" valueType="num">
                                      <p:cBhvr>
                                        <p:cTn id="5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1000" fill="hold"/>
                                        <p:tgtEl>
                                          <p:spTgt spid="21"/>
                                        </p:tgtEl>
                                        <p:attrNameLst>
                                          <p:attrName>ppt_x</p:attrName>
                                        </p:attrNameLst>
                                      </p:cBhvr>
                                      <p:tavLst>
                                        <p:tav tm="0">
                                          <p:val>
                                            <p:strVal val="#ppt_x-.2"/>
                                          </p:val>
                                        </p:tav>
                                        <p:tav tm="100000">
                                          <p:val>
                                            <p:strVal val="#ppt_x"/>
                                          </p:val>
                                        </p:tav>
                                      </p:tavLst>
                                    </p:anim>
                                    <p:anim calcmode="lin" valueType="num">
                                      <p:cBhvr>
                                        <p:cTn id="56"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3"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plus(in)">
                                      <p:cBhvr>
                                        <p:cTn id="6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5" grpId="0" animBg="1"/>
      <p:bldP spid="16" grpId="0" animBg="1"/>
      <p:bldP spid="18" grpId="0" animBg="1"/>
      <p:bldP spid="19"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524000" y="0"/>
            <a:ext cx="9144000" cy="838200"/>
          </a:xfrm>
        </p:spPr>
        <p:txBody>
          <a:bodyPr>
            <a:noAutofit/>
          </a:bodyPr>
          <a:lstStyle/>
          <a:p>
            <a:pPr algn="ctr" eaLnBrk="1" hangingPunct="1">
              <a:defRPr/>
            </a:pP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b) </a:t>
            </a:r>
            <a:r>
              <a:rPr lang="en-US" sz="28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Phân</a:t>
            </a: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 </a:t>
            </a:r>
            <a:r>
              <a:rPr lang="en-US" sz="28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biệt</a:t>
            </a: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 KN </a:t>
            </a:r>
            <a:r>
              <a:rPr lang="en-US" sz="28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Phúc</a:t>
            </a: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 </a:t>
            </a:r>
            <a:r>
              <a:rPr lang="en-US" sz="28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thẩm</a:t>
            </a: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 </a:t>
            </a:r>
            <a:r>
              <a:rPr lang="en-US" sz="28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vụ</a:t>
            </a: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 </a:t>
            </a:r>
            <a:r>
              <a:rPr lang="en-US" sz="28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án</a:t>
            </a: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 DS </a:t>
            </a:r>
            <a:r>
              <a:rPr lang="en-US" sz="28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và</a:t>
            </a: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 </a:t>
            </a:r>
            <a:r>
              <a:rPr lang="en-US" sz="28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Kháng</a:t>
            </a: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 </a:t>
            </a:r>
            <a:r>
              <a:rPr lang="en-US" sz="28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nghị</a:t>
            </a: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 </a:t>
            </a:r>
            <a:r>
              <a:rPr lang="en-US" sz="28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phúc</a:t>
            </a: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 </a:t>
            </a:r>
            <a:r>
              <a:rPr lang="en-US" sz="28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thẩm</a:t>
            </a: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 </a:t>
            </a:r>
            <a:r>
              <a:rPr lang="en-US" sz="2800" dirty="0" err="1">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việc</a:t>
            </a:r>
            <a:r>
              <a:rPr lang="en-US"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rPr>
              <a:t> DS </a:t>
            </a:r>
            <a:endParaRPr lang="vi-VN" sz="280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cs typeface="Times New Roman" pitchFamily="18" charset="0"/>
            </a:endParaRPr>
          </a:p>
        </p:txBody>
      </p:sp>
      <p:sp>
        <p:nvSpPr>
          <p:cNvPr id="25603" name="Rectangle 3"/>
          <p:cNvSpPr>
            <a:spLocks noGrp="1" noChangeArrowheads="1"/>
          </p:cNvSpPr>
          <p:nvPr>
            <p:ph idx="1"/>
          </p:nvPr>
        </p:nvSpPr>
        <p:spPr>
          <a:xfrm>
            <a:off x="1981200" y="1143000"/>
            <a:ext cx="8229600" cy="5005388"/>
          </a:xfrm>
        </p:spPr>
        <p:txBody>
          <a:bodyPr/>
          <a:lstStyle/>
          <a:p>
            <a:pPr>
              <a:buFont typeface="Wingdings" pitchFamily="2" charset="2"/>
              <a:buNone/>
            </a:pPr>
            <a:r>
              <a:rPr lang="en-US" smtClean="0"/>
              <a:t/>
            </a:r>
            <a:br>
              <a:rPr lang="en-US" smtClean="0"/>
            </a:br>
            <a:endParaRPr lang="vi-VN" smtClean="0"/>
          </a:p>
        </p:txBody>
      </p:sp>
      <p:graphicFrame>
        <p:nvGraphicFramePr>
          <p:cNvPr id="4" name="Table 3"/>
          <p:cNvGraphicFramePr>
            <a:graphicFrameLocks noGrp="1"/>
          </p:cNvGraphicFramePr>
          <p:nvPr/>
        </p:nvGraphicFramePr>
        <p:xfrm>
          <a:off x="1524000" y="762003"/>
          <a:ext cx="9144000" cy="6149681"/>
        </p:xfrm>
        <a:graphic>
          <a:graphicData uri="http://schemas.openxmlformats.org/drawingml/2006/table">
            <a:tbl>
              <a:tblPr firstRow="1" bandRow="1">
                <a:tableStyleId>{5C22544A-7EE6-4342-B048-85BDC9FD1C3A}</a:tableStyleId>
              </a:tblPr>
              <a:tblGrid>
                <a:gridCol w="2443656">
                  <a:extLst>
                    <a:ext uri="{9D8B030D-6E8A-4147-A177-3AD203B41FA5}">
                      <a16:colId xmlns:a16="http://schemas.microsoft.com/office/drawing/2014/main" val="20000"/>
                    </a:ext>
                  </a:extLst>
                </a:gridCol>
                <a:gridCol w="3074276">
                  <a:extLst>
                    <a:ext uri="{9D8B030D-6E8A-4147-A177-3AD203B41FA5}">
                      <a16:colId xmlns:a16="http://schemas.microsoft.com/office/drawing/2014/main" val="20001"/>
                    </a:ext>
                  </a:extLst>
                </a:gridCol>
                <a:gridCol w="3626068">
                  <a:extLst>
                    <a:ext uri="{9D8B030D-6E8A-4147-A177-3AD203B41FA5}">
                      <a16:colId xmlns:a16="http://schemas.microsoft.com/office/drawing/2014/main" val="20002"/>
                    </a:ext>
                  </a:extLst>
                </a:gridCol>
              </a:tblGrid>
              <a:tr h="1146047">
                <a:tc>
                  <a:txBody>
                    <a:bodyPr/>
                    <a:lstStyle/>
                    <a:p>
                      <a:r>
                        <a:rPr lang="en-US" dirty="0" smtClean="0"/>
                        <a:t>             </a:t>
                      </a:r>
                    </a:p>
                    <a:p>
                      <a:r>
                        <a:rPr lang="en-US" dirty="0" smtClean="0"/>
                        <a:t>      </a:t>
                      </a:r>
                      <a:r>
                        <a:rPr lang="en-US" dirty="0" err="1" smtClean="0"/>
                        <a:t>Tiêu</a:t>
                      </a:r>
                      <a:r>
                        <a:rPr lang="en-US" baseline="0" dirty="0" smtClean="0"/>
                        <a:t> </a:t>
                      </a:r>
                      <a:r>
                        <a:rPr lang="en-US" baseline="0" dirty="0" err="1" smtClean="0"/>
                        <a:t>chí</a:t>
                      </a:r>
                      <a:endParaRPr lang="en-US" dirty="0"/>
                    </a:p>
                  </a:txBody>
                  <a:tcPr/>
                </a:tc>
                <a:tc>
                  <a:txBody>
                    <a:bodyPr/>
                    <a:lstStyle/>
                    <a:p>
                      <a:endParaRPr lang="en-US" dirty="0" smtClean="0"/>
                    </a:p>
                    <a:p>
                      <a:pPr algn="ctr"/>
                      <a:r>
                        <a:rPr lang="en-US" dirty="0" smtClean="0"/>
                        <a:t>VỤ</a:t>
                      </a:r>
                      <a:r>
                        <a:rPr lang="en-US" baseline="0" dirty="0" smtClean="0"/>
                        <a:t> </a:t>
                      </a:r>
                      <a:r>
                        <a:rPr lang="en-US" baseline="0" dirty="0" err="1" smtClean="0"/>
                        <a:t>án</a:t>
                      </a:r>
                      <a:r>
                        <a:rPr lang="en-US" baseline="0" dirty="0" smtClean="0"/>
                        <a:t> DS</a:t>
                      </a:r>
                      <a:endParaRPr lang="en-US" dirty="0"/>
                    </a:p>
                  </a:txBody>
                  <a:tcPr/>
                </a:tc>
                <a:tc>
                  <a:txBody>
                    <a:bodyPr/>
                    <a:lstStyle/>
                    <a:p>
                      <a:pPr algn="ctr"/>
                      <a:endParaRPr lang="en-US" dirty="0" smtClean="0"/>
                    </a:p>
                    <a:p>
                      <a:pPr algn="ctr"/>
                      <a:r>
                        <a:rPr lang="en-US" dirty="0" err="1" smtClean="0"/>
                        <a:t>Việc</a:t>
                      </a:r>
                      <a:r>
                        <a:rPr lang="en-US" baseline="0" dirty="0" smtClean="0"/>
                        <a:t> DS</a:t>
                      </a:r>
                      <a:endParaRPr lang="en-US" dirty="0"/>
                    </a:p>
                  </a:txBody>
                  <a:tcPr/>
                </a:tc>
                <a:extLst>
                  <a:ext uri="{0D108BD9-81ED-4DB2-BD59-A6C34878D82A}">
                    <a16:rowId xmlns:a16="http://schemas.microsoft.com/office/drawing/2014/main" val="10000"/>
                  </a:ext>
                </a:extLst>
              </a:tr>
              <a:tr h="1482558">
                <a:tc>
                  <a:txBody>
                    <a:bodyPr/>
                    <a:lstStyle/>
                    <a:p>
                      <a:pPr algn="ctr"/>
                      <a:endParaRPr lang="en-US" i="1" dirty="0" smtClean="0"/>
                    </a:p>
                    <a:p>
                      <a:pPr algn="ctr"/>
                      <a:r>
                        <a:rPr lang="en-US" i="1" dirty="0" err="1" smtClean="0"/>
                        <a:t>Đối</a:t>
                      </a:r>
                      <a:r>
                        <a:rPr lang="en-US" i="1" baseline="0" dirty="0" smtClean="0"/>
                        <a:t> </a:t>
                      </a:r>
                      <a:r>
                        <a:rPr lang="en-US" i="1" baseline="0" dirty="0" err="1" smtClean="0"/>
                        <a:t>tượng</a:t>
                      </a:r>
                      <a:r>
                        <a:rPr lang="en-US" i="1" baseline="0" dirty="0" smtClean="0"/>
                        <a:t> KN</a:t>
                      </a:r>
                      <a:endParaRPr lang="en-US" i="1" dirty="0"/>
                    </a:p>
                  </a:txBody>
                  <a:tcPr/>
                </a:tc>
                <a:tc>
                  <a:txBody>
                    <a:bodyPr/>
                    <a:lstStyle/>
                    <a:p>
                      <a:pPr algn="ctr"/>
                      <a:endParaRPr lang="en-US" sz="1800" b="0" dirty="0" smtClean="0">
                        <a:latin typeface="+mn-lt"/>
                      </a:endParaRPr>
                    </a:p>
                    <a:p>
                      <a:pPr algn="ctr"/>
                      <a:r>
                        <a:rPr lang="en-US" sz="1800" b="0" dirty="0" err="1" smtClean="0">
                          <a:latin typeface="+mn-lt"/>
                        </a:rPr>
                        <a:t>Bản</a:t>
                      </a:r>
                      <a:r>
                        <a:rPr lang="en-US" sz="1800" b="0" baseline="0" dirty="0" smtClean="0">
                          <a:latin typeface="+mn-lt"/>
                        </a:rPr>
                        <a:t> </a:t>
                      </a:r>
                      <a:r>
                        <a:rPr lang="en-US" sz="1800" b="0" baseline="0" dirty="0" err="1" smtClean="0">
                          <a:latin typeface="+mn-lt"/>
                        </a:rPr>
                        <a:t>án</a:t>
                      </a:r>
                      <a:r>
                        <a:rPr lang="en-US" sz="1800" b="0" baseline="0" dirty="0" smtClean="0">
                          <a:latin typeface="+mn-lt"/>
                        </a:rPr>
                        <a:t>, 2 </a:t>
                      </a:r>
                      <a:r>
                        <a:rPr lang="en-US" sz="1800" b="0" baseline="0" dirty="0" err="1" smtClean="0">
                          <a:solidFill>
                            <a:srgbClr val="FF0000"/>
                          </a:solidFill>
                          <a:latin typeface="+mn-lt"/>
                        </a:rPr>
                        <a:t>quyết</a:t>
                      </a:r>
                      <a:r>
                        <a:rPr lang="en-US" sz="1800" b="0" baseline="0" dirty="0" smtClean="0">
                          <a:solidFill>
                            <a:srgbClr val="FF0000"/>
                          </a:solidFill>
                          <a:latin typeface="+mn-lt"/>
                        </a:rPr>
                        <a:t> </a:t>
                      </a:r>
                      <a:r>
                        <a:rPr lang="en-US" sz="1800" b="0" baseline="0" dirty="0" err="1" smtClean="0">
                          <a:solidFill>
                            <a:srgbClr val="FF0000"/>
                          </a:solidFill>
                          <a:latin typeface="+mn-lt"/>
                        </a:rPr>
                        <a:t>định</a:t>
                      </a:r>
                      <a:r>
                        <a:rPr lang="en-US" sz="1800" b="0" baseline="0" dirty="0" smtClean="0">
                          <a:solidFill>
                            <a:srgbClr val="FF0000"/>
                          </a:solidFill>
                          <a:latin typeface="+mn-lt"/>
                        </a:rPr>
                        <a:t> </a:t>
                      </a:r>
                      <a:r>
                        <a:rPr lang="en-US" sz="1800" b="0" baseline="0" dirty="0" err="1" smtClean="0">
                          <a:solidFill>
                            <a:srgbClr val="FF0000"/>
                          </a:solidFill>
                          <a:latin typeface="+mn-lt"/>
                        </a:rPr>
                        <a:t>đình</a:t>
                      </a:r>
                      <a:r>
                        <a:rPr lang="en-US" sz="1800" b="0" baseline="0" dirty="0" smtClean="0">
                          <a:solidFill>
                            <a:srgbClr val="FF0000"/>
                          </a:solidFill>
                          <a:latin typeface="+mn-lt"/>
                        </a:rPr>
                        <a:t> </a:t>
                      </a:r>
                      <a:r>
                        <a:rPr lang="en-US" sz="1800" b="0" baseline="0" dirty="0" err="1" smtClean="0">
                          <a:solidFill>
                            <a:srgbClr val="FF0000"/>
                          </a:solidFill>
                          <a:latin typeface="+mn-lt"/>
                        </a:rPr>
                        <a:t>chỉ</a:t>
                      </a:r>
                      <a:r>
                        <a:rPr lang="en-US" sz="1800" b="0" baseline="0" dirty="0" smtClean="0">
                          <a:solidFill>
                            <a:srgbClr val="FF0000"/>
                          </a:solidFill>
                          <a:latin typeface="+mn-lt"/>
                        </a:rPr>
                        <a:t>, </a:t>
                      </a:r>
                      <a:r>
                        <a:rPr lang="en-US" sz="1800" b="0" baseline="0" dirty="0" err="1" smtClean="0">
                          <a:solidFill>
                            <a:srgbClr val="FF0000"/>
                          </a:solidFill>
                          <a:latin typeface="+mn-lt"/>
                        </a:rPr>
                        <a:t>tạm</a:t>
                      </a:r>
                      <a:r>
                        <a:rPr lang="en-US" sz="1800" b="0" baseline="0" dirty="0" smtClean="0">
                          <a:solidFill>
                            <a:srgbClr val="FF0000"/>
                          </a:solidFill>
                          <a:latin typeface="+mn-lt"/>
                        </a:rPr>
                        <a:t> </a:t>
                      </a:r>
                      <a:r>
                        <a:rPr lang="en-US" sz="1800" b="0" baseline="0" dirty="0" err="1" smtClean="0">
                          <a:solidFill>
                            <a:srgbClr val="FF0000"/>
                          </a:solidFill>
                          <a:latin typeface="+mn-lt"/>
                        </a:rPr>
                        <a:t>đình</a:t>
                      </a:r>
                      <a:r>
                        <a:rPr lang="en-US" sz="1800" b="0" baseline="0" dirty="0" smtClean="0">
                          <a:solidFill>
                            <a:srgbClr val="FF0000"/>
                          </a:solidFill>
                          <a:latin typeface="+mn-lt"/>
                        </a:rPr>
                        <a:t> </a:t>
                      </a:r>
                      <a:r>
                        <a:rPr lang="en-US" sz="1800" b="0" baseline="0" dirty="0" err="1" smtClean="0">
                          <a:solidFill>
                            <a:srgbClr val="FF0000"/>
                          </a:solidFill>
                          <a:latin typeface="+mn-lt"/>
                        </a:rPr>
                        <a:t>chỉ</a:t>
                      </a:r>
                      <a:r>
                        <a:rPr lang="en-US" sz="1800" b="0" baseline="0" dirty="0" smtClean="0">
                          <a:solidFill>
                            <a:srgbClr val="FF0000"/>
                          </a:solidFill>
                          <a:latin typeface="+mn-lt"/>
                        </a:rPr>
                        <a:t> </a:t>
                      </a:r>
                      <a:r>
                        <a:rPr lang="en-US" sz="1800" b="0" baseline="0" dirty="0" smtClean="0">
                          <a:latin typeface="+mn-lt"/>
                        </a:rPr>
                        <a:t>CHƯA </a:t>
                      </a:r>
                      <a:r>
                        <a:rPr lang="en-US" sz="1800" b="0" baseline="0" dirty="0" err="1" smtClean="0">
                          <a:latin typeface="+mn-lt"/>
                        </a:rPr>
                        <a:t>có</a:t>
                      </a:r>
                      <a:r>
                        <a:rPr lang="en-US" sz="1800" b="0" baseline="0" dirty="0" smtClean="0">
                          <a:latin typeface="+mn-lt"/>
                        </a:rPr>
                        <a:t> </a:t>
                      </a:r>
                      <a:r>
                        <a:rPr lang="en-US" sz="1800" b="0" baseline="0" dirty="0" err="1" smtClean="0">
                          <a:latin typeface="+mn-lt"/>
                        </a:rPr>
                        <a:t>hiệu</a:t>
                      </a:r>
                      <a:r>
                        <a:rPr lang="en-US" sz="1800" b="0" baseline="0" dirty="0" smtClean="0">
                          <a:latin typeface="+mn-lt"/>
                        </a:rPr>
                        <a:t> </a:t>
                      </a:r>
                      <a:r>
                        <a:rPr lang="en-US" sz="1800" b="0" baseline="0" dirty="0" err="1" smtClean="0">
                          <a:latin typeface="+mn-lt"/>
                        </a:rPr>
                        <a:t>lực</a:t>
                      </a:r>
                      <a:r>
                        <a:rPr lang="en-US" sz="1800" b="0" baseline="0" dirty="0" smtClean="0">
                          <a:latin typeface="+mn-lt"/>
                        </a:rPr>
                        <a:t> PL </a:t>
                      </a:r>
                      <a:r>
                        <a:rPr lang="en-US" sz="1800" b="0" baseline="0" dirty="0" err="1" smtClean="0">
                          <a:latin typeface="+mn-lt"/>
                        </a:rPr>
                        <a:t>của</a:t>
                      </a:r>
                      <a:r>
                        <a:rPr lang="en-US" sz="1800" b="0" baseline="0" dirty="0" smtClean="0">
                          <a:latin typeface="+mn-lt"/>
                        </a:rPr>
                        <a:t> </a:t>
                      </a:r>
                      <a:r>
                        <a:rPr lang="en-US" sz="1800" b="0" baseline="0" dirty="0" err="1" smtClean="0">
                          <a:latin typeface="+mn-lt"/>
                        </a:rPr>
                        <a:t>Tòa</a:t>
                      </a:r>
                      <a:r>
                        <a:rPr lang="en-US" sz="1800" b="0" baseline="0" dirty="0" smtClean="0">
                          <a:latin typeface="+mn-lt"/>
                        </a:rPr>
                        <a:t> </a:t>
                      </a:r>
                      <a:r>
                        <a:rPr lang="en-US" sz="1800" b="0" baseline="0" dirty="0" err="1" smtClean="0">
                          <a:latin typeface="+mn-lt"/>
                        </a:rPr>
                        <a:t>án</a:t>
                      </a:r>
                      <a:endParaRPr lang="en-US" dirty="0">
                        <a:latin typeface="+mn-lt"/>
                      </a:endParaRPr>
                    </a:p>
                  </a:txBody>
                  <a:tcPr/>
                </a:tc>
                <a:tc>
                  <a:txBody>
                    <a:bodyPr/>
                    <a:lstStyle/>
                    <a:p>
                      <a:pPr algn="ctr"/>
                      <a:endParaRPr lang="en-US" sz="1800" b="0" dirty="0" smtClean="0">
                        <a:latin typeface="+mn-lt"/>
                      </a:endParaRPr>
                    </a:p>
                    <a:p>
                      <a:pPr algn="ctr"/>
                      <a:r>
                        <a:rPr lang="en-US" sz="1800" b="0" baseline="0" dirty="0" err="1" smtClean="0">
                          <a:latin typeface="+mn-lt"/>
                        </a:rPr>
                        <a:t>Quyết</a:t>
                      </a:r>
                      <a:r>
                        <a:rPr lang="en-US" sz="1800" b="0" baseline="0" dirty="0" smtClean="0">
                          <a:latin typeface="+mn-lt"/>
                        </a:rPr>
                        <a:t> </a:t>
                      </a:r>
                      <a:r>
                        <a:rPr lang="en-US" sz="1800" b="0" baseline="0" dirty="0" err="1" smtClean="0">
                          <a:latin typeface="+mn-lt"/>
                        </a:rPr>
                        <a:t>định</a:t>
                      </a:r>
                      <a:r>
                        <a:rPr lang="en-US" sz="1800" b="0" baseline="0" dirty="0" smtClean="0">
                          <a:latin typeface="+mn-lt"/>
                        </a:rPr>
                        <a:t> </a:t>
                      </a:r>
                      <a:r>
                        <a:rPr lang="en-US" sz="1800" b="0" baseline="0" dirty="0" err="1" smtClean="0">
                          <a:solidFill>
                            <a:srgbClr val="FF0000"/>
                          </a:solidFill>
                          <a:latin typeface="+mn-lt"/>
                        </a:rPr>
                        <a:t>GiẢI</a:t>
                      </a:r>
                      <a:r>
                        <a:rPr lang="en-US" sz="1800" b="0" baseline="0" dirty="0" smtClean="0">
                          <a:solidFill>
                            <a:srgbClr val="FF0000"/>
                          </a:solidFill>
                          <a:latin typeface="+mn-lt"/>
                        </a:rPr>
                        <a:t> QUYẾT </a:t>
                      </a:r>
                      <a:r>
                        <a:rPr lang="en-US" sz="1800" b="0" baseline="0" dirty="0" err="1" smtClean="0">
                          <a:solidFill>
                            <a:srgbClr val="FF0000"/>
                          </a:solidFill>
                          <a:latin typeface="+mn-lt"/>
                        </a:rPr>
                        <a:t>ViỆC</a:t>
                      </a:r>
                      <a:r>
                        <a:rPr lang="en-US" sz="1800" b="0" baseline="0" dirty="0" smtClean="0">
                          <a:solidFill>
                            <a:srgbClr val="FF0000"/>
                          </a:solidFill>
                          <a:latin typeface="+mn-lt"/>
                        </a:rPr>
                        <a:t> DÂN SỰ CHƯA </a:t>
                      </a:r>
                      <a:r>
                        <a:rPr lang="en-US" sz="1800" b="0" baseline="0" dirty="0" err="1" smtClean="0">
                          <a:latin typeface="+mn-lt"/>
                        </a:rPr>
                        <a:t>có</a:t>
                      </a:r>
                      <a:r>
                        <a:rPr lang="en-US" sz="1800" b="0" baseline="0" dirty="0" smtClean="0">
                          <a:latin typeface="+mn-lt"/>
                        </a:rPr>
                        <a:t> </a:t>
                      </a:r>
                      <a:r>
                        <a:rPr lang="en-US" sz="1800" b="0" baseline="0" dirty="0" err="1" smtClean="0">
                          <a:latin typeface="+mn-lt"/>
                        </a:rPr>
                        <a:t>hiệu</a:t>
                      </a:r>
                      <a:r>
                        <a:rPr lang="en-US" sz="1800" b="0" baseline="0" dirty="0" smtClean="0">
                          <a:latin typeface="+mn-lt"/>
                        </a:rPr>
                        <a:t> </a:t>
                      </a:r>
                      <a:r>
                        <a:rPr lang="en-US" sz="1800" b="0" baseline="0" dirty="0" err="1" smtClean="0">
                          <a:latin typeface="+mn-lt"/>
                        </a:rPr>
                        <a:t>lực</a:t>
                      </a:r>
                      <a:r>
                        <a:rPr lang="en-US" sz="1800" b="0" baseline="0" dirty="0" smtClean="0">
                          <a:latin typeface="+mn-lt"/>
                        </a:rPr>
                        <a:t> PL </a:t>
                      </a:r>
                      <a:r>
                        <a:rPr lang="en-US" sz="1800" b="0" baseline="0" dirty="0" err="1" smtClean="0">
                          <a:latin typeface="+mn-lt"/>
                        </a:rPr>
                        <a:t>của</a:t>
                      </a:r>
                      <a:r>
                        <a:rPr lang="en-US" sz="1800" b="0" baseline="0" dirty="0" smtClean="0">
                          <a:latin typeface="+mn-lt"/>
                        </a:rPr>
                        <a:t> </a:t>
                      </a:r>
                      <a:r>
                        <a:rPr lang="en-US" sz="1800" b="0" baseline="0" dirty="0" err="1" smtClean="0">
                          <a:latin typeface="+mn-lt"/>
                        </a:rPr>
                        <a:t>Tòa</a:t>
                      </a:r>
                      <a:r>
                        <a:rPr lang="en-US" sz="1800" b="0" baseline="0" dirty="0" smtClean="0">
                          <a:latin typeface="+mn-lt"/>
                        </a:rPr>
                        <a:t> </a:t>
                      </a:r>
                      <a:r>
                        <a:rPr lang="en-US" sz="1800" b="0" baseline="0" dirty="0" err="1" smtClean="0">
                          <a:latin typeface="+mn-lt"/>
                        </a:rPr>
                        <a:t>án</a:t>
                      </a:r>
                      <a:endParaRPr lang="en-US" dirty="0">
                        <a:latin typeface="+mn-lt"/>
                      </a:endParaRPr>
                    </a:p>
                  </a:txBody>
                  <a:tcPr/>
                </a:tc>
                <a:extLst>
                  <a:ext uri="{0D108BD9-81ED-4DB2-BD59-A6C34878D82A}">
                    <a16:rowId xmlns:a16="http://schemas.microsoft.com/office/drawing/2014/main" val="10001"/>
                  </a:ext>
                </a:extLst>
              </a:tr>
              <a:tr h="1482558">
                <a:tc>
                  <a:txBody>
                    <a:bodyPr/>
                    <a:lstStyle/>
                    <a:p>
                      <a:pPr algn="ctr"/>
                      <a:endParaRPr lang="en-US" i="1" dirty="0" smtClean="0"/>
                    </a:p>
                    <a:p>
                      <a:pPr algn="ctr"/>
                      <a:r>
                        <a:rPr lang="en-US" i="1" dirty="0" err="1" smtClean="0"/>
                        <a:t>Thời</a:t>
                      </a:r>
                      <a:r>
                        <a:rPr lang="en-US" i="1" baseline="0" dirty="0" smtClean="0"/>
                        <a:t> </a:t>
                      </a:r>
                      <a:r>
                        <a:rPr lang="en-US" i="1" baseline="0" dirty="0" err="1" smtClean="0"/>
                        <a:t>hạn</a:t>
                      </a:r>
                      <a:endParaRPr lang="en-US" i="1" dirty="0"/>
                    </a:p>
                  </a:txBody>
                  <a:tcPr/>
                </a:tc>
                <a:tc>
                  <a:txBody>
                    <a:bodyPr/>
                    <a:lstStyle/>
                    <a:p>
                      <a:pPr algn="ctr">
                        <a:buFontTx/>
                        <a:buChar char="-"/>
                      </a:pPr>
                      <a:r>
                        <a:rPr lang="en-US" baseline="0" dirty="0" smtClean="0"/>
                        <a:t> BA: </a:t>
                      </a:r>
                      <a:r>
                        <a:rPr lang="en-US" baseline="0" dirty="0" smtClean="0">
                          <a:solidFill>
                            <a:srgbClr val="FF0000"/>
                          </a:solidFill>
                        </a:rPr>
                        <a:t>01 </a:t>
                      </a:r>
                      <a:r>
                        <a:rPr lang="en-US" baseline="0" dirty="0" err="1" smtClean="0">
                          <a:solidFill>
                            <a:srgbClr val="FF0000"/>
                          </a:solidFill>
                        </a:rPr>
                        <a:t>tháng</a:t>
                      </a:r>
                      <a:r>
                        <a:rPr lang="en-US" baseline="0" dirty="0" smtClean="0">
                          <a:solidFill>
                            <a:srgbClr val="FF0000"/>
                          </a:solidFill>
                        </a:rPr>
                        <a:t> – 15 </a:t>
                      </a:r>
                      <a:r>
                        <a:rPr lang="en-US" baseline="0" dirty="0" err="1" smtClean="0">
                          <a:solidFill>
                            <a:srgbClr val="FF0000"/>
                          </a:solidFill>
                        </a:rPr>
                        <a:t>ngày</a:t>
                      </a:r>
                      <a:r>
                        <a:rPr lang="en-US" baseline="0" dirty="0" smtClean="0">
                          <a:solidFill>
                            <a:srgbClr val="FF0000"/>
                          </a:solidFill>
                        </a:rPr>
                        <a:t>,</a:t>
                      </a:r>
                      <a:r>
                        <a:rPr lang="en-US" baseline="0" dirty="0" smtClean="0"/>
                        <a:t> </a:t>
                      </a:r>
                      <a:r>
                        <a:rPr lang="en-US" baseline="0" dirty="0" err="1" smtClean="0"/>
                        <a:t>kể</a:t>
                      </a:r>
                      <a:r>
                        <a:rPr lang="en-US" baseline="0" dirty="0" smtClean="0"/>
                        <a:t> </a:t>
                      </a:r>
                      <a:r>
                        <a:rPr lang="en-US" baseline="0" dirty="0" err="1" smtClean="0"/>
                        <a:t>từ</a:t>
                      </a:r>
                      <a:r>
                        <a:rPr lang="en-US" baseline="0" dirty="0" smtClean="0"/>
                        <a:t> </a:t>
                      </a:r>
                      <a:r>
                        <a:rPr lang="en-US" baseline="0" dirty="0" err="1" smtClean="0"/>
                        <a:t>ngày</a:t>
                      </a:r>
                      <a:r>
                        <a:rPr lang="en-US" baseline="0" dirty="0" smtClean="0"/>
                        <a:t> </a:t>
                      </a:r>
                      <a:r>
                        <a:rPr lang="en-US" baseline="0" dirty="0" err="1" smtClean="0"/>
                        <a:t>tuyên</a:t>
                      </a:r>
                      <a:r>
                        <a:rPr lang="en-US" baseline="0" dirty="0" smtClean="0"/>
                        <a:t> </a:t>
                      </a:r>
                      <a:r>
                        <a:rPr lang="en-US" baseline="0" dirty="0" err="1" smtClean="0"/>
                        <a:t>án</a:t>
                      </a:r>
                      <a:r>
                        <a:rPr lang="en-US" baseline="0" dirty="0" smtClean="0"/>
                        <a:t> (</a:t>
                      </a:r>
                      <a:r>
                        <a:rPr lang="en-US" baseline="0" dirty="0" err="1" smtClean="0"/>
                        <a:t>nhận</a:t>
                      </a:r>
                      <a:r>
                        <a:rPr lang="en-US" baseline="0" dirty="0" smtClean="0"/>
                        <a:t> </a:t>
                      </a:r>
                      <a:r>
                        <a:rPr lang="en-US" baseline="0" dirty="0" err="1" smtClean="0"/>
                        <a:t>Bản</a:t>
                      </a:r>
                      <a:r>
                        <a:rPr lang="en-US" baseline="0" dirty="0" smtClean="0"/>
                        <a:t> </a:t>
                      </a:r>
                      <a:r>
                        <a:rPr lang="en-US" baseline="0" dirty="0" err="1" smtClean="0"/>
                        <a:t>án</a:t>
                      </a:r>
                      <a:r>
                        <a:rPr lang="en-US" baseline="0" dirty="0" smtClean="0"/>
                        <a:t>…)</a:t>
                      </a:r>
                    </a:p>
                    <a:p>
                      <a:pPr algn="ctr">
                        <a:buFontTx/>
                        <a:buChar char="-"/>
                      </a:pPr>
                      <a:r>
                        <a:rPr lang="en-US" baseline="0" dirty="0" smtClean="0"/>
                        <a:t> QĐ: </a:t>
                      </a:r>
                      <a:r>
                        <a:rPr lang="en-US" baseline="0" dirty="0" smtClean="0">
                          <a:solidFill>
                            <a:srgbClr val="FF0000"/>
                          </a:solidFill>
                        </a:rPr>
                        <a:t>07 </a:t>
                      </a:r>
                      <a:r>
                        <a:rPr lang="en-US" baseline="0" dirty="0" err="1" smtClean="0">
                          <a:solidFill>
                            <a:srgbClr val="FF0000"/>
                          </a:solidFill>
                        </a:rPr>
                        <a:t>ngày</a:t>
                      </a:r>
                      <a:r>
                        <a:rPr lang="en-US" baseline="0" dirty="0" smtClean="0">
                          <a:solidFill>
                            <a:srgbClr val="FF0000"/>
                          </a:solidFill>
                        </a:rPr>
                        <a:t> – 10 </a:t>
                      </a:r>
                      <a:r>
                        <a:rPr lang="en-US" baseline="0" dirty="0" err="1" smtClean="0">
                          <a:solidFill>
                            <a:srgbClr val="FF0000"/>
                          </a:solidFill>
                        </a:rPr>
                        <a:t>ngày</a:t>
                      </a:r>
                      <a:r>
                        <a:rPr lang="en-US" baseline="0" dirty="0" smtClean="0">
                          <a:solidFill>
                            <a:srgbClr val="FF0000"/>
                          </a:solidFill>
                        </a:rPr>
                        <a:t>, </a:t>
                      </a:r>
                      <a:r>
                        <a:rPr lang="en-US" baseline="0" dirty="0" err="1" smtClean="0"/>
                        <a:t>kể</a:t>
                      </a:r>
                      <a:r>
                        <a:rPr lang="en-US" baseline="0" dirty="0" smtClean="0"/>
                        <a:t> </a:t>
                      </a:r>
                      <a:r>
                        <a:rPr lang="en-US" baseline="0" dirty="0" err="1" smtClean="0"/>
                        <a:t>từ</a:t>
                      </a:r>
                      <a:r>
                        <a:rPr lang="en-US" baseline="0" dirty="0" smtClean="0"/>
                        <a:t> </a:t>
                      </a:r>
                      <a:r>
                        <a:rPr lang="en-US" baseline="0" dirty="0" err="1" smtClean="0"/>
                        <a:t>ngày</a:t>
                      </a:r>
                      <a:r>
                        <a:rPr lang="en-US" baseline="0" dirty="0" smtClean="0"/>
                        <a:t> </a:t>
                      </a:r>
                      <a:r>
                        <a:rPr lang="en-US" baseline="0" dirty="0" err="1" smtClean="0"/>
                        <a:t>ra</a:t>
                      </a:r>
                      <a:r>
                        <a:rPr lang="en-US" baseline="0" dirty="0" smtClean="0"/>
                        <a:t> QĐ</a:t>
                      </a:r>
                      <a:endParaRPr lang="en-US" dirty="0"/>
                    </a:p>
                  </a:txBody>
                  <a:tcPr/>
                </a:tc>
                <a:tc>
                  <a:txBody>
                    <a:bodyPr/>
                    <a:lstStyle/>
                    <a:p>
                      <a:pPr algn="ctr"/>
                      <a:r>
                        <a:rPr lang="en-US" sz="1800" dirty="0" smtClean="0"/>
                        <a:t>10 </a:t>
                      </a:r>
                      <a:r>
                        <a:rPr lang="en-US" sz="1800" dirty="0" err="1" smtClean="0"/>
                        <a:t>ngày</a:t>
                      </a:r>
                      <a:r>
                        <a:rPr lang="en-US" sz="1800" dirty="0" smtClean="0"/>
                        <a:t> </a:t>
                      </a:r>
                      <a:r>
                        <a:rPr lang="en-US" sz="1800" dirty="0" err="1" smtClean="0"/>
                        <a:t>đối</a:t>
                      </a:r>
                      <a:r>
                        <a:rPr lang="en-US" sz="1800" dirty="0" smtClean="0"/>
                        <a:t> </a:t>
                      </a:r>
                      <a:r>
                        <a:rPr lang="en-US" sz="1800" dirty="0" err="1" smtClean="0"/>
                        <a:t>với</a:t>
                      </a:r>
                      <a:r>
                        <a:rPr lang="en-US" sz="1800" dirty="0" smtClean="0"/>
                        <a:t> </a:t>
                      </a:r>
                      <a:r>
                        <a:rPr lang="en-US" sz="1800" dirty="0" err="1" smtClean="0"/>
                        <a:t>Viện</a:t>
                      </a:r>
                      <a:r>
                        <a:rPr lang="en-US" sz="1800" dirty="0" smtClean="0"/>
                        <a:t> </a:t>
                      </a:r>
                      <a:r>
                        <a:rPr lang="en-US" sz="1800" dirty="0" err="1" smtClean="0"/>
                        <a:t>kiểm</a:t>
                      </a:r>
                      <a:r>
                        <a:rPr lang="en-US" sz="1800" dirty="0" smtClean="0"/>
                        <a:t> </a:t>
                      </a:r>
                      <a:r>
                        <a:rPr lang="en-US" sz="1800" dirty="0" err="1" smtClean="0"/>
                        <a:t>sát</a:t>
                      </a:r>
                      <a:r>
                        <a:rPr lang="en-US" sz="1800" dirty="0" smtClean="0"/>
                        <a:t> </a:t>
                      </a:r>
                      <a:r>
                        <a:rPr lang="en-US" sz="1800" dirty="0" err="1" smtClean="0"/>
                        <a:t>cùng</a:t>
                      </a:r>
                      <a:r>
                        <a:rPr lang="en-US" sz="1800" dirty="0" smtClean="0"/>
                        <a:t> </a:t>
                      </a:r>
                      <a:r>
                        <a:rPr lang="en-US" sz="1800" dirty="0" err="1" smtClean="0"/>
                        <a:t>cấp</a:t>
                      </a:r>
                      <a:r>
                        <a:rPr lang="en-US" sz="1800" dirty="0" smtClean="0"/>
                        <a:t> </a:t>
                      </a:r>
                      <a:r>
                        <a:rPr lang="en-US" sz="1800" dirty="0" err="1" smtClean="0"/>
                        <a:t>và</a:t>
                      </a:r>
                      <a:r>
                        <a:rPr lang="en-US" sz="1800" dirty="0" smtClean="0"/>
                        <a:t> 15 </a:t>
                      </a:r>
                      <a:r>
                        <a:rPr lang="en-US" sz="1800" dirty="0" err="1" smtClean="0"/>
                        <a:t>ngày</a:t>
                      </a:r>
                      <a:r>
                        <a:rPr lang="en-US" sz="1800" dirty="0" smtClean="0"/>
                        <a:t> </a:t>
                      </a:r>
                      <a:r>
                        <a:rPr lang="en-US" sz="1800" dirty="0" err="1" smtClean="0"/>
                        <a:t>đối</a:t>
                      </a:r>
                      <a:r>
                        <a:rPr lang="en-US" sz="1800" dirty="0" smtClean="0"/>
                        <a:t> </a:t>
                      </a:r>
                      <a:r>
                        <a:rPr lang="en-US" sz="1800" dirty="0" err="1" smtClean="0"/>
                        <a:t>với</a:t>
                      </a:r>
                      <a:r>
                        <a:rPr lang="en-US" sz="1800" dirty="0" smtClean="0"/>
                        <a:t> </a:t>
                      </a:r>
                      <a:r>
                        <a:rPr lang="en-US" sz="1800" dirty="0" err="1" smtClean="0"/>
                        <a:t>Viện</a:t>
                      </a:r>
                      <a:r>
                        <a:rPr lang="en-US" sz="1800" dirty="0" smtClean="0"/>
                        <a:t> </a:t>
                      </a:r>
                      <a:r>
                        <a:rPr lang="en-US" sz="1800" dirty="0" err="1" smtClean="0"/>
                        <a:t>kiểm</a:t>
                      </a:r>
                      <a:r>
                        <a:rPr lang="en-US" sz="1800" dirty="0" smtClean="0"/>
                        <a:t> </a:t>
                      </a:r>
                      <a:r>
                        <a:rPr lang="en-US" sz="1800" dirty="0" err="1" smtClean="0"/>
                        <a:t>sát</a:t>
                      </a:r>
                      <a:r>
                        <a:rPr lang="en-US" sz="1800" dirty="0" smtClean="0"/>
                        <a:t> </a:t>
                      </a:r>
                      <a:r>
                        <a:rPr lang="en-US" sz="1800" dirty="0" err="1" smtClean="0"/>
                        <a:t>cấp</a:t>
                      </a:r>
                      <a:r>
                        <a:rPr lang="en-US" sz="1800" dirty="0" smtClean="0"/>
                        <a:t> </a:t>
                      </a:r>
                      <a:r>
                        <a:rPr lang="en-US" sz="1800" dirty="0" err="1" smtClean="0"/>
                        <a:t>trên</a:t>
                      </a:r>
                      <a:r>
                        <a:rPr lang="en-US" sz="1800" dirty="0" smtClean="0"/>
                        <a:t> </a:t>
                      </a:r>
                      <a:r>
                        <a:rPr lang="en-US" sz="1800" dirty="0" err="1" smtClean="0"/>
                        <a:t>trực</a:t>
                      </a:r>
                      <a:r>
                        <a:rPr lang="en-US" sz="1800" dirty="0" smtClean="0"/>
                        <a:t> </a:t>
                      </a:r>
                      <a:r>
                        <a:rPr lang="en-US" sz="1800" dirty="0" err="1" smtClean="0"/>
                        <a:t>tiếp</a:t>
                      </a:r>
                      <a:endParaRPr lang="en-US" dirty="0"/>
                    </a:p>
                  </a:txBody>
                  <a:tcPr/>
                </a:tc>
                <a:extLst>
                  <a:ext uri="{0D108BD9-81ED-4DB2-BD59-A6C34878D82A}">
                    <a16:rowId xmlns:a16="http://schemas.microsoft.com/office/drawing/2014/main" val="10002"/>
                  </a:ext>
                </a:extLst>
              </a:tr>
              <a:tr h="2038518">
                <a:tc>
                  <a:txBody>
                    <a:bodyPr/>
                    <a:lstStyle/>
                    <a:p>
                      <a:pPr algn="ctr"/>
                      <a:endParaRPr lang="en-US" i="1" dirty="0" smtClean="0"/>
                    </a:p>
                    <a:p>
                      <a:pPr algn="ctr"/>
                      <a:r>
                        <a:rPr lang="en-US" i="1" dirty="0" err="1" smtClean="0"/>
                        <a:t>Phạm</a:t>
                      </a:r>
                      <a:r>
                        <a:rPr lang="en-US" i="1" baseline="0" dirty="0" smtClean="0"/>
                        <a:t> vi</a:t>
                      </a:r>
                      <a:endParaRPr lang="en-US" i="1" dirty="0"/>
                    </a:p>
                  </a:txBody>
                  <a:tcPr/>
                </a:tc>
                <a:tc>
                  <a:txBody>
                    <a:bodyPr/>
                    <a:lstStyle/>
                    <a:p>
                      <a:pPr algn="ctr"/>
                      <a:endParaRPr lang="en-US" i="1" dirty="0" smtClean="0"/>
                    </a:p>
                    <a:p>
                      <a:pPr algn="ctr"/>
                      <a:r>
                        <a:rPr lang="en-US" i="1" baseline="0" dirty="0" smtClean="0"/>
                        <a:t>BA, QĐ </a:t>
                      </a:r>
                      <a:r>
                        <a:rPr lang="en-US" i="1" baseline="0" dirty="0" err="1" smtClean="0"/>
                        <a:t>giải</a:t>
                      </a:r>
                      <a:r>
                        <a:rPr lang="en-US" i="1" baseline="0" dirty="0" smtClean="0"/>
                        <a:t> </a:t>
                      </a:r>
                      <a:r>
                        <a:rPr lang="en-US" i="1" baseline="0" dirty="0" err="1" smtClean="0"/>
                        <a:t>quyết</a:t>
                      </a:r>
                      <a:r>
                        <a:rPr lang="en-US" i="1" baseline="0" dirty="0" smtClean="0"/>
                        <a:t> </a:t>
                      </a:r>
                      <a:r>
                        <a:rPr lang="en-US" i="1" baseline="0" dirty="0" err="1" smtClean="0"/>
                        <a:t>m</a:t>
                      </a:r>
                      <a:r>
                        <a:rPr lang="en-US" i="1" dirty="0" err="1" smtClean="0"/>
                        <a:t>ọi</a:t>
                      </a:r>
                      <a:r>
                        <a:rPr lang="en-US" i="1" baseline="0" dirty="0" smtClean="0"/>
                        <a:t> </a:t>
                      </a:r>
                      <a:r>
                        <a:rPr lang="en-US" i="1" baseline="0" dirty="0" err="1" smtClean="0"/>
                        <a:t>tranh</a:t>
                      </a:r>
                      <a:r>
                        <a:rPr lang="en-US" i="1" baseline="0" dirty="0" smtClean="0"/>
                        <a:t> </a:t>
                      </a:r>
                      <a:r>
                        <a:rPr lang="en-US" i="1" baseline="0" dirty="0" err="1" smtClean="0"/>
                        <a:t>chấp</a:t>
                      </a:r>
                      <a:r>
                        <a:rPr lang="en-US" i="1" baseline="0" dirty="0" smtClean="0"/>
                        <a:t> DS </a:t>
                      </a:r>
                      <a:r>
                        <a:rPr lang="en-US" i="1" baseline="0" dirty="0" err="1" smtClean="0"/>
                        <a:t>đều</a:t>
                      </a:r>
                      <a:r>
                        <a:rPr lang="en-US" i="1" baseline="0" dirty="0" smtClean="0"/>
                        <a:t> </a:t>
                      </a:r>
                      <a:r>
                        <a:rPr lang="en-US" i="1" baseline="0" dirty="0" err="1" smtClean="0"/>
                        <a:t>có</a:t>
                      </a:r>
                      <a:r>
                        <a:rPr lang="en-US" i="1" baseline="0" dirty="0" smtClean="0"/>
                        <a:t> </a:t>
                      </a:r>
                      <a:r>
                        <a:rPr lang="en-US" i="1" baseline="0" dirty="0" err="1" smtClean="0"/>
                        <a:t>thể</a:t>
                      </a:r>
                      <a:r>
                        <a:rPr lang="en-US" i="1" baseline="0" dirty="0" smtClean="0"/>
                        <a:t>  </a:t>
                      </a:r>
                      <a:r>
                        <a:rPr lang="en-US" i="1" baseline="0" dirty="0" err="1" smtClean="0"/>
                        <a:t>là</a:t>
                      </a:r>
                      <a:r>
                        <a:rPr lang="en-US" i="1" baseline="0" dirty="0" smtClean="0"/>
                        <a:t> </a:t>
                      </a:r>
                      <a:r>
                        <a:rPr lang="en-US" i="1" baseline="0" dirty="0" err="1" smtClean="0"/>
                        <a:t>đối</a:t>
                      </a:r>
                      <a:r>
                        <a:rPr lang="en-US" i="1" baseline="0" dirty="0" smtClean="0"/>
                        <a:t> </a:t>
                      </a:r>
                      <a:r>
                        <a:rPr lang="en-US" i="1" baseline="0" dirty="0" err="1" smtClean="0"/>
                        <a:t>tượng</a:t>
                      </a:r>
                      <a:r>
                        <a:rPr lang="en-US" i="1" baseline="0" dirty="0" smtClean="0"/>
                        <a:t> </a:t>
                      </a:r>
                      <a:r>
                        <a:rPr lang="en-US" i="1" baseline="0" dirty="0" err="1" smtClean="0"/>
                        <a:t>Kháng</a:t>
                      </a:r>
                      <a:r>
                        <a:rPr lang="en-US" i="1" baseline="0" dirty="0" smtClean="0"/>
                        <a:t> </a:t>
                      </a:r>
                      <a:r>
                        <a:rPr lang="en-US" i="1" baseline="0" dirty="0" err="1" smtClean="0"/>
                        <a:t>nghị</a:t>
                      </a:r>
                      <a:r>
                        <a:rPr lang="en-US" i="1" baseline="0" dirty="0" smtClean="0"/>
                        <a:t> </a:t>
                      </a:r>
                      <a:r>
                        <a:rPr lang="en-US" i="1" baseline="0" dirty="0" err="1" smtClean="0"/>
                        <a:t>phúc</a:t>
                      </a:r>
                      <a:r>
                        <a:rPr lang="en-US" i="1" baseline="0" dirty="0" smtClean="0"/>
                        <a:t> </a:t>
                      </a:r>
                      <a:r>
                        <a:rPr lang="en-US" i="1" baseline="0" dirty="0" err="1" smtClean="0"/>
                        <a:t>thẩm</a:t>
                      </a:r>
                      <a:endParaRPr lang="en-US" i="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i="1" kern="1200" baseline="0" dirty="0" smtClean="0">
                          <a:solidFill>
                            <a:schemeClr val="dk1"/>
                          </a:solidFill>
                          <a:latin typeface="+mn-lt"/>
                          <a:ea typeface="+mn-ea"/>
                          <a:cs typeface="+mn-cs"/>
                        </a:rPr>
                        <a:t>4 </a:t>
                      </a:r>
                      <a:r>
                        <a:rPr lang="en-US" sz="1800" i="1" kern="1200" baseline="0" dirty="0" err="1" smtClean="0">
                          <a:solidFill>
                            <a:schemeClr val="dk1"/>
                          </a:solidFill>
                          <a:latin typeface="+mn-lt"/>
                          <a:ea typeface="+mn-ea"/>
                          <a:cs typeface="+mn-cs"/>
                        </a:rPr>
                        <a:t>loại</a:t>
                      </a:r>
                      <a:r>
                        <a:rPr lang="en-US" sz="1800" i="1" kern="1200" baseline="0" dirty="0" smtClean="0">
                          <a:solidFill>
                            <a:schemeClr val="dk1"/>
                          </a:solidFill>
                          <a:latin typeface="+mn-lt"/>
                          <a:ea typeface="+mn-ea"/>
                          <a:cs typeface="+mn-cs"/>
                        </a:rPr>
                        <a:t> </a:t>
                      </a:r>
                      <a:r>
                        <a:rPr lang="en-US" sz="1800" i="1" kern="1200" baseline="0" dirty="0" err="1" smtClean="0">
                          <a:solidFill>
                            <a:schemeClr val="dk1"/>
                          </a:solidFill>
                          <a:latin typeface="+mn-lt"/>
                          <a:ea typeface="+mn-ea"/>
                          <a:cs typeface="+mn-cs"/>
                        </a:rPr>
                        <a:t>việc</a:t>
                      </a:r>
                      <a:r>
                        <a:rPr lang="en-US" sz="1800" i="1" kern="1200" baseline="0" dirty="0" smtClean="0">
                          <a:solidFill>
                            <a:schemeClr val="dk1"/>
                          </a:solidFill>
                          <a:latin typeface="+mn-lt"/>
                          <a:ea typeface="+mn-ea"/>
                          <a:cs typeface="+mn-cs"/>
                        </a:rPr>
                        <a:t> DS </a:t>
                      </a:r>
                      <a:r>
                        <a:rPr lang="en-US" sz="1800" i="1" kern="1200" baseline="0" dirty="0" err="1" smtClean="0">
                          <a:solidFill>
                            <a:schemeClr val="dk1"/>
                          </a:solidFill>
                          <a:latin typeface="+mn-lt"/>
                          <a:ea typeface="+mn-ea"/>
                          <a:cs typeface="+mn-cs"/>
                        </a:rPr>
                        <a:t>sau</a:t>
                      </a:r>
                      <a:r>
                        <a:rPr lang="en-US" sz="1800" i="1" kern="1200" baseline="0" dirty="0" smtClean="0">
                          <a:solidFill>
                            <a:schemeClr val="dk1"/>
                          </a:solidFill>
                          <a:latin typeface="+mn-lt"/>
                          <a:ea typeface="+mn-ea"/>
                          <a:cs typeface="+mn-cs"/>
                        </a:rPr>
                        <a:t> </a:t>
                      </a:r>
                      <a:r>
                        <a:rPr lang="en-US" sz="1800" i="1" kern="1200" baseline="0" dirty="0" err="1" smtClean="0">
                          <a:solidFill>
                            <a:schemeClr val="dk1"/>
                          </a:solidFill>
                          <a:latin typeface="+mn-lt"/>
                          <a:ea typeface="+mn-ea"/>
                          <a:cs typeface="+mn-cs"/>
                        </a:rPr>
                        <a:t>không</a:t>
                      </a:r>
                      <a:r>
                        <a:rPr lang="en-US" sz="1800" i="1" kern="1200" baseline="0" dirty="0" smtClean="0">
                          <a:solidFill>
                            <a:schemeClr val="dk1"/>
                          </a:solidFill>
                          <a:latin typeface="+mn-lt"/>
                          <a:ea typeface="+mn-ea"/>
                          <a:cs typeface="+mn-cs"/>
                        </a:rPr>
                        <a:t> </a:t>
                      </a:r>
                      <a:r>
                        <a:rPr lang="en-US" sz="1800" i="1" kern="1200" baseline="0" dirty="0" err="1" smtClean="0">
                          <a:solidFill>
                            <a:schemeClr val="dk1"/>
                          </a:solidFill>
                          <a:latin typeface="+mn-lt"/>
                          <a:ea typeface="+mn-ea"/>
                          <a:cs typeface="+mn-cs"/>
                        </a:rPr>
                        <a:t>được</a:t>
                      </a:r>
                      <a:r>
                        <a:rPr lang="en-US" sz="1800" i="1" kern="1200" baseline="0" dirty="0" smtClean="0">
                          <a:solidFill>
                            <a:schemeClr val="dk1"/>
                          </a:solidFill>
                          <a:latin typeface="+mn-lt"/>
                          <a:ea typeface="+mn-ea"/>
                          <a:cs typeface="+mn-cs"/>
                        </a:rPr>
                        <a:t> KNPT </a:t>
                      </a:r>
                      <a:r>
                        <a:rPr lang="en-US" sz="1800" i="1" kern="1200" baseline="0" dirty="0" err="1" smtClean="0">
                          <a:solidFill>
                            <a:schemeClr val="dk1"/>
                          </a:solidFill>
                          <a:latin typeface="+mn-lt"/>
                          <a:ea typeface="+mn-ea"/>
                          <a:cs typeface="+mn-cs"/>
                        </a:rPr>
                        <a:t>đối</a:t>
                      </a:r>
                      <a:r>
                        <a:rPr lang="en-US" sz="1800" i="1" kern="1200" baseline="0" dirty="0" smtClean="0">
                          <a:solidFill>
                            <a:schemeClr val="dk1"/>
                          </a:solidFill>
                          <a:latin typeface="+mn-lt"/>
                          <a:ea typeface="+mn-ea"/>
                          <a:cs typeface="+mn-cs"/>
                        </a:rPr>
                        <a:t> </a:t>
                      </a:r>
                      <a:r>
                        <a:rPr lang="en-US" sz="1800" i="1" kern="1200" baseline="0" dirty="0" err="1" smtClean="0">
                          <a:solidFill>
                            <a:schemeClr val="dk1"/>
                          </a:solidFill>
                          <a:latin typeface="+mn-lt"/>
                          <a:ea typeface="+mn-ea"/>
                          <a:cs typeface="+mn-cs"/>
                        </a:rPr>
                        <a:t>với</a:t>
                      </a:r>
                      <a:r>
                        <a:rPr lang="en-US" sz="1800" i="1" kern="1200" baseline="0" dirty="0" smtClean="0">
                          <a:solidFill>
                            <a:schemeClr val="dk1"/>
                          </a:solidFill>
                          <a:latin typeface="+mn-lt"/>
                          <a:ea typeface="+mn-ea"/>
                          <a:cs typeface="+mn-cs"/>
                        </a:rPr>
                        <a:t> QĐ </a:t>
                      </a:r>
                      <a:r>
                        <a:rPr lang="en-US" sz="1800" i="1" kern="1200" baseline="0" dirty="0" err="1" smtClean="0">
                          <a:solidFill>
                            <a:schemeClr val="dk1"/>
                          </a:solidFill>
                          <a:latin typeface="+mn-lt"/>
                          <a:ea typeface="+mn-ea"/>
                          <a:cs typeface="+mn-cs"/>
                        </a:rPr>
                        <a:t>của</a:t>
                      </a:r>
                      <a:r>
                        <a:rPr lang="en-US" sz="1800" i="1" kern="1200" baseline="0" dirty="0" smtClean="0">
                          <a:solidFill>
                            <a:schemeClr val="dk1"/>
                          </a:solidFill>
                          <a:latin typeface="+mn-lt"/>
                          <a:ea typeface="+mn-ea"/>
                          <a:cs typeface="+mn-cs"/>
                        </a:rPr>
                        <a:t> TA:</a:t>
                      </a:r>
                    </a:p>
                    <a:p>
                      <a:pPr algn="ctr"/>
                      <a:r>
                        <a:rPr lang="en-US" sz="1800" b="1" dirty="0" smtClean="0">
                          <a:solidFill>
                            <a:schemeClr val="tx1"/>
                          </a:solidFill>
                        </a:rPr>
                        <a:t>+ </a:t>
                      </a:r>
                      <a:r>
                        <a:rPr lang="en-US" sz="1800" b="1" dirty="0" err="1" smtClean="0">
                          <a:solidFill>
                            <a:schemeClr val="tx1"/>
                          </a:solidFill>
                        </a:rPr>
                        <a:t>Khoản</a:t>
                      </a:r>
                      <a:r>
                        <a:rPr lang="en-US" sz="1800" b="1" dirty="0" smtClean="0">
                          <a:solidFill>
                            <a:schemeClr val="tx1"/>
                          </a:solidFill>
                        </a:rPr>
                        <a:t> 7 </a:t>
                      </a:r>
                      <a:r>
                        <a:rPr lang="en-US" sz="1800" b="1" dirty="0" err="1" smtClean="0">
                          <a:solidFill>
                            <a:schemeClr val="tx1"/>
                          </a:solidFill>
                        </a:rPr>
                        <a:t>Điều</a:t>
                      </a:r>
                      <a:r>
                        <a:rPr lang="en-US" sz="1800" b="1" dirty="0" smtClean="0">
                          <a:solidFill>
                            <a:schemeClr val="tx1"/>
                          </a:solidFill>
                        </a:rPr>
                        <a:t> 27 BLTTDS;</a:t>
                      </a:r>
                    </a:p>
                    <a:p>
                      <a:pPr algn="ctr"/>
                      <a:r>
                        <a:rPr lang="en-US" sz="1800" b="1" dirty="0" smtClean="0">
                          <a:solidFill>
                            <a:schemeClr val="tx1"/>
                          </a:solidFill>
                        </a:rPr>
                        <a:t>+ </a:t>
                      </a:r>
                      <a:r>
                        <a:rPr lang="en-US" sz="1800" b="1" dirty="0" err="1" smtClean="0">
                          <a:solidFill>
                            <a:schemeClr val="tx1"/>
                          </a:solidFill>
                        </a:rPr>
                        <a:t>Khoản</a:t>
                      </a:r>
                      <a:r>
                        <a:rPr lang="en-US" sz="1800" b="1" dirty="0" smtClean="0">
                          <a:solidFill>
                            <a:schemeClr val="tx1"/>
                          </a:solidFill>
                        </a:rPr>
                        <a:t> 2 </a:t>
                      </a:r>
                      <a:r>
                        <a:rPr lang="en-US" sz="1800" b="1" dirty="0" err="1" smtClean="0">
                          <a:solidFill>
                            <a:schemeClr val="tx1"/>
                          </a:solidFill>
                        </a:rPr>
                        <a:t>Điều</a:t>
                      </a:r>
                      <a:r>
                        <a:rPr lang="en-US" sz="1800" b="1" dirty="0" smtClean="0">
                          <a:solidFill>
                            <a:schemeClr val="tx1"/>
                          </a:solidFill>
                        </a:rPr>
                        <a:t> 29 BLTTDS;</a:t>
                      </a:r>
                    </a:p>
                    <a:p>
                      <a:pPr algn="ctr"/>
                      <a:r>
                        <a:rPr lang="en-US" sz="1800" b="1" dirty="0" smtClean="0">
                          <a:solidFill>
                            <a:schemeClr val="tx1"/>
                          </a:solidFill>
                        </a:rPr>
                        <a:t>+ </a:t>
                      </a:r>
                      <a:r>
                        <a:rPr lang="en-US" sz="1800" b="1" dirty="0" err="1" smtClean="0">
                          <a:solidFill>
                            <a:schemeClr val="tx1"/>
                          </a:solidFill>
                        </a:rPr>
                        <a:t>Khoản</a:t>
                      </a:r>
                      <a:r>
                        <a:rPr lang="en-US" sz="1800" b="1" dirty="0" smtClean="0">
                          <a:solidFill>
                            <a:schemeClr val="tx1"/>
                          </a:solidFill>
                        </a:rPr>
                        <a:t> 3 </a:t>
                      </a:r>
                      <a:r>
                        <a:rPr lang="en-US" sz="1800" b="1" dirty="0" err="1" smtClean="0">
                          <a:solidFill>
                            <a:schemeClr val="tx1"/>
                          </a:solidFill>
                        </a:rPr>
                        <a:t>Điều</a:t>
                      </a:r>
                      <a:r>
                        <a:rPr lang="en-US" sz="1800" b="1" dirty="0" smtClean="0">
                          <a:solidFill>
                            <a:schemeClr val="tx1"/>
                          </a:solidFill>
                        </a:rPr>
                        <a:t> 29 BLTTDS;</a:t>
                      </a:r>
                    </a:p>
                    <a:p>
                      <a:pPr algn="ctr"/>
                      <a:r>
                        <a:rPr lang="en-US" sz="1800" b="1" dirty="0" smtClean="0">
                          <a:solidFill>
                            <a:schemeClr val="tx1"/>
                          </a:solidFill>
                        </a:rPr>
                        <a:t>+ </a:t>
                      </a:r>
                      <a:r>
                        <a:rPr lang="en-US" sz="1800" b="1" dirty="0" err="1" smtClean="0">
                          <a:solidFill>
                            <a:schemeClr val="tx1"/>
                          </a:solidFill>
                        </a:rPr>
                        <a:t>Khoản</a:t>
                      </a:r>
                      <a:r>
                        <a:rPr lang="en-US" sz="1800" b="1" dirty="0" smtClean="0">
                          <a:solidFill>
                            <a:schemeClr val="tx1"/>
                          </a:solidFill>
                        </a:rPr>
                        <a:t> 10 </a:t>
                      </a:r>
                      <a:r>
                        <a:rPr lang="en-US" sz="1800" b="1" dirty="0" err="1" smtClean="0">
                          <a:solidFill>
                            <a:schemeClr val="tx1"/>
                          </a:solidFill>
                        </a:rPr>
                        <a:t>Điều</a:t>
                      </a:r>
                      <a:r>
                        <a:rPr lang="en-US" sz="1800" b="1" dirty="0" smtClean="0">
                          <a:solidFill>
                            <a:schemeClr val="tx1"/>
                          </a:solidFill>
                        </a:rPr>
                        <a:t> 71 LTTTM;</a:t>
                      </a:r>
                      <a:endParaRPr lang="en-US" sz="1800" i="1"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800" i="1" kern="1200" dirty="0" smtClean="0">
                        <a:solidFill>
                          <a:schemeClr val="dk1"/>
                        </a:solidFill>
                        <a:latin typeface="+mn-lt"/>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8122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1000"/>
                                        <p:tgtEl>
                                          <p:spTgt spid="152578"/>
                                        </p:tgtEl>
                                      </p:cBhvr>
                                    </p:animEffect>
                                    <p:anim calcmode="lin" valueType="num">
                                      <p:cBhvr>
                                        <p:cTn id="8" dur="1000" fill="hold"/>
                                        <p:tgtEl>
                                          <p:spTgt spid="152578"/>
                                        </p:tgtEl>
                                        <p:attrNameLst>
                                          <p:attrName>ppt_x</p:attrName>
                                        </p:attrNameLst>
                                      </p:cBhvr>
                                      <p:tavLst>
                                        <p:tav tm="0">
                                          <p:val>
                                            <p:strVal val="#ppt_x"/>
                                          </p:val>
                                        </p:tav>
                                        <p:tav tm="100000">
                                          <p:val>
                                            <p:strVal val="#ppt_x"/>
                                          </p:val>
                                        </p:tav>
                                      </p:tavLst>
                                    </p:anim>
                                    <p:anim calcmode="lin" valueType="num">
                                      <p:cBhvr>
                                        <p:cTn id="9" dur="1000" fill="hold"/>
                                        <p:tgtEl>
                                          <p:spTgt spid="1525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287194" y="-228600"/>
            <a:ext cx="9144000" cy="7086600"/>
          </a:xfrm>
          <a:prstGeom prst="rect">
            <a:avLst/>
          </a:prstGeom>
          <a:blipFill>
            <a:blip r:embed="rId2" cstate="print"/>
            <a:tile tx="0" ty="0" sx="100000" sy="100000" flip="none" algn="tl"/>
          </a:blipFill>
          <a:ln>
            <a:headEnd/>
            <a:tailEnd/>
          </a:ln>
        </p:spPr>
        <p:style>
          <a:lnRef idx="2">
            <a:schemeClr val="accent2">
              <a:shade val="50000"/>
            </a:schemeClr>
          </a:lnRef>
          <a:fillRef idx="1">
            <a:schemeClr val="accent2"/>
          </a:fillRef>
          <a:effectRef idx="0">
            <a:schemeClr val="accent2"/>
          </a:effectRef>
          <a:fontRef idx="minor">
            <a:schemeClr val="lt1"/>
          </a:fontRef>
        </p:style>
        <p:txBody>
          <a:bodyPr/>
          <a:lstStyle/>
          <a:p>
            <a:endParaRPr lang="en-US"/>
          </a:p>
        </p:txBody>
      </p:sp>
      <p:sp>
        <p:nvSpPr>
          <p:cNvPr id="3" name="TextBox 2"/>
          <p:cNvSpPr txBox="1">
            <a:spLocks noChangeArrowheads="1"/>
          </p:cNvSpPr>
          <p:nvPr/>
        </p:nvSpPr>
        <p:spPr bwMode="auto">
          <a:xfrm>
            <a:off x="1524000" y="76201"/>
            <a:ext cx="9144000" cy="830997"/>
          </a:xfrm>
          <a:prstGeom prst="rect">
            <a:avLst/>
          </a:prstGeom>
          <a:noFill/>
          <a:ln w="9525">
            <a:noFill/>
            <a:miter lim="800000"/>
            <a:headEnd/>
            <a:tailEnd/>
          </a:ln>
        </p:spPr>
        <p:txBody>
          <a:bodyPr>
            <a:spAutoFit/>
          </a:bodyPr>
          <a:lstStyle/>
          <a:p>
            <a:pPr algn="ctr"/>
            <a:r>
              <a:rPr lang="en-US" sz="4800" b="1" u="sng" dirty="0">
                <a:solidFill>
                  <a:srgbClr val="FF0000"/>
                </a:solidFill>
              </a:rPr>
              <a:t>TÀI LIỆU THAM KHẢO (</a:t>
            </a:r>
            <a:r>
              <a:rPr lang="en-US" sz="4800" b="1" u="sng" dirty="0" err="1">
                <a:solidFill>
                  <a:srgbClr val="FF0000"/>
                </a:solidFill>
              </a:rPr>
              <a:t>tiếp</a:t>
            </a:r>
            <a:r>
              <a:rPr lang="en-US" sz="4800" b="1" u="sng" dirty="0">
                <a:solidFill>
                  <a:srgbClr val="FF0000"/>
                </a:solidFill>
              </a:rPr>
              <a:t>)</a:t>
            </a:r>
          </a:p>
        </p:txBody>
      </p:sp>
      <p:sp>
        <p:nvSpPr>
          <p:cNvPr id="4" name="TextBox 3"/>
          <p:cNvSpPr txBox="1">
            <a:spLocks noChangeArrowheads="1"/>
          </p:cNvSpPr>
          <p:nvPr/>
        </p:nvSpPr>
        <p:spPr bwMode="auto">
          <a:xfrm>
            <a:off x="1524000" y="1038047"/>
            <a:ext cx="8915400" cy="5262979"/>
          </a:xfrm>
          <a:prstGeom prst="rect">
            <a:avLst/>
          </a:prstGeom>
          <a:noFill/>
          <a:ln w="9525">
            <a:noFill/>
            <a:miter lim="800000"/>
            <a:headEnd/>
            <a:tailEnd/>
          </a:ln>
        </p:spPr>
        <p:txBody>
          <a:bodyPr wrap="square">
            <a:spAutoFit/>
          </a:bodyPr>
          <a:lstStyle/>
          <a:p>
            <a:pPr algn="just"/>
            <a:r>
              <a:rPr lang="en-US" sz="2800" b="1" dirty="0"/>
              <a:t>6</a:t>
            </a:r>
            <a:r>
              <a:rPr lang="en-US" sz="2800" b="1" dirty="0" smtClean="0"/>
              <a:t>. </a:t>
            </a:r>
            <a:r>
              <a:rPr lang="en-US" sz="2800" dirty="0" err="1"/>
              <a:t>Nghị</a:t>
            </a:r>
            <a:r>
              <a:rPr lang="en-US" sz="2800" dirty="0"/>
              <a:t> </a:t>
            </a:r>
            <a:r>
              <a:rPr lang="en-US" sz="2800" dirty="0" err="1"/>
              <a:t>quyết</a:t>
            </a:r>
            <a:r>
              <a:rPr lang="en-US" sz="2800" dirty="0"/>
              <a:t> </a:t>
            </a:r>
            <a:r>
              <a:rPr lang="en-US" sz="2800" dirty="0" err="1"/>
              <a:t>số</a:t>
            </a:r>
            <a:r>
              <a:rPr lang="en-US" sz="2800" dirty="0"/>
              <a:t> 01/2017-HĐTPTANDTC </a:t>
            </a:r>
            <a:r>
              <a:rPr lang="en-US" sz="2800" dirty="0" err="1"/>
              <a:t>ngày</a:t>
            </a:r>
            <a:r>
              <a:rPr lang="en-US" sz="2800" dirty="0"/>
              <a:t> 13/1/2017 </a:t>
            </a:r>
            <a:r>
              <a:rPr lang="en-US" sz="2800" dirty="0" err="1"/>
              <a:t>của</a:t>
            </a:r>
            <a:r>
              <a:rPr lang="en-US" sz="2800" dirty="0"/>
              <a:t> </a:t>
            </a:r>
            <a:r>
              <a:rPr lang="en-US" sz="2800" dirty="0" err="1"/>
              <a:t>Hội</a:t>
            </a:r>
            <a:r>
              <a:rPr lang="en-US" sz="2800" dirty="0"/>
              <a:t> </a:t>
            </a:r>
            <a:r>
              <a:rPr lang="en-US" sz="2800" dirty="0" err="1"/>
              <a:t>đồng</a:t>
            </a:r>
            <a:r>
              <a:rPr lang="en-US" sz="2800" dirty="0"/>
              <a:t> </a:t>
            </a:r>
            <a:r>
              <a:rPr lang="en-US" sz="2800" dirty="0" err="1"/>
              <a:t>Thẩm</a:t>
            </a:r>
            <a:r>
              <a:rPr lang="en-US" sz="2800" dirty="0"/>
              <a:t> </a:t>
            </a:r>
            <a:r>
              <a:rPr lang="en-US" sz="2800" dirty="0" err="1"/>
              <a:t>phán</a:t>
            </a:r>
            <a:r>
              <a:rPr lang="en-US" sz="2800" dirty="0"/>
              <a:t> </a:t>
            </a:r>
            <a:r>
              <a:rPr lang="en-US" sz="2800" dirty="0" err="1"/>
              <a:t>Tòa</a:t>
            </a:r>
            <a:r>
              <a:rPr lang="en-US" sz="2800" dirty="0"/>
              <a:t> </a:t>
            </a:r>
            <a:r>
              <a:rPr lang="en-US" sz="2800" dirty="0" err="1"/>
              <a:t>án</a:t>
            </a:r>
            <a:r>
              <a:rPr lang="en-US" sz="2800" dirty="0"/>
              <a:t> </a:t>
            </a:r>
            <a:r>
              <a:rPr lang="en-US" sz="2800" dirty="0" err="1"/>
              <a:t>nhân</a:t>
            </a:r>
            <a:r>
              <a:rPr lang="en-US" sz="2800" dirty="0"/>
              <a:t> </a:t>
            </a:r>
            <a:r>
              <a:rPr lang="en-US" sz="2800" dirty="0" err="1"/>
              <a:t>dân</a:t>
            </a:r>
            <a:r>
              <a:rPr lang="en-US" sz="2800" dirty="0"/>
              <a:t> </a:t>
            </a:r>
            <a:r>
              <a:rPr lang="en-US" sz="2800" dirty="0" err="1"/>
              <a:t>tối</a:t>
            </a:r>
            <a:r>
              <a:rPr lang="en-US" sz="2800" dirty="0"/>
              <a:t> </a:t>
            </a:r>
            <a:r>
              <a:rPr lang="en-US" sz="2800" dirty="0" err="1"/>
              <a:t>cao</a:t>
            </a:r>
            <a:r>
              <a:rPr lang="en-US" sz="2800" dirty="0"/>
              <a:t> </a:t>
            </a:r>
            <a:r>
              <a:rPr lang="en-US" sz="2800" dirty="0" err="1"/>
              <a:t>về</a:t>
            </a:r>
            <a:r>
              <a:rPr lang="en-US" sz="2800" dirty="0"/>
              <a:t> </a:t>
            </a:r>
            <a:r>
              <a:rPr lang="en-US" sz="2800" dirty="0" err="1"/>
              <a:t>biểu</a:t>
            </a:r>
            <a:r>
              <a:rPr lang="en-US" sz="2800" dirty="0"/>
              <a:t> </a:t>
            </a:r>
            <a:r>
              <a:rPr lang="en-US" sz="2800" dirty="0" err="1"/>
              <a:t>mẫu</a:t>
            </a:r>
            <a:r>
              <a:rPr lang="en-US" sz="2800" dirty="0"/>
              <a:t> </a:t>
            </a:r>
            <a:r>
              <a:rPr lang="en-US" sz="2800" dirty="0" err="1"/>
              <a:t>tố</a:t>
            </a:r>
            <a:r>
              <a:rPr lang="en-US" sz="2800" dirty="0"/>
              <a:t> </a:t>
            </a:r>
            <a:r>
              <a:rPr lang="en-US" sz="2800" dirty="0" err="1"/>
              <a:t>tụng</a:t>
            </a:r>
            <a:r>
              <a:rPr lang="en-US" sz="2800" dirty="0"/>
              <a:t> </a:t>
            </a:r>
            <a:r>
              <a:rPr lang="en-US" sz="2800" dirty="0" err="1"/>
              <a:t>của</a:t>
            </a:r>
            <a:r>
              <a:rPr lang="en-US" sz="2800" dirty="0"/>
              <a:t> </a:t>
            </a:r>
            <a:r>
              <a:rPr lang="en-US" sz="2800" dirty="0" err="1"/>
              <a:t>Tòa</a:t>
            </a:r>
            <a:r>
              <a:rPr lang="en-US" sz="2800" dirty="0"/>
              <a:t> </a:t>
            </a:r>
            <a:r>
              <a:rPr lang="en-US" sz="2800" dirty="0" err="1"/>
              <a:t>án</a:t>
            </a:r>
            <a:r>
              <a:rPr lang="en-US" sz="2800" dirty="0"/>
              <a:t>.</a:t>
            </a:r>
          </a:p>
          <a:p>
            <a:pPr algn="just"/>
            <a:r>
              <a:rPr lang="en-US" sz="2800" b="1" dirty="0">
                <a:solidFill>
                  <a:schemeClr val="accent5">
                    <a:lumMod val="10000"/>
                  </a:schemeClr>
                </a:solidFill>
              </a:rPr>
              <a:t>7</a:t>
            </a:r>
            <a:r>
              <a:rPr lang="en-US" sz="2800" b="1" dirty="0" smtClean="0">
                <a:solidFill>
                  <a:schemeClr val="accent5">
                    <a:lumMod val="10000"/>
                  </a:schemeClr>
                </a:solidFill>
              </a:rPr>
              <a:t>. </a:t>
            </a:r>
            <a:r>
              <a:rPr lang="en-US" sz="2800" dirty="0" err="1"/>
              <a:t>Nghị</a:t>
            </a:r>
            <a:r>
              <a:rPr lang="en-US" sz="2800" dirty="0"/>
              <a:t> </a:t>
            </a:r>
            <a:r>
              <a:rPr lang="en-US" sz="2800" dirty="0" err="1"/>
              <a:t>quyết</a:t>
            </a:r>
            <a:r>
              <a:rPr lang="en-US" sz="2800" dirty="0"/>
              <a:t> </a:t>
            </a:r>
            <a:r>
              <a:rPr lang="en-US" sz="2800" dirty="0" err="1"/>
              <a:t>số</a:t>
            </a:r>
            <a:r>
              <a:rPr lang="en-US" sz="2800" dirty="0"/>
              <a:t> </a:t>
            </a:r>
            <a:r>
              <a:rPr lang="vi-VN" sz="2800" dirty="0"/>
              <a:t>04/2017/NQ-HĐTP</a:t>
            </a:r>
            <a:r>
              <a:rPr lang="en-US" sz="2800" dirty="0"/>
              <a:t>TANDTC </a:t>
            </a:r>
            <a:r>
              <a:rPr lang="vi-VN" sz="2800" dirty="0"/>
              <a:t>ngày 05</a:t>
            </a:r>
            <a:r>
              <a:rPr lang="en-US" sz="2800" dirty="0"/>
              <a:t>/0</a:t>
            </a:r>
            <a:r>
              <a:rPr lang="vi-VN" sz="2800" dirty="0"/>
              <a:t>5</a:t>
            </a:r>
            <a:r>
              <a:rPr lang="en-US" sz="2800" dirty="0"/>
              <a:t>/</a:t>
            </a:r>
            <a:r>
              <a:rPr lang="vi-VN" sz="2800" dirty="0"/>
              <a:t>2017</a:t>
            </a:r>
            <a:r>
              <a:rPr lang="en-US" sz="2800" dirty="0"/>
              <a:t> </a:t>
            </a:r>
            <a:r>
              <a:rPr lang="en-US" sz="2800" i="1" dirty="0" err="1"/>
              <a:t>hướng</a:t>
            </a:r>
            <a:r>
              <a:rPr lang="en-US" sz="2800" i="1" dirty="0"/>
              <a:t> </a:t>
            </a:r>
            <a:r>
              <a:rPr lang="en-US" sz="2800" i="1" dirty="0" err="1"/>
              <a:t>dẫn</a:t>
            </a:r>
            <a:r>
              <a:rPr lang="en-US" sz="2800" i="1" dirty="0"/>
              <a:t> </a:t>
            </a:r>
            <a:r>
              <a:rPr lang="en-US" sz="2800" i="1" dirty="0" err="1"/>
              <a:t>một</a:t>
            </a:r>
            <a:r>
              <a:rPr lang="en-US" sz="2800" i="1" dirty="0"/>
              <a:t> </a:t>
            </a:r>
            <a:r>
              <a:rPr lang="en-US" sz="2800" i="1" dirty="0" err="1"/>
              <a:t>số</a:t>
            </a:r>
            <a:r>
              <a:rPr lang="en-US" sz="2800" i="1" dirty="0"/>
              <a:t> </a:t>
            </a:r>
            <a:r>
              <a:rPr lang="en-US" sz="2800" i="1" dirty="0" err="1"/>
              <a:t>quy</a:t>
            </a:r>
            <a:r>
              <a:rPr lang="en-US" sz="2800" i="1" dirty="0"/>
              <a:t> </a:t>
            </a:r>
            <a:r>
              <a:rPr lang="en-US" sz="2800" i="1" dirty="0" err="1"/>
              <a:t>định</a:t>
            </a:r>
            <a:r>
              <a:rPr lang="en-US" sz="2800" i="1" dirty="0"/>
              <a:t> </a:t>
            </a:r>
            <a:r>
              <a:rPr lang="en-US" sz="2800" i="1" dirty="0" err="1"/>
              <a:t>tại</a:t>
            </a:r>
            <a:r>
              <a:rPr lang="en-US" sz="2800" i="1" dirty="0"/>
              <a:t> </a:t>
            </a:r>
            <a:r>
              <a:rPr lang="en-US" sz="2800" i="1" dirty="0" err="1"/>
              <a:t>khoản</a:t>
            </a:r>
            <a:r>
              <a:rPr lang="en-US" sz="2800" i="1" dirty="0"/>
              <a:t> 1, 3 </a:t>
            </a:r>
            <a:r>
              <a:rPr lang="en-US" sz="2800" i="1" dirty="0" err="1"/>
              <a:t>Điều</a:t>
            </a:r>
            <a:r>
              <a:rPr lang="en-US" sz="2800" i="1" dirty="0"/>
              <a:t> 192 BLTTDS </a:t>
            </a:r>
            <a:r>
              <a:rPr lang="en-US" sz="2800" i="1" dirty="0" err="1"/>
              <a:t>năm</a:t>
            </a:r>
            <a:r>
              <a:rPr lang="en-US" sz="2800" i="1" dirty="0"/>
              <a:t> 2015 </a:t>
            </a:r>
            <a:r>
              <a:rPr lang="en-US" sz="2800" i="1" dirty="0" err="1"/>
              <a:t>về</a:t>
            </a:r>
            <a:r>
              <a:rPr lang="en-US" sz="2800" i="1" dirty="0"/>
              <a:t> </a:t>
            </a:r>
            <a:r>
              <a:rPr lang="en-US" sz="2800" i="1" dirty="0" err="1"/>
              <a:t>trả</a:t>
            </a:r>
            <a:r>
              <a:rPr lang="en-US" sz="2800" i="1" dirty="0"/>
              <a:t> </a:t>
            </a:r>
            <a:r>
              <a:rPr lang="en-US" sz="2800" i="1" dirty="0" err="1"/>
              <a:t>lại</a:t>
            </a:r>
            <a:r>
              <a:rPr lang="en-US" sz="2800" i="1" dirty="0"/>
              <a:t> </a:t>
            </a:r>
            <a:r>
              <a:rPr lang="en-US" sz="2800" i="1" dirty="0" err="1"/>
              <a:t>đơn</a:t>
            </a:r>
            <a:r>
              <a:rPr lang="en-US" sz="2800" i="1" dirty="0"/>
              <a:t> </a:t>
            </a:r>
            <a:r>
              <a:rPr lang="en-US" sz="2800" i="1" dirty="0" err="1"/>
              <a:t>khởi</a:t>
            </a:r>
            <a:r>
              <a:rPr lang="en-US" sz="2800" i="1" dirty="0"/>
              <a:t> </a:t>
            </a:r>
            <a:r>
              <a:rPr lang="en-US" sz="2800" i="1" dirty="0" err="1"/>
              <a:t>kiện</a:t>
            </a:r>
            <a:r>
              <a:rPr lang="en-US" sz="2800" i="1" dirty="0"/>
              <a:t>, </a:t>
            </a:r>
            <a:r>
              <a:rPr lang="en-US" sz="2800" i="1" dirty="0" err="1"/>
              <a:t>quyền</a:t>
            </a:r>
            <a:r>
              <a:rPr lang="en-US" sz="2800" i="1" dirty="0"/>
              <a:t> </a:t>
            </a:r>
            <a:r>
              <a:rPr lang="en-US" sz="2800" i="1" dirty="0" err="1"/>
              <a:t>khởi</a:t>
            </a:r>
            <a:r>
              <a:rPr lang="en-US" sz="2800" i="1" dirty="0"/>
              <a:t> </a:t>
            </a:r>
            <a:r>
              <a:rPr lang="en-US" sz="2800" i="1" dirty="0" err="1"/>
              <a:t>kiện</a:t>
            </a:r>
            <a:r>
              <a:rPr lang="en-US" sz="2800" i="1" dirty="0"/>
              <a:t> </a:t>
            </a:r>
            <a:r>
              <a:rPr lang="en-US" sz="2800" i="1" dirty="0" err="1"/>
              <a:t>lại</a:t>
            </a:r>
            <a:r>
              <a:rPr lang="en-US" sz="2800" i="1" dirty="0"/>
              <a:t> </a:t>
            </a:r>
            <a:r>
              <a:rPr lang="en-US" sz="2800" b="1" i="1" dirty="0"/>
              <a:t> </a:t>
            </a:r>
            <a:endParaRPr lang="en-US" sz="2800" i="1" dirty="0"/>
          </a:p>
          <a:p>
            <a:pPr algn="just"/>
            <a:r>
              <a:rPr lang="en-US" sz="2800" b="1" dirty="0" smtClean="0">
                <a:solidFill>
                  <a:schemeClr val="accent5">
                    <a:lumMod val="10000"/>
                  </a:schemeClr>
                </a:solidFill>
              </a:rPr>
              <a:t>8. </a:t>
            </a:r>
            <a:r>
              <a:rPr lang="en-US" sz="2800" dirty="0" err="1"/>
              <a:t>Quyết</a:t>
            </a:r>
            <a:r>
              <a:rPr lang="en-US" sz="2800" dirty="0"/>
              <a:t> </a:t>
            </a:r>
            <a:r>
              <a:rPr lang="en-US" sz="2800" dirty="0" err="1"/>
              <a:t>định</a:t>
            </a:r>
            <a:r>
              <a:rPr lang="en-US" sz="2800" dirty="0"/>
              <a:t> </a:t>
            </a:r>
            <a:r>
              <a:rPr lang="en-US" sz="2800" dirty="0" err="1"/>
              <a:t>số</a:t>
            </a:r>
            <a:r>
              <a:rPr lang="en-US" sz="2800" dirty="0"/>
              <a:t> 204/QĐ-VKSTC </a:t>
            </a:r>
            <a:r>
              <a:rPr lang="en-US" sz="2800" dirty="0" err="1"/>
              <a:t>của</a:t>
            </a:r>
            <a:r>
              <a:rPr lang="en-US" sz="2800" dirty="0"/>
              <a:t> </a:t>
            </a:r>
            <a:r>
              <a:rPr lang="en-US" sz="2800" dirty="0" err="1"/>
              <a:t>Viện</a:t>
            </a:r>
            <a:r>
              <a:rPr lang="en-US" sz="2800" dirty="0"/>
              <a:t> </a:t>
            </a:r>
            <a:r>
              <a:rPr lang="en-US" sz="2800" dirty="0" err="1"/>
              <a:t>trưởng</a:t>
            </a:r>
            <a:r>
              <a:rPr lang="en-US" sz="2800" dirty="0"/>
              <a:t> VKSNDTC  </a:t>
            </a:r>
            <a:r>
              <a:rPr lang="en-US" sz="2800" dirty="0" err="1"/>
              <a:t>ngày</a:t>
            </a:r>
            <a:r>
              <a:rPr lang="en-US" sz="2800" dirty="0"/>
              <a:t> 01/6/2017 </a:t>
            </a:r>
            <a:r>
              <a:rPr lang="en-US" sz="2800" i="1" dirty="0" err="1"/>
              <a:t>về</a:t>
            </a:r>
            <a:r>
              <a:rPr lang="en-US" sz="2800" i="1" dirty="0"/>
              <a:t> </a:t>
            </a:r>
            <a:r>
              <a:rPr lang="pt-BR" sz="2800" i="1" dirty="0"/>
              <a:t>việc ban hành 185 mẫu văn bản tố tụng, nghiệp vụ tạm thời trong lĩnh vực kiểm sát hoạt động tư pháp</a:t>
            </a:r>
            <a:endParaRPr lang="en-US" sz="2800" i="1" dirty="0"/>
          </a:p>
          <a:p>
            <a:endParaRPr lang="en-US" sz="2800" dirty="0">
              <a:solidFill>
                <a:schemeClr val="accent5">
                  <a:lumMod val="10000"/>
                </a:schemeClr>
              </a:solidFill>
            </a:endParaRPr>
          </a:p>
        </p:txBody>
      </p:sp>
      <p:pic>
        <p:nvPicPr>
          <p:cNvPr id="5" name="Picture 4" descr="ve-dep-kho-cuong-cua-cac-loai-hoa-hong-1466810416-576dc030d8058.jpg"/>
          <p:cNvPicPr>
            <a:picLocks noChangeAspect="1"/>
          </p:cNvPicPr>
          <p:nvPr/>
        </p:nvPicPr>
        <p:blipFill>
          <a:blip r:embed="rId3" cstate="print"/>
          <a:stretch>
            <a:fillRect/>
          </a:stretch>
        </p:blipFill>
        <p:spPr>
          <a:xfrm>
            <a:off x="3801794" y="5008365"/>
            <a:ext cx="4114800" cy="2362200"/>
          </a:xfrm>
          <a:prstGeom prst="ellipse">
            <a:avLst/>
          </a:prstGeom>
          <a:ln>
            <a:noFill/>
          </a:ln>
          <a:effectLst>
            <a:softEdge rad="112500"/>
          </a:effectLst>
        </p:spPr>
      </p:pic>
    </p:spTree>
    <p:extLst>
      <p:ext uri="{BB962C8B-B14F-4D97-AF65-F5344CB8AC3E}">
        <p14:creationId xmlns:p14="http://schemas.microsoft.com/office/powerpoint/2010/main" val="70077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524000" y="0"/>
            <a:ext cx="8839200" cy="838200"/>
          </a:xfrm>
        </p:spPr>
        <p:txBody>
          <a:bodyPr>
            <a:noAutofit/>
          </a:bodyPr>
          <a:lstStyle/>
          <a:p>
            <a:pPr algn="ctr" eaLnBrk="1" hangingPunct="1">
              <a:defRPr/>
            </a:pPr>
            <a:r>
              <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Times New Roman" pitchFamily="18" charset="0"/>
              </a:rPr>
              <a:t>c) KN </a:t>
            </a:r>
            <a:r>
              <a:rPr lang="en-US" sz="360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Times New Roman" pitchFamily="18" charset="0"/>
              </a:rPr>
              <a:t>phúc</a:t>
            </a:r>
            <a:r>
              <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Times New Roman" pitchFamily="18" charset="0"/>
              </a:rPr>
              <a:t> </a:t>
            </a:r>
            <a:r>
              <a:rPr lang="en-US" sz="360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Times New Roman" pitchFamily="18" charset="0"/>
              </a:rPr>
              <a:t>thẩm</a:t>
            </a:r>
            <a:r>
              <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Times New Roman" pitchFamily="18" charset="0"/>
              </a:rPr>
              <a:t> VADS </a:t>
            </a:r>
            <a:r>
              <a:rPr lang="en-US" sz="3600"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Times New Roman" pitchFamily="18" charset="0"/>
              </a:rPr>
              <a:t>và</a:t>
            </a:r>
            <a:r>
              <a:rPr lang="en-US"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Times New Roman" pitchFamily="18" charset="0"/>
              </a:rPr>
              <a:t> KN VIỆC PS</a:t>
            </a:r>
            <a:endParaRPr lang="vi-VN" sz="3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n-lt"/>
              <a:cs typeface="Times New Roman" pitchFamily="18" charset="0"/>
            </a:endParaRPr>
          </a:p>
        </p:txBody>
      </p:sp>
      <p:sp>
        <p:nvSpPr>
          <p:cNvPr id="25603" name="Rectangle 3"/>
          <p:cNvSpPr>
            <a:spLocks noGrp="1" noChangeArrowheads="1"/>
          </p:cNvSpPr>
          <p:nvPr>
            <p:ph idx="1"/>
          </p:nvPr>
        </p:nvSpPr>
        <p:spPr>
          <a:xfrm>
            <a:off x="1981200" y="1143000"/>
            <a:ext cx="8229600" cy="5005388"/>
          </a:xfrm>
        </p:spPr>
        <p:txBody>
          <a:bodyPr/>
          <a:lstStyle/>
          <a:p>
            <a:pPr>
              <a:buFont typeface="Wingdings" pitchFamily="2" charset="2"/>
              <a:buNone/>
            </a:pPr>
            <a:r>
              <a:rPr lang="en-US" smtClean="0"/>
              <a:t/>
            </a:r>
            <a:br>
              <a:rPr lang="en-US" smtClean="0"/>
            </a:br>
            <a:endParaRPr lang="vi-VN" smtClean="0"/>
          </a:p>
        </p:txBody>
      </p:sp>
      <p:graphicFrame>
        <p:nvGraphicFramePr>
          <p:cNvPr id="4" name="Table 3"/>
          <p:cNvGraphicFramePr>
            <a:graphicFrameLocks noGrp="1"/>
          </p:cNvGraphicFramePr>
          <p:nvPr/>
        </p:nvGraphicFramePr>
        <p:xfrm>
          <a:off x="1524000" y="842963"/>
          <a:ext cx="9144000" cy="5751194"/>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3697014">
                  <a:extLst>
                    <a:ext uri="{9D8B030D-6E8A-4147-A177-3AD203B41FA5}">
                      <a16:colId xmlns:a16="http://schemas.microsoft.com/office/drawing/2014/main" val="20001"/>
                    </a:ext>
                  </a:extLst>
                </a:gridCol>
                <a:gridCol w="3389586">
                  <a:extLst>
                    <a:ext uri="{9D8B030D-6E8A-4147-A177-3AD203B41FA5}">
                      <a16:colId xmlns:a16="http://schemas.microsoft.com/office/drawing/2014/main" val="20002"/>
                    </a:ext>
                  </a:extLst>
                </a:gridCol>
              </a:tblGrid>
              <a:tr h="757237">
                <a:tc>
                  <a:txBody>
                    <a:bodyPr/>
                    <a:lstStyle/>
                    <a:p>
                      <a:r>
                        <a:rPr lang="en-US" dirty="0" smtClean="0"/>
                        <a:t>             </a:t>
                      </a:r>
                    </a:p>
                    <a:p>
                      <a:pPr algn="ctr"/>
                      <a:r>
                        <a:rPr lang="en-US" dirty="0" err="1" smtClean="0"/>
                        <a:t>Tiêu</a:t>
                      </a:r>
                      <a:r>
                        <a:rPr lang="en-US" baseline="0" dirty="0" smtClean="0"/>
                        <a:t> </a:t>
                      </a:r>
                      <a:r>
                        <a:rPr lang="en-US" baseline="0" dirty="0" err="1" smtClean="0"/>
                        <a:t>chí</a:t>
                      </a:r>
                      <a:endParaRPr lang="en-US" dirty="0"/>
                    </a:p>
                  </a:txBody>
                  <a:tcPr/>
                </a:tc>
                <a:tc>
                  <a:txBody>
                    <a:bodyPr/>
                    <a:lstStyle/>
                    <a:p>
                      <a:endParaRPr lang="en-US" dirty="0" smtClean="0"/>
                    </a:p>
                    <a:p>
                      <a:pPr algn="ctr"/>
                      <a:r>
                        <a:rPr lang="en-US" dirty="0" smtClean="0"/>
                        <a:t>KN PT  </a:t>
                      </a:r>
                      <a:r>
                        <a:rPr lang="en-US" dirty="0" err="1" smtClean="0"/>
                        <a:t>trong</a:t>
                      </a:r>
                      <a:r>
                        <a:rPr lang="en-US" dirty="0" smtClean="0"/>
                        <a:t> </a:t>
                      </a:r>
                      <a:r>
                        <a:rPr lang="en-US" dirty="0" err="1" smtClean="0"/>
                        <a:t>Vụ</a:t>
                      </a:r>
                      <a:r>
                        <a:rPr lang="en-US" baseline="0" dirty="0" smtClean="0"/>
                        <a:t> </a:t>
                      </a:r>
                      <a:r>
                        <a:rPr lang="en-US" baseline="0" dirty="0" err="1" smtClean="0"/>
                        <a:t>án</a:t>
                      </a:r>
                      <a:r>
                        <a:rPr lang="en-US" baseline="0" dirty="0" smtClean="0"/>
                        <a:t> DS</a:t>
                      </a:r>
                      <a:endParaRPr lang="en-US" dirty="0"/>
                    </a:p>
                  </a:txBody>
                  <a:tcPr/>
                </a:tc>
                <a:tc>
                  <a:txBody>
                    <a:bodyPr/>
                    <a:lstStyle/>
                    <a:p>
                      <a:pPr algn="ctr"/>
                      <a:endParaRPr lang="en-US" dirty="0" smtClean="0"/>
                    </a:p>
                    <a:p>
                      <a:pPr algn="ctr"/>
                      <a:r>
                        <a:rPr lang="en-US" dirty="0" smtClean="0"/>
                        <a:t>KN </a:t>
                      </a:r>
                      <a:r>
                        <a:rPr lang="en-US" dirty="0" err="1" smtClean="0"/>
                        <a:t>trong</a:t>
                      </a:r>
                      <a:r>
                        <a:rPr lang="en-US" dirty="0" smtClean="0"/>
                        <a:t> </a:t>
                      </a:r>
                      <a:r>
                        <a:rPr lang="en-US" dirty="0" err="1" smtClean="0"/>
                        <a:t>Việc</a:t>
                      </a:r>
                      <a:r>
                        <a:rPr lang="en-US" baseline="0" dirty="0" smtClean="0"/>
                        <a:t> PS</a:t>
                      </a:r>
                      <a:endParaRPr lang="en-US" dirty="0"/>
                    </a:p>
                  </a:txBody>
                  <a:tcPr/>
                </a:tc>
                <a:extLst>
                  <a:ext uri="{0D108BD9-81ED-4DB2-BD59-A6C34878D82A}">
                    <a16:rowId xmlns:a16="http://schemas.microsoft.com/office/drawing/2014/main" val="10000"/>
                  </a:ext>
                </a:extLst>
              </a:tr>
              <a:tr h="1519237">
                <a:tc>
                  <a:txBody>
                    <a:bodyPr/>
                    <a:lstStyle/>
                    <a:p>
                      <a:pPr algn="ctr"/>
                      <a:endParaRPr lang="en-US" i="1" dirty="0" smtClean="0"/>
                    </a:p>
                    <a:p>
                      <a:pPr algn="ctr"/>
                      <a:r>
                        <a:rPr lang="en-US" i="1" dirty="0" err="1" smtClean="0"/>
                        <a:t>Đối</a:t>
                      </a:r>
                      <a:r>
                        <a:rPr lang="en-US" i="1" baseline="0" dirty="0" smtClean="0"/>
                        <a:t> </a:t>
                      </a:r>
                      <a:r>
                        <a:rPr lang="en-US" i="1" baseline="0" dirty="0" err="1" smtClean="0"/>
                        <a:t>tượng</a:t>
                      </a:r>
                      <a:r>
                        <a:rPr lang="en-US" i="1" baseline="0" dirty="0" smtClean="0"/>
                        <a:t> KN</a:t>
                      </a:r>
                      <a:endParaRPr lang="en-US" i="1" dirty="0"/>
                    </a:p>
                  </a:txBody>
                  <a:tcPr/>
                </a:tc>
                <a:tc>
                  <a:txBody>
                    <a:bodyPr/>
                    <a:lstStyle/>
                    <a:p>
                      <a:pPr algn="ctr"/>
                      <a:endParaRPr lang="en-US" sz="1800" b="0" dirty="0" smtClean="0">
                        <a:latin typeface="+mn-lt"/>
                      </a:endParaRPr>
                    </a:p>
                    <a:p>
                      <a:pPr algn="ctr"/>
                      <a:r>
                        <a:rPr lang="en-US" sz="1800" b="0" dirty="0" err="1" smtClean="0">
                          <a:latin typeface="+mn-lt"/>
                        </a:rPr>
                        <a:t>Bản</a:t>
                      </a:r>
                      <a:r>
                        <a:rPr lang="en-US" sz="1800" b="0" baseline="0" dirty="0" smtClean="0">
                          <a:latin typeface="+mn-lt"/>
                        </a:rPr>
                        <a:t> </a:t>
                      </a:r>
                      <a:r>
                        <a:rPr lang="en-US" sz="1800" b="0" baseline="0" dirty="0" err="1" smtClean="0">
                          <a:latin typeface="+mn-lt"/>
                        </a:rPr>
                        <a:t>án</a:t>
                      </a:r>
                      <a:r>
                        <a:rPr lang="en-US" sz="1800" b="0" baseline="0" dirty="0" smtClean="0">
                          <a:latin typeface="+mn-lt"/>
                        </a:rPr>
                        <a:t>, 2 </a:t>
                      </a:r>
                      <a:r>
                        <a:rPr lang="en-US" sz="1800" b="0" baseline="0" dirty="0" err="1" smtClean="0">
                          <a:latin typeface="+mn-lt"/>
                        </a:rPr>
                        <a:t>quyết</a:t>
                      </a:r>
                      <a:r>
                        <a:rPr lang="en-US" sz="1800" b="0" baseline="0" dirty="0" smtClean="0">
                          <a:latin typeface="+mn-lt"/>
                        </a:rPr>
                        <a:t> </a:t>
                      </a:r>
                      <a:r>
                        <a:rPr lang="en-US" sz="1800" b="0" baseline="0" dirty="0" err="1" smtClean="0">
                          <a:latin typeface="+mn-lt"/>
                        </a:rPr>
                        <a:t>định</a:t>
                      </a:r>
                      <a:r>
                        <a:rPr lang="en-US" sz="1800" b="0" baseline="0" dirty="0" smtClean="0">
                          <a:latin typeface="+mn-lt"/>
                        </a:rPr>
                        <a:t>: </a:t>
                      </a:r>
                      <a:r>
                        <a:rPr lang="en-US" sz="1800" b="0" baseline="0" dirty="0" err="1" smtClean="0">
                          <a:solidFill>
                            <a:srgbClr val="FF0000"/>
                          </a:solidFill>
                          <a:latin typeface="+mn-lt"/>
                        </a:rPr>
                        <a:t>đình</a:t>
                      </a:r>
                      <a:r>
                        <a:rPr lang="en-US" sz="1800" b="0" baseline="0" dirty="0" smtClean="0">
                          <a:solidFill>
                            <a:srgbClr val="FF0000"/>
                          </a:solidFill>
                          <a:latin typeface="+mn-lt"/>
                        </a:rPr>
                        <a:t> </a:t>
                      </a:r>
                      <a:r>
                        <a:rPr lang="en-US" sz="1800" b="0" baseline="0" dirty="0" err="1" smtClean="0">
                          <a:solidFill>
                            <a:srgbClr val="FF0000"/>
                          </a:solidFill>
                          <a:latin typeface="+mn-lt"/>
                        </a:rPr>
                        <a:t>chỉ</a:t>
                      </a:r>
                      <a:r>
                        <a:rPr lang="en-US" sz="1800" b="0" baseline="0" dirty="0" smtClean="0">
                          <a:solidFill>
                            <a:srgbClr val="FF0000"/>
                          </a:solidFill>
                          <a:latin typeface="+mn-lt"/>
                        </a:rPr>
                        <a:t> </a:t>
                      </a:r>
                      <a:r>
                        <a:rPr lang="en-US" sz="1800" b="0" baseline="0" dirty="0" err="1" smtClean="0">
                          <a:solidFill>
                            <a:srgbClr val="FF0000"/>
                          </a:solidFill>
                          <a:latin typeface="+mn-lt"/>
                        </a:rPr>
                        <a:t>và</a:t>
                      </a:r>
                      <a:r>
                        <a:rPr lang="en-US" sz="1800" b="0" baseline="0" dirty="0" smtClean="0">
                          <a:solidFill>
                            <a:srgbClr val="FF0000"/>
                          </a:solidFill>
                          <a:latin typeface="+mn-lt"/>
                        </a:rPr>
                        <a:t> </a:t>
                      </a:r>
                      <a:r>
                        <a:rPr lang="en-US" sz="1800" b="0" baseline="0" dirty="0" err="1" smtClean="0">
                          <a:solidFill>
                            <a:srgbClr val="FF0000"/>
                          </a:solidFill>
                          <a:latin typeface="+mn-lt"/>
                        </a:rPr>
                        <a:t>tạm</a:t>
                      </a:r>
                      <a:r>
                        <a:rPr lang="en-US" sz="1800" b="0" baseline="0" dirty="0" smtClean="0">
                          <a:solidFill>
                            <a:srgbClr val="FF0000"/>
                          </a:solidFill>
                          <a:latin typeface="+mn-lt"/>
                        </a:rPr>
                        <a:t> </a:t>
                      </a:r>
                      <a:r>
                        <a:rPr lang="en-US" sz="1800" b="0" baseline="0" dirty="0" err="1" smtClean="0">
                          <a:solidFill>
                            <a:srgbClr val="FF0000"/>
                          </a:solidFill>
                          <a:latin typeface="+mn-lt"/>
                        </a:rPr>
                        <a:t>đình</a:t>
                      </a:r>
                      <a:r>
                        <a:rPr lang="en-US" sz="1800" b="0" baseline="0" dirty="0" smtClean="0">
                          <a:solidFill>
                            <a:srgbClr val="FF0000"/>
                          </a:solidFill>
                          <a:latin typeface="+mn-lt"/>
                        </a:rPr>
                        <a:t> </a:t>
                      </a:r>
                      <a:r>
                        <a:rPr lang="en-US" sz="1800" b="0" baseline="0" dirty="0" err="1" smtClean="0">
                          <a:solidFill>
                            <a:srgbClr val="FF0000"/>
                          </a:solidFill>
                          <a:latin typeface="+mn-lt"/>
                        </a:rPr>
                        <a:t>chỉ</a:t>
                      </a:r>
                      <a:r>
                        <a:rPr lang="en-US" sz="1800" b="0" baseline="0" dirty="0" smtClean="0">
                          <a:solidFill>
                            <a:srgbClr val="FF0000"/>
                          </a:solidFill>
                          <a:latin typeface="+mn-lt"/>
                        </a:rPr>
                        <a:t> </a:t>
                      </a:r>
                      <a:r>
                        <a:rPr lang="en-US" sz="1800" b="0" baseline="0" dirty="0" smtClean="0">
                          <a:latin typeface="+mn-lt"/>
                        </a:rPr>
                        <a:t>CHƯA </a:t>
                      </a:r>
                      <a:r>
                        <a:rPr lang="en-US" sz="1800" b="0" baseline="0" dirty="0" err="1" smtClean="0">
                          <a:latin typeface="+mn-lt"/>
                        </a:rPr>
                        <a:t>có</a:t>
                      </a:r>
                      <a:r>
                        <a:rPr lang="en-US" sz="1800" b="0" baseline="0" dirty="0" smtClean="0">
                          <a:latin typeface="+mn-lt"/>
                        </a:rPr>
                        <a:t> </a:t>
                      </a:r>
                      <a:r>
                        <a:rPr lang="en-US" sz="1800" b="0" baseline="0" dirty="0" err="1" smtClean="0">
                          <a:latin typeface="+mn-lt"/>
                        </a:rPr>
                        <a:t>hiệu</a:t>
                      </a:r>
                      <a:r>
                        <a:rPr lang="en-US" sz="1800" b="0" baseline="0" dirty="0" smtClean="0">
                          <a:latin typeface="+mn-lt"/>
                        </a:rPr>
                        <a:t> </a:t>
                      </a:r>
                      <a:r>
                        <a:rPr lang="en-US" sz="1800" b="0" baseline="0" dirty="0" err="1" smtClean="0">
                          <a:latin typeface="+mn-lt"/>
                        </a:rPr>
                        <a:t>lực</a:t>
                      </a:r>
                      <a:r>
                        <a:rPr lang="en-US" sz="1800" b="0" baseline="0" dirty="0" smtClean="0">
                          <a:latin typeface="+mn-lt"/>
                        </a:rPr>
                        <a:t> PL </a:t>
                      </a:r>
                      <a:r>
                        <a:rPr lang="en-US" sz="1800" b="0" baseline="0" dirty="0" err="1" smtClean="0">
                          <a:latin typeface="+mn-lt"/>
                        </a:rPr>
                        <a:t>của</a:t>
                      </a:r>
                      <a:r>
                        <a:rPr lang="en-US" sz="1800" b="0" baseline="0" dirty="0" smtClean="0">
                          <a:latin typeface="+mn-lt"/>
                        </a:rPr>
                        <a:t> </a:t>
                      </a:r>
                      <a:r>
                        <a:rPr lang="en-US" sz="1800" b="0" baseline="0" dirty="0" err="1" smtClean="0">
                          <a:latin typeface="+mn-lt"/>
                        </a:rPr>
                        <a:t>Tòa</a:t>
                      </a:r>
                      <a:r>
                        <a:rPr lang="en-US" sz="1800" b="0" baseline="0" dirty="0" smtClean="0">
                          <a:latin typeface="+mn-lt"/>
                        </a:rPr>
                        <a:t> </a:t>
                      </a:r>
                      <a:r>
                        <a:rPr lang="en-US" sz="1800" b="0" baseline="0" dirty="0" err="1" smtClean="0">
                          <a:latin typeface="+mn-lt"/>
                        </a:rPr>
                        <a:t>án</a:t>
                      </a:r>
                      <a:endParaRPr lang="en-US" dirty="0">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err="1" smtClean="0">
                          <a:latin typeface="+mn-lt"/>
                        </a:rPr>
                        <a:t>Là</a:t>
                      </a:r>
                      <a:r>
                        <a:rPr lang="en-US" sz="1800" b="0" baseline="0" dirty="0" smtClean="0">
                          <a:latin typeface="+mn-lt"/>
                        </a:rPr>
                        <a:t> </a:t>
                      </a:r>
                      <a:r>
                        <a:rPr lang="en-US" sz="1800" b="0" baseline="0" dirty="0" err="1" smtClean="0">
                          <a:latin typeface="+mn-lt"/>
                        </a:rPr>
                        <a:t>những</a:t>
                      </a:r>
                      <a:r>
                        <a:rPr lang="en-US" sz="1800" b="0" baseline="0" dirty="0" smtClean="0">
                          <a:latin typeface="+mn-lt"/>
                        </a:rPr>
                        <a:t> QĐ CHƯA </a:t>
                      </a:r>
                      <a:r>
                        <a:rPr lang="en-US" sz="1800" b="0" baseline="0" dirty="0" err="1" smtClean="0">
                          <a:latin typeface="+mn-lt"/>
                        </a:rPr>
                        <a:t>có</a:t>
                      </a:r>
                      <a:r>
                        <a:rPr lang="en-US" sz="1800" b="0" baseline="0" dirty="0" smtClean="0">
                          <a:latin typeface="+mn-lt"/>
                        </a:rPr>
                        <a:t> </a:t>
                      </a:r>
                      <a:r>
                        <a:rPr lang="en-US" sz="1800" b="0" baseline="0" dirty="0" err="1" smtClean="0">
                          <a:latin typeface="+mn-lt"/>
                        </a:rPr>
                        <a:t>hiệu</a:t>
                      </a:r>
                      <a:r>
                        <a:rPr lang="en-US" sz="1800" b="0" baseline="0" dirty="0" smtClean="0">
                          <a:latin typeface="+mn-lt"/>
                        </a:rPr>
                        <a:t> </a:t>
                      </a:r>
                      <a:r>
                        <a:rPr lang="en-US" sz="1800" b="0" baseline="0" dirty="0" err="1" smtClean="0">
                          <a:latin typeface="+mn-lt"/>
                        </a:rPr>
                        <a:t>lực</a:t>
                      </a:r>
                      <a:r>
                        <a:rPr lang="en-US" sz="1800" b="0" baseline="0" dirty="0" smtClean="0">
                          <a:latin typeface="+mn-lt"/>
                        </a:rPr>
                        <a:t> PL </a:t>
                      </a:r>
                      <a:r>
                        <a:rPr lang="en-US" sz="1800" b="0" baseline="0" dirty="0" err="1" smtClean="0">
                          <a:latin typeface="+mn-lt"/>
                        </a:rPr>
                        <a:t>của</a:t>
                      </a:r>
                      <a:r>
                        <a:rPr lang="en-US" sz="1800" b="0" baseline="0" dirty="0" smtClean="0">
                          <a:latin typeface="+mn-lt"/>
                        </a:rPr>
                        <a:t> </a:t>
                      </a:r>
                      <a:r>
                        <a:rPr lang="en-US" sz="1800" b="0" baseline="0" dirty="0" err="1" smtClean="0">
                          <a:latin typeface="+mn-lt"/>
                        </a:rPr>
                        <a:t>Tòa</a:t>
                      </a:r>
                      <a:r>
                        <a:rPr lang="en-US" sz="1800" b="0" baseline="0" dirty="0" smtClean="0">
                          <a:latin typeface="+mn-lt"/>
                        </a:rPr>
                        <a:t> </a:t>
                      </a:r>
                      <a:r>
                        <a:rPr lang="en-US" sz="1800" b="0" baseline="0" dirty="0" err="1" smtClean="0">
                          <a:latin typeface="+mn-lt"/>
                        </a:rPr>
                        <a:t>án</a:t>
                      </a:r>
                      <a:r>
                        <a:rPr lang="en-US" sz="1800" b="0" baseline="0" dirty="0" smtClean="0">
                          <a:latin typeface="+mn-lt"/>
                        </a:rPr>
                        <a:t>:</a:t>
                      </a:r>
                      <a:endParaRPr lang="en-US" dirty="0" smtClean="0">
                        <a:latin typeface="+mn-lt"/>
                      </a:endParaRPr>
                    </a:p>
                    <a:p>
                      <a:pPr algn="ctr"/>
                      <a:r>
                        <a:rPr lang="en-US" sz="1800" b="0" baseline="0" dirty="0" smtClean="0">
                          <a:latin typeface="+mn-lt"/>
                        </a:rPr>
                        <a:t> </a:t>
                      </a:r>
                      <a:r>
                        <a:rPr lang="en-US" sz="1800" b="0" baseline="0" dirty="0" smtClean="0">
                          <a:solidFill>
                            <a:srgbClr val="FF0000"/>
                          </a:solidFill>
                          <a:latin typeface="+mn-lt"/>
                        </a:rPr>
                        <a:t>1. </a:t>
                      </a:r>
                      <a:r>
                        <a:rPr lang="en-US" sz="1800" b="0" baseline="0" dirty="0" err="1" smtClean="0">
                          <a:solidFill>
                            <a:srgbClr val="FF0000"/>
                          </a:solidFill>
                          <a:latin typeface="+mn-lt"/>
                        </a:rPr>
                        <a:t>Quyết</a:t>
                      </a:r>
                      <a:r>
                        <a:rPr lang="en-US" sz="1800" b="0" baseline="0" dirty="0" smtClean="0">
                          <a:solidFill>
                            <a:srgbClr val="FF0000"/>
                          </a:solidFill>
                          <a:latin typeface="+mn-lt"/>
                        </a:rPr>
                        <a:t> </a:t>
                      </a:r>
                      <a:r>
                        <a:rPr lang="en-US" sz="1800" b="0" baseline="0" dirty="0" err="1" smtClean="0">
                          <a:solidFill>
                            <a:srgbClr val="FF0000"/>
                          </a:solidFill>
                          <a:latin typeface="+mn-lt"/>
                        </a:rPr>
                        <a:t>định</a:t>
                      </a:r>
                      <a:r>
                        <a:rPr lang="en-US" sz="1800" b="0" baseline="0" dirty="0" smtClean="0">
                          <a:solidFill>
                            <a:srgbClr val="FF0000"/>
                          </a:solidFill>
                          <a:latin typeface="+mn-lt"/>
                        </a:rPr>
                        <a:t> </a:t>
                      </a:r>
                      <a:r>
                        <a:rPr lang="en-US" sz="1800" b="0" baseline="0" dirty="0" err="1" smtClean="0">
                          <a:solidFill>
                            <a:srgbClr val="FF0000"/>
                          </a:solidFill>
                          <a:latin typeface="+mn-lt"/>
                        </a:rPr>
                        <a:t>mở</a:t>
                      </a:r>
                      <a:r>
                        <a:rPr lang="en-US" sz="1800" b="0" baseline="0" dirty="0" smtClean="0">
                          <a:solidFill>
                            <a:srgbClr val="FF0000"/>
                          </a:solidFill>
                          <a:latin typeface="+mn-lt"/>
                        </a:rPr>
                        <a:t> </a:t>
                      </a:r>
                    </a:p>
                    <a:p>
                      <a:pPr algn="ctr"/>
                      <a:r>
                        <a:rPr lang="en-US" sz="1800" b="0" baseline="0" dirty="0" smtClean="0">
                          <a:solidFill>
                            <a:srgbClr val="FF0000"/>
                          </a:solidFill>
                          <a:latin typeface="+mn-lt"/>
                        </a:rPr>
                        <a:t>2. QĐ </a:t>
                      </a:r>
                      <a:r>
                        <a:rPr lang="en-US" sz="1800" b="0" baseline="0" dirty="0" err="1" smtClean="0">
                          <a:solidFill>
                            <a:srgbClr val="FF0000"/>
                          </a:solidFill>
                          <a:latin typeface="+mn-lt"/>
                        </a:rPr>
                        <a:t>không</a:t>
                      </a:r>
                      <a:r>
                        <a:rPr lang="en-US" sz="1800" b="0" baseline="0" dirty="0" smtClean="0">
                          <a:solidFill>
                            <a:srgbClr val="FF0000"/>
                          </a:solidFill>
                          <a:latin typeface="+mn-lt"/>
                        </a:rPr>
                        <a:t> </a:t>
                      </a:r>
                      <a:r>
                        <a:rPr lang="en-US" sz="1800" b="0" baseline="0" dirty="0" err="1" smtClean="0">
                          <a:solidFill>
                            <a:srgbClr val="FF0000"/>
                          </a:solidFill>
                          <a:latin typeface="+mn-lt"/>
                        </a:rPr>
                        <a:t>mở</a:t>
                      </a:r>
                      <a:r>
                        <a:rPr lang="en-US" sz="1800" b="0" baseline="0" dirty="0" smtClean="0">
                          <a:solidFill>
                            <a:srgbClr val="FF0000"/>
                          </a:solidFill>
                          <a:latin typeface="+mn-lt"/>
                        </a:rPr>
                        <a:t> </a:t>
                      </a:r>
                      <a:r>
                        <a:rPr lang="en-US" sz="1800" b="0" baseline="0" dirty="0" err="1" smtClean="0">
                          <a:solidFill>
                            <a:srgbClr val="FF0000"/>
                          </a:solidFill>
                          <a:latin typeface="+mn-lt"/>
                        </a:rPr>
                        <a:t>thủ</a:t>
                      </a:r>
                      <a:r>
                        <a:rPr lang="en-US" sz="1800" b="0" baseline="0" dirty="0" smtClean="0">
                          <a:solidFill>
                            <a:srgbClr val="FF0000"/>
                          </a:solidFill>
                          <a:latin typeface="+mn-lt"/>
                        </a:rPr>
                        <a:t> </a:t>
                      </a:r>
                      <a:r>
                        <a:rPr lang="en-US" sz="1800" b="0" baseline="0" dirty="0" err="1" smtClean="0">
                          <a:solidFill>
                            <a:srgbClr val="FF0000"/>
                          </a:solidFill>
                          <a:latin typeface="+mn-lt"/>
                        </a:rPr>
                        <a:t>tục</a:t>
                      </a:r>
                      <a:r>
                        <a:rPr lang="en-US" sz="1800" b="0" baseline="0" dirty="0" smtClean="0">
                          <a:solidFill>
                            <a:srgbClr val="FF0000"/>
                          </a:solidFill>
                          <a:latin typeface="+mn-lt"/>
                        </a:rPr>
                        <a:t> PS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0" baseline="0" dirty="0" smtClean="0">
                          <a:solidFill>
                            <a:srgbClr val="FF0000"/>
                          </a:solidFill>
                          <a:latin typeface="+mn-lt"/>
                        </a:rPr>
                        <a:t>3. QĐ </a:t>
                      </a:r>
                      <a:r>
                        <a:rPr lang="en-US" sz="1800" b="0" baseline="0" dirty="0" err="1" smtClean="0">
                          <a:solidFill>
                            <a:srgbClr val="FF0000"/>
                          </a:solidFill>
                          <a:latin typeface="+mn-lt"/>
                        </a:rPr>
                        <a:t>tuyên</a:t>
                      </a:r>
                      <a:r>
                        <a:rPr lang="en-US" sz="1800" b="0" baseline="0" dirty="0" smtClean="0">
                          <a:solidFill>
                            <a:srgbClr val="FF0000"/>
                          </a:solidFill>
                          <a:latin typeface="+mn-lt"/>
                        </a:rPr>
                        <a:t> </a:t>
                      </a:r>
                      <a:r>
                        <a:rPr lang="en-US" sz="1800" b="0" baseline="0" dirty="0" err="1" smtClean="0">
                          <a:solidFill>
                            <a:srgbClr val="FF0000"/>
                          </a:solidFill>
                          <a:latin typeface="+mn-lt"/>
                        </a:rPr>
                        <a:t>bố</a:t>
                      </a:r>
                      <a:r>
                        <a:rPr lang="en-US" sz="1800" b="0" baseline="0" dirty="0" smtClean="0">
                          <a:solidFill>
                            <a:srgbClr val="FF0000"/>
                          </a:solidFill>
                          <a:latin typeface="+mn-lt"/>
                        </a:rPr>
                        <a:t> PS</a:t>
                      </a:r>
                      <a:r>
                        <a:rPr lang="en-US" sz="1800" b="0" baseline="0" dirty="0" smtClean="0">
                          <a:latin typeface="+mn-lt"/>
                        </a:rPr>
                        <a:t> </a:t>
                      </a:r>
                      <a:endParaRPr lang="en-US" dirty="0">
                        <a:latin typeface="+mn-lt"/>
                      </a:endParaRPr>
                    </a:p>
                  </a:txBody>
                  <a:tcPr/>
                </a:tc>
                <a:extLst>
                  <a:ext uri="{0D108BD9-81ED-4DB2-BD59-A6C34878D82A}">
                    <a16:rowId xmlns:a16="http://schemas.microsoft.com/office/drawing/2014/main" val="10001"/>
                  </a:ext>
                </a:extLst>
              </a:tr>
              <a:tr h="1001293">
                <a:tc>
                  <a:txBody>
                    <a:bodyPr/>
                    <a:lstStyle/>
                    <a:p>
                      <a:pPr algn="ctr"/>
                      <a:endParaRPr lang="en-US" i="1" dirty="0" smtClean="0"/>
                    </a:p>
                    <a:p>
                      <a:pPr algn="ctr"/>
                      <a:r>
                        <a:rPr lang="en-US" i="1" dirty="0" err="1" smtClean="0"/>
                        <a:t>Thời</a:t>
                      </a:r>
                      <a:r>
                        <a:rPr lang="en-US" i="1" baseline="0" dirty="0" smtClean="0"/>
                        <a:t> </a:t>
                      </a:r>
                      <a:r>
                        <a:rPr lang="en-US" i="1" baseline="0" dirty="0" err="1" smtClean="0"/>
                        <a:t>hạn</a:t>
                      </a:r>
                      <a:endParaRPr lang="en-US" i="1" dirty="0"/>
                    </a:p>
                  </a:txBody>
                  <a:tcPr/>
                </a:tc>
                <a:tc>
                  <a:txBody>
                    <a:bodyPr/>
                    <a:lstStyle/>
                    <a:p>
                      <a:pPr algn="ctr">
                        <a:buFontTx/>
                        <a:buChar char="-"/>
                      </a:pPr>
                      <a:r>
                        <a:rPr lang="en-US" baseline="0" dirty="0" smtClean="0"/>
                        <a:t> BA: </a:t>
                      </a:r>
                      <a:r>
                        <a:rPr lang="en-US" baseline="0" dirty="0" smtClean="0">
                          <a:solidFill>
                            <a:srgbClr val="FF0000"/>
                          </a:solidFill>
                        </a:rPr>
                        <a:t>01 </a:t>
                      </a:r>
                      <a:r>
                        <a:rPr lang="en-US" baseline="0" dirty="0" err="1" smtClean="0">
                          <a:solidFill>
                            <a:srgbClr val="FF0000"/>
                          </a:solidFill>
                        </a:rPr>
                        <a:t>tháng</a:t>
                      </a:r>
                      <a:r>
                        <a:rPr lang="en-US" baseline="0" dirty="0" smtClean="0">
                          <a:solidFill>
                            <a:srgbClr val="FF0000"/>
                          </a:solidFill>
                        </a:rPr>
                        <a:t> – 15 </a:t>
                      </a:r>
                      <a:r>
                        <a:rPr lang="en-US" baseline="0" dirty="0" err="1" smtClean="0">
                          <a:solidFill>
                            <a:srgbClr val="FF0000"/>
                          </a:solidFill>
                        </a:rPr>
                        <a:t>ngày</a:t>
                      </a:r>
                      <a:r>
                        <a:rPr lang="en-US" baseline="0" dirty="0" smtClean="0">
                          <a:solidFill>
                            <a:srgbClr val="FF0000"/>
                          </a:solidFill>
                        </a:rPr>
                        <a:t>,</a:t>
                      </a:r>
                      <a:r>
                        <a:rPr lang="en-US" baseline="0" dirty="0" smtClean="0"/>
                        <a:t> </a:t>
                      </a:r>
                      <a:r>
                        <a:rPr lang="en-US" baseline="0" dirty="0" err="1" smtClean="0"/>
                        <a:t>kể</a:t>
                      </a:r>
                      <a:r>
                        <a:rPr lang="en-US" baseline="0" dirty="0" smtClean="0"/>
                        <a:t> </a:t>
                      </a:r>
                      <a:r>
                        <a:rPr lang="en-US" baseline="0" dirty="0" err="1" smtClean="0"/>
                        <a:t>từ</a:t>
                      </a:r>
                      <a:r>
                        <a:rPr lang="en-US" baseline="0" dirty="0" smtClean="0"/>
                        <a:t> </a:t>
                      </a:r>
                      <a:r>
                        <a:rPr lang="en-US" baseline="0" dirty="0" err="1" smtClean="0"/>
                        <a:t>ngày</a:t>
                      </a:r>
                      <a:r>
                        <a:rPr lang="en-US" baseline="0" dirty="0" smtClean="0"/>
                        <a:t> </a:t>
                      </a:r>
                      <a:r>
                        <a:rPr lang="en-US" baseline="0" dirty="0" err="1" smtClean="0"/>
                        <a:t>tuyên</a:t>
                      </a:r>
                      <a:r>
                        <a:rPr lang="en-US" baseline="0" dirty="0" smtClean="0"/>
                        <a:t> </a:t>
                      </a:r>
                      <a:r>
                        <a:rPr lang="en-US" baseline="0" dirty="0" err="1" smtClean="0"/>
                        <a:t>án</a:t>
                      </a:r>
                      <a:r>
                        <a:rPr lang="en-US" baseline="0" dirty="0" smtClean="0"/>
                        <a:t> (</a:t>
                      </a:r>
                      <a:r>
                        <a:rPr lang="en-US" baseline="0" dirty="0" err="1" smtClean="0"/>
                        <a:t>nhận</a:t>
                      </a:r>
                      <a:r>
                        <a:rPr lang="en-US" baseline="0" dirty="0" smtClean="0"/>
                        <a:t> </a:t>
                      </a:r>
                      <a:r>
                        <a:rPr lang="en-US" baseline="0" dirty="0" err="1" smtClean="0"/>
                        <a:t>Bản</a:t>
                      </a:r>
                      <a:r>
                        <a:rPr lang="en-US" baseline="0" dirty="0" smtClean="0"/>
                        <a:t> </a:t>
                      </a:r>
                      <a:r>
                        <a:rPr lang="en-US" baseline="0" dirty="0" err="1" smtClean="0"/>
                        <a:t>án</a:t>
                      </a:r>
                      <a:r>
                        <a:rPr lang="en-US" baseline="0" dirty="0" smtClean="0"/>
                        <a:t>…)</a:t>
                      </a:r>
                    </a:p>
                    <a:p>
                      <a:pPr algn="ctr">
                        <a:buFontTx/>
                        <a:buChar char="-"/>
                      </a:pPr>
                      <a:r>
                        <a:rPr lang="en-US" baseline="0" dirty="0" smtClean="0"/>
                        <a:t> QĐ: </a:t>
                      </a:r>
                      <a:r>
                        <a:rPr lang="en-US" baseline="0" dirty="0" smtClean="0">
                          <a:solidFill>
                            <a:srgbClr val="FF0000"/>
                          </a:solidFill>
                        </a:rPr>
                        <a:t>07 </a:t>
                      </a:r>
                      <a:r>
                        <a:rPr lang="en-US" baseline="0" dirty="0" err="1" smtClean="0">
                          <a:solidFill>
                            <a:srgbClr val="FF0000"/>
                          </a:solidFill>
                        </a:rPr>
                        <a:t>ngày</a:t>
                      </a:r>
                      <a:r>
                        <a:rPr lang="en-US" baseline="0" dirty="0" smtClean="0">
                          <a:solidFill>
                            <a:srgbClr val="FF0000"/>
                          </a:solidFill>
                        </a:rPr>
                        <a:t> – 10 </a:t>
                      </a:r>
                      <a:r>
                        <a:rPr lang="en-US" baseline="0" dirty="0" err="1" smtClean="0">
                          <a:solidFill>
                            <a:srgbClr val="FF0000"/>
                          </a:solidFill>
                        </a:rPr>
                        <a:t>ngày</a:t>
                      </a:r>
                      <a:r>
                        <a:rPr lang="en-US" baseline="0" dirty="0" smtClean="0">
                          <a:solidFill>
                            <a:srgbClr val="FF0000"/>
                          </a:solidFill>
                        </a:rPr>
                        <a:t>, </a:t>
                      </a:r>
                      <a:r>
                        <a:rPr lang="en-US" baseline="0" dirty="0" err="1" smtClean="0"/>
                        <a:t>kể</a:t>
                      </a:r>
                      <a:r>
                        <a:rPr lang="en-US" baseline="0" dirty="0" smtClean="0"/>
                        <a:t> </a:t>
                      </a:r>
                      <a:r>
                        <a:rPr lang="en-US" baseline="0" dirty="0" err="1" smtClean="0"/>
                        <a:t>từ</a:t>
                      </a:r>
                      <a:r>
                        <a:rPr lang="en-US" baseline="0" dirty="0" smtClean="0"/>
                        <a:t> </a:t>
                      </a:r>
                      <a:r>
                        <a:rPr lang="en-US" baseline="0" dirty="0" err="1" smtClean="0"/>
                        <a:t>ngày</a:t>
                      </a:r>
                      <a:r>
                        <a:rPr lang="en-US" baseline="0" dirty="0" smtClean="0"/>
                        <a:t> </a:t>
                      </a:r>
                      <a:r>
                        <a:rPr lang="en-US" baseline="0" dirty="0" err="1" smtClean="0"/>
                        <a:t>ra</a:t>
                      </a:r>
                      <a:r>
                        <a:rPr lang="en-US" baseline="0" dirty="0" smtClean="0"/>
                        <a:t> QĐ</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 </a:t>
                      </a:r>
                      <a:r>
                        <a:rPr lang="en-US" sz="1800" dirty="0" smtClean="0">
                          <a:solidFill>
                            <a:srgbClr val="FF0000"/>
                          </a:solidFill>
                        </a:rPr>
                        <a:t>07 </a:t>
                      </a:r>
                      <a:r>
                        <a:rPr lang="en-US" sz="1800" dirty="0" err="1" smtClean="0">
                          <a:solidFill>
                            <a:srgbClr val="FF0000"/>
                          </a:solidFill>
                        </a:rPr>
                        <a:t>ngày</a:t>
                      </a:r>
                      <a:r>
                        <a:rPr lang="en-US" sz="1800" dirty="0" smtClean="0"/>
                        <a:t>, </a:t>
                      </a:r>
                      <a:r>
                        <a:rPr kumimoji="0" lang="en-US" sz="1800" kern="1200" dirty="0" err="1" smtClean="0">
                          <a:solidFill>
                            <a:schemeClr val="dk1"/>
                          </a:solidFill>
                          <a:latin typeface="+mn-lt"/>
                          <a:ea typeface="+mn-ea"/>
                          <a:cs typeface="+mn-cs"/>
                        </a:rPr>
                        <a:t>kể</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từ</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ngày</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nhận</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được</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quyết</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định</a:t>
                      </a:r>
                      <a:r>
                        <a:rPr kumimoji="0" lang="en-US" sz="1800" kern="1200" dirty="0" smtClean="0">
                          <a:solidFill>
                            <a:schemeClr val="dk1"/>
                          </a:solidFill>
                          <a:latin typeface="+mn-lt"/>
                          <a:ea typeface="+mn-ea"/>
                          <a:cs typeface="+mn-cs"/>
                        </a:rPr>
                        <a:t> </a:t>
                      </a:r>
                      <a:r>
                        <a:rPr lang="en-US" sz="1800" dirty="0" smtClean="0"/>
                        <a:t> </a:t>
                      </a:r>
                      <a:r>
                        <a:rPr lang="en-US" sz="1800" dirty="0" err="1" smtClean="0"/>
                        <a:t>đối</a:t>
                      </a:r>
                      <a:r>
                        <a:rPr lang="en-US" sz="1800" dirty="0" smtClean="0"/>
                        <a:t> </a:t>
                      </a:r>
                      <a:r>
                        <a:rPr lang="en-US" sz="1800" dirty="0" err="1" smtClean="0"/>
                        <a:t>với</a:t>
                      </a:r>
                      <a:r>
                        <a:rPr lang="en-US" sz="1800" dirty="0" smtClean="0"/>
                        <a:t> </a:t>
                      </a:r>
                      <a:r>
                        <a:rPr lang="en-US" sz="1800" b="1" dirty="0" smtClean="0"/>
                        <a:t>1,2</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F0000"/>
                          </a:solidFill>
                        </a:rPr>
                        <a:t>- 15 </a:t>
                      </a:r>
                      <a:r>
                        <a:rPr lang="en-US" sz="1800" dirty="0" err="1" smtClean="0">
                          <a:solidFill>
                            <a:srgbClr val="FF0000"/>
                          </a:solidFill>
                        </a:rPr>
                        <a:t>ngày</a:t>
                      </a:r>
                      <a:r>
                        <a:rPr lang="en-US" sz="1800" dirty="0" smtClean="0"/>
                        <a:t>, </a:t>
                      </a:r>
                      <a:r>
                        <a:rPr lang="en-US" sz="1800" dirty="0" err="1" smtClean="0"/>
                        <a:t>kể</a:t>
                      </a:r>
                      <a:r>
                        <a:rPr lang="en-US" sz="1800" dirty="0" smtClean="0"/>
                        <a:t> </a:t>
                      </a:r>
                      <a:r>
                        <a:rPr kumimoji="0" lang="en-US" sz="1800" kern="1200" dirty="0" err="1" smtClean="0">
                          <a:solidFill>
                            <a:schemeClr val="dk1"/>
                          </a:solidFill>
                          <a:latin typeface="+mn-lt"/>
                          <a:ea typeface="+mn-ea"/>
                          <a:cs typeface="+mn-cs"/>
                        </a:rPr>
                        <a:t>từ</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ngày</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nhận</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được</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quyết</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định</a:t>
                      </a:r>
                      <a:r>
                        <a:rPr kumimoji="0" lang="en-US" sz="1800" kern="1200" dirty="0" smtClean="0">
                          <a:solidFill>
                            <a:schemeClr val="dk1"/>
                          </a:solidFill>
                          <a:latin typeface="+mn-lt"/>
                          <a:ea typeface="+mn-ea"/>
                          <a:cs typeface="+mn-cs"/>
                        </a:rPr>
                        <a:t> </a:t>
                      </a:r>
                      <a:r>
                        <a:rPr lang="en-US" sz="1800" dirty="0" smtClean="0"/>
                        <a:t> </a:t>
                      </a:r>
                      <a:r>
                        <a:rPr kumimoji="0" lang="en-US" sz="1800" kern="1200" dirty="0" err="1" smtClean="0">
                          <a:solidFill>
                            <a:schemeClr val="dk1"/>
                          </a:solidFill>
                          <a:latin typeface="+mn-lt"/>
                          <a:ea typeface="+mn-ea"/>
                          <a:cs typeface="+mn-cs"/>
                        </a:rPr>
                        <a:t>hoặc</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được</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thông</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báo</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hợp</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lệ</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quyết</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định</a:t>
                      </a:r>
                      <a:r>
                        <a:rPr lang="en-US" sz="1800" dirty="0" smtClean="0"/>
                        <a:t> </a:t>
                      </a:r>
                      <a:r>
                        <a:rPr lang="en-US" sz="1800" dirty="0" err="1" smtClean="0"/>
                        <a:t>đối</a:t>
                      </a:r>
                      <a:r>
                        <a:rPr lang="en-US" sz="1800" dirty="0" smtClean="0"/>
                        <a:t> </a:t>
                      </a:r>
                      <a:r>
                        <a:rPr lang="en-US" sz="1800" dirty="0" err="1" smtClean="0"/>
                        <a:t>với</a:t>
                      </a:r>
                      <a:r>
                        <a:rPr lang="en-US" sz="1800" dirty="0" smtClean="0"/>
                        <a:t> 3</a:t>
                      </a:r>
                      <a:endParaRPr lang="en-US" b="1" dirty="0"/>
                    </a:p>
                  </a:txBody>
                  <a:tcPr/>
                </a:tc>
                <a:extLst>
                  <a:ext uri="{0D108BD9-81ED-4DB2-BD59-A6C34878D82A}">
                    <a16:rowId xmlns:a16="http://schemas.microsoft.com/office/drawing/2014/main" val="10002"/>
                  </a:ext>
                </a:extLst>
              </a:tr>
              <a:tr h="1116549">
                <a:tc>
                  <a:txBody>
                    <a:bodyPr/>
                    <a:lstStyle/>
                    <a:p>
                      <a:pPr algn="ctr"/>
                      <a:endParaRPr lang="en-US" i="1" dirty="0" smtClean="0"/>
                    </a:p>
                    <a:p>
                      <a:pPr algn="ctr"/>
                      <a:r>
                        <a:rPr lang="en-US" i="1" dirty="0" err="1" smtClean="0"/>
                        <a:t>Căn</a:t>
                      </a:r>
                      <a:r>
                        <a:rPr lang="en-US" i="1" baseline="0" dirty="0" smtClean="0"/>
                        <a:t> </a:t>
                      </a:r>
                      <a:r>
                        <a:rPr lang="en-US" i="1" baseline="0" dirty="0" err="1" smtClean="0"/>
                        <a:t>cứ</a:t>
                      </a:r>
                      <a:r>
                        <a:rPr lang="en-US" i="1" baseline="0" dirty="0" smtClean="0"/>
                        <a:t> ban </a:t>
                      </a:r>
                      <a:r>
                        <a:rPr lang="en-US" i="1" baseline="0" dirty="0" err="1" smtClean="0"/>
                        <a:t>hành</a:t>
                      </a:r>
                      <a:r>
                        <a:rPr lang="en-US" i="1" baseline="0" dirty="0" smtClean="0"/>
                        <a:t> KN</a:t>
                      </a:r>
                      <a:endParaRPr lang="en-US" i="1" dirty="0"/>
                    </a:p>
                  </a:txBody>
                  <a:tcPr/>
                </a:tc>
                <a:tc>
                  <a:txBody>
                    <a:bodyPr/>
                    <a:lstStyle/>
                    <a:p>
                      <a:pPr algn="ctr"/>
                      <a:r>
                        <a:rPr lang="en-US" i="1" baseline="0" dirty="0" err="1" smtClean="0"/>
                        <a:t>Khi</a:t>
                      </a:r>
                      <a:r>
                        <a:rPr lang="en-US" i="1" baseline="0" dirty="0" smtClean="0"/>
                        <a:t> </a:t>
                      </a:r>
                      <a:r>
                        <a:rPr lang="en-US" i="1" baseline="0" dirty="0" err="1" smtClean="0"/>
                        <a:t>bản</a:t>
                      </a:r>
                      <a:r>
                        <a:rPr lang="en-US" i="1" baseline="0" dirty="0" smtClean="0"/>
                        <a:t> </a:t>
                      </a:r>
                      <a:r>
                        <a:rPr lang="en-US" i="1" baseline="0" dirty="0" err="1" smtClean="0"/>
                        <a:t>án</a:t>
                      </a:r>
                      <a:r>
                        <a:rPr lang="en-US" i="1" baseline="0" dirty="0" smtClean="0"/>
                        <a:t>, QĐ </a:t>
                      </a:r>
                      <a:r>
                        <a:rPr lang="en-US" i="1" baseline="0" dirty="0" err="1" smtClean="0"/>
                        <a:t>của</a:t>
                      </a:r>
                      <a:r>
                        <a:rPr lang="en-US" i="1" baseline="0" dirty="0" smtClean="0"/>
                        <a:t> TAND vi </a:t>
                      </a:r>
                      <a:r>
                        <a:rPr lang="en-US" i="1" baseline="0" dirty="0" err="1" smtClean="0"/>
                        <a:t>phạm</a:t>
                      </a:r>
                      <a:r>
                        <a:rPr lang="en-US" i="1" baseline="0" dirty="0" smtClean="0"/>
                        <a:t> PL </a:t>
                      </a:r>
                      <a:r>
                        <a:rPr lang="en-US" i="1" baseline="0" dirty="0" err="1" smtClean="0"/>
                        <a:t>nghiêm</a:t>
                      </a:r>
                      <a:r>
                        <a:rPr lang="en-US" i="1" baseline="0" dirty="0" smtClean="0"/>
                        <a:t> </a:t>
                      </a:r>
                      <a:r>
                        <a:rPr lang="en-US" i="1" baseline="0" dirty="0" err="1" smtClean="0"/>
                        <a:t>trọng</a:t>
                      </a:r>
                      <a:r>
                        <a:rPr lang="en-US" i="1" baseline="0" dirty="0" smtClean="0"/>
                        <a:t>, </a:t>
                      </a:r>
                      <a:r>
                        <a:rPr kumimoji="0" lang="en-US" sz="1800" kern="1200" dirty="0" err="1" smtClean="0">
                          <a:solidFill>
                            <a:schemeClr val="dk1"/>
                          </a:solidFill>
                          <a:latin typeface="+mn-lt"/>
                          <a:ea typeface="+mn-ea"/>
                          <a:cs typeface="+mn-cs"/>
                        </a:rPr>
                        <a:t>xâm</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phạm</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quyền</a:t>
                      </a:r>
                      <a:r>
                        <a:rPr kumimoji="0" lang="en-US" sz="1800" kern="1200" dirty="0" smtClean="0">
                          <a:solidFill>
                            <a:schemeClr val="dk1"/>
                          </a:solidFill>
                          <a:latin typeface="+mn-lt"/>
                          <a:ea typeface="+mn-ea"/>
                          <a:cs typeface="+mn-cs"/>
                        </a:rPr>
                        <a:t> con </a:t>
                      </a:r>
                      <a:r>
                        <a:rPr kumimoji="0" lang="en-US" sz="1800" kern="1200" dirty="0" err="1" smtClean="0">
                          <a:solidFill>
                            <a:schemeClr val="dk1"/>
                          </a:solidFill>
                          <a:latin typeface="+mn-lt"/>
                          <a:ea typeface="+mn-ea"/>
                          <a:cs typeface="+mn-cs"/>
                        </a:rPr>
                        <a:t>người</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quyền</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công</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dân</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lợi</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ích</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của</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Nhà</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nước</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quyền</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và</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lợi</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ích</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hợp</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pháp</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của</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tổ</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chức</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cá</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nhân</a:t>
                      </a:r>
                      <a:r>
                        <a:rPr kumimoji="0" lang="en-US" sz="1800" kern="1200" dirty="0" smtClean="0">
                          <a:solidFill>
                            <a:schemeClr val="dk1"/>
                          </a:solidFill>
                          <a:latin typeface="+mn-lt"/>
                          <a:ea typeface="+mn-ea"/>
                          <a:cs typeface="+mn-cs"/>
                        </a:rPr>
                        <a:t> </a:t>
                      </a:r>
                      <a:r>
                        <a:rPr lang="en-US" i="1" baseline="0" dirty="0" smtClean="0"/>
                        <a:t> </a:t>
                      </a:r>
                      <a:endParaRPr lang="en-US" i="1" dirty="0"/>
                    </a:p>
                  </a:txBody>
                  <a:tcPr/>
                </a:tc>
                <a:tc>
                  <a:txBody>
                    <a:bodyPr/>
                    <a:lstStyle/>
                    <a:p>
                      <a:pPr marL="342900" marR="0" indent="-342900" algn="ctr" defTabSz="914400" rtl="0" eaLnBrk="1" fontAlgn="auto" latinLnBrk="0" hangingPunct="1">
                        <a:lnSpc>
                          <a:spcPct val="100000"/>
                        </a:lnSpc>
                        <a:spcBef>
                          <a:spcPts val="0"/>
                        </a:spcBef>
                        <a:spcAft>
                          <a:spcPts val="0"/>
                        </a:spcAft>
                        <a:buClrTx/>
                        <a:buSzTx/>
                        <a:buFontTx/>
                        <a:buNone/>
                        <a:tabLst/>
                        <a:defRPr/>
                      </a:pPr>
                      <a:r>
                        <a:rPr lang="en-US" sz="1800" i="0" kern="1200" dirty="0" smtClean="0">
                          <a:solidFill>
                            <a:schemeClr val="dk1"/>
                          </a:solidFill>
                          <a:latin typeface="+mn-lt"/>
                          <a:ea typeface="+mn-ea"/>
                          <a:cs typeface="+mn-cs"/>
                        </a:rPr>
                        <a:t>1,2. DN,</a:t>
                      </a:r>
                      <a:r>
                        <a:rPr kumimoji="0" lang="en-US" sz="1800" i="0" kern="1200" dirty="0" smtClean="0">
                          <a:solidFill>
                            <a:schemeClr val="dk1"/>
                          </a:solidFill>
                          <a:latin typeface="+mn-lt"/>
                          <a:ea typeface="+mn-ea"/>
                          <a:cs typeface="+mn-cs"/>
                        </a:rPr>
                        <a:t> </a:t>
                      </a:r>
                      <a:r>
                        <a:rPr kumimoji="0" lang="en-US" sz="1800" kern="1200" dirty="0" smtClean="0">
                          <a:solidFill>
                            <a:schemeClr val="dk1"/>
                          </a:solidFill>
                          <a:latin typeface="+mn-lt"/>
                          <a:ea typeface="+mn-ea"/>
                          <a:cs typeface="+mn-cs"/>
                        </a:rPr>
                        <a:t>HTX </a:t>
                      </a:r>
                      <a:r>
                        <a:rPr kumimoji="0" lang="en-US" sz="1800" kern="1200" dirty="0" err="1" smtClean="0">
                          <a:solidFill>
                            <a:schemeClr val="dk1"/>
                          </a:solidFill>
                          <a:latin typeface="+mn-lt"/>
                          <a:ea typeface="+mn-ea"/>
                          <a:cs typeface="+mn-cs"/>
                        </a:rPr>
                        <a:t>mất</a:t>
                      </a:r>
                      <a:r>
                        <a:rPr kumimoji="0" lang="en-US" sz="1800" kern="1200" dirty="0" smtClean="0">
                          <a:solidFill>
                            <a:schemeClr val="dk1"/>
                          </a:solidFill>
                          <a:latin typeface="+mn-lt"/>
                          <a:ea typeface="+mn-ea"/>
                          <a:cs typeface="+mn-cs"/>
                        </a:rPr>
                        <a:t> hay </a:t>
                      </a:r>
                      <a:r>
                        <a:rPr kumimoji="0" lang="en-US" sz="1800" kern="1200" dirty="0" err="1" smtClean="0">
                          <a:solidFill>
                            <a:schemeClr val="dk1"/>
                          </a:solidFill>
                          <a:latin typeface="+mn-lt"/>
                          <a:ea typeface="+mn-ea"/>
                          <a:cs typeface="+mn-cs"/>
                        </a:rPr>
                        <a:t>không</a:t>
                      </a:r>
                      <a:r>
                        <a:rPr kumimoji="0" lang="en-US" sz="1800" kern="1200" baseline="0" dirty="0" smtClean="0">
                          <a:solidFill>
                            <a:schemeClr val="dk1"/>
                          </a:solidFill>
                          <a:latin typeface="+mn-lt"/>
                          <a:ea typeface="+mn-ea"/>
                          <a:cs typeface="+mn-cs"/>
                        </a:rPr>
                        <a:t> </a:t>
                      </a:r>
                      <a:r>
                        <a:rPr kumimoji="0" lang="en-US" sz="1800" kern="1200" baseline="0" dirty="0" err="1" smtClean="0">
                          <a:solidFill>
                            <a:schemeClr val="dk1"/>
                          </a:solidFill>
                          <a:latin typeface="+mn-lt"/>
                          <a:ea typeface="+mn-ea"/>
                          <a:cs typeface="+mn-cs"/>
                        </a:rPr>
                        <a:t>mất</a:t>
                      </a:r>
                      <a:r>
                        <a:rPr kumimoji="0" lang="en-US" sz="1800" kern="1200" baseline="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khả</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năng</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thanh</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toán</a:t>
                      </a:r>
                      <a:r>
                        <a:rPr kumimoji="0" lang="en-US" sz="1800" kern="1200" dirty="0" smtClean="0">
                          <a:solidFill>
                            <a:schemeClr val="dk1"/>
                          </a:solidFill>
                          <a:latin typeface="+mn-lt"/>
                          <a:ea typeface="+mn-ea"/>
                          <a:cs typeface="+mn-cs"/>
                        </a:rPr>
                        <a:t>;</a:t>
                      </a:r>
                    </a:p>
                    <a:p>
                      <a:pPr marL="342900" marR="0" indent="-342900" algn="ctr" defTabSz="914400" rtl="0" eaLnBrk="1" fontAlgn="auto" latinLnBrk="0" hangingPunct="1">
                        <a:lnSpc>
                          <a:spcPct val="100000"/>
                        </a:lnSpc>
                        <a:spcBef>
                          <a:spcPts val="0"/>
                        </a:spcBef>
                        <a:spcAft>
                          <a:spcPts val="0"/>
                        </a:spcAft>
                        <a:buClrTx/>
                        <a:buSzTx/>
                        <a:buFontTx/>
                        <a:buNone/>
                        <a:tabLst/>
                        <a:defRPr/>
                      </a:pPr>
                      <a:r>
                        <a:rPr kumimoji="0" lang="en-US" sz="1800" i="0" kern="1200" dirty="0" smtClean="0">
                          <a:solidFill>
                            <a:schemeClr val="dk1"/>
                          </a:solidFill>
                          <a:latin typeface="+mn-lt"/>
                          <a:ea typeface="+mn-ea"/>
                          <a:cs typeface="+mn-cs"/>
                        </a:rPr>
                        <a:t>3. </a:t>
                      </a:r>
                      <a:r>
                        <a:rPr kumimoji="0" lang="en-US" sz="1800" i="0" kern="1200" dirty="0" err="1" smtClean="0">
                          <a:solidFill>
                            <a:schemeClr val="dk1"/>
                          </a:solidFill>
                          <a:latin typeface="+mn-lt"/>
                          <a:ea typeface="+mn-ea"/>
                          <a:cs typeface="+mn-cs"/>
                        </a:rPr>
                        <a:t>Căn</a:t>
                      </a:r>
                      <a:r>
                        <a:rPr kumimoji="0" lang="en-US" sz="1800" i="0" kern="1200" baseline="0" dirty="0" smtClean="0">
                          <a:solidFill>
                            <a:schemeClr val="dk1"/>
                          </a:solidFill>
                          <a:latin typeface="+mn-lt"/>
                          <a:ea typeface="+mn-ea"/>
                          <a:cs typeface="+mn-cs"/>
                        </a:rPr>
                        <a:t> </a:t>
                      </a:r>
                      <a:r>
                        <a:rPr kumimoji="0" lang="en-US" sz="1800" i="0" kern="1200" baseline="0" dirty="0" err="1" smtClean="0">
                          <a:solidFill>
                            <a:schemeClr val="dk1"/>
                          </a:solidFill>
                          <a:latin typeface="+mn-lt"/>
                          <a:ea typeface="+mn-ea"/>
                          <a:cs typeface="+mn-cs"/>
                        </a:rPr>
                        <a:t>cứ</a:t>
                      </a:r>
                      <a:r>
                        <a:rPr kumimoji="0" lang="en-US" sz="1800" i="0" kern="1200" baseline="0" dirty="0" smtClean="0">
                          <a:solidFill>
                            <a:schemeClr val="dk1"/>
                          </a:solidFill>
                          <a:latin typeface="+mn-lt"/>
                          <a:ea typeface="+mn-ea"/>
                          <a:cs typeface="+mn-cs"/>
                        </a:rPr>
                        <a:t> </a:t>
                      </a:r>
                      <a:r>
                        <a:rPr kumimoji="0" lang="en-US" sz="1800" i="0" kern="1200" baseline="0" dirty="0" err="1" smtClean="0">
                          <a:solidFill>
                            <a:schemeClr val="dk1"/>
                          </a:solidFill>
                          <a:latin typeface="+mn-lt"/>
                          <a:ea typeface="+mn-ea"/>
                          <a:cs typeface="+mn-cs"/>
                        </a:rPr>
                        <a:t>Điều</a:t>
                      </a:r>
                      <a:r>
                        <a:rPr kumimoji="0" lang="en-US" sz="1800" i="0" kern="1200" baseline="0" dirty="0" smtClean="0">
                          <a:solidFill>
                            <a:schemeClr val="dk1"/>
                          </a:solidFill>
                          <a:latin typeface="+mn-lt"/>
                          <a:ea typeface="+mn-ea"/>
                          <a:cs typeface="+mn-cs"/>
                        </a:rPr>
                        <a:t> 105, 106, 107 LPS…</a:t>
                      </a:r>
                      <a:endParaRPr lang="en-US" sz="1800" i="0" kern="1200" dirty="0" smtClean="0">
                        <a:solidFill>
                          <a:schemeClr val="dk1"/>
                        </a:solidFill>
                        <a:latin typeface="+mn-lt"/>
                        <a:ea typeface="+mn-ea"/>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9776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1000"/>
                                        <p:tgtEl>
                                          <p:spTgt spid="152578"/>
                                        </p:tgtEl>
                                      </p:cBhvr>
                                    </p:animEffect>
                                    <p:anim calcmode="lin" valueType="num">
                                      <p:cBhvr>
                                        <p:cTn id="8" dur="1000" fill="hold"/>
                                        <p:tgtEl>
                                          <p:spTgt spid="152578"/>
                                        </p:tgtEl>
                                        <p:attrNameLst>
                                          <p:attrName>ppt_x</p:attrName>
                                        </p:attrNameLst>
                                      </p:cBhvr>
                                      <p:tavLst>
                                        <p:tav tm="0">
                                          <p:val>
                                            <p:strVal val="#ppt_x"/>
                                          </p:val>
                                        </p:tav>
                                        <p:tav tm="100000">
                                          <p:val>
                                            <p:strVal val="#ppt_x"/>
                                          </p:val>
                                        </p:tav>
                                      </p:tavLst>
                                    </p:anim>
                                    <p:anim calcmode="lin" valueType="num">
                                      <p:cBhvr>
                                        <p:cTn id="9" dur="1000" fill="hold"/>
                                        <p:tgtEl>
                                          <p:spTgt spid="1525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ox(i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1905000" y="0"/>
            <a:ext cx="8610600" cy="838200"/>
          </a:xfrm>
        </p:spPr>
        <p:txBody>
          <a:bodyPr>
            <a:noAutofit/>
          </a:bodyPr>
          <a:lstStyle/>
          <a:p>
            <a:pPr eaLnBrk="1" hangingPunct="1">
              <a:defRPr/>
            </a:pPr>
            <a:r>
              <a:rPr lang="en-US" sz="4000" dirty="0">
                <a:solidFill>
                  <a:srgbClr val="FF6600"/>
                </a:solidFill>
                <a:latin typeface="+mn-lt"/>
                <a:cs typeface="Times New Roman" pitchFamily="18" charset="0"/>
              </a:rPr>
              <a:t> KN </a:t>
            </a:r>
            <a:r>
              <a:rPr lang="en-US" sz="4000" dirty="0" err="1">
                <a:solidFill>
                  <a:srgbClr val="FF6600"/>
                </a:solidFill>
                <a:latin typeface="+mn-lt"/>
                <a:cs typeface="Times New Roman" pitchFamily="18" charset="0"/>
              </a:rPr>
              <a:t>Phúc</a:t>
            </a:r>
            <a:r>
              <a:rPr lang="en-US" sz="4000" dirty="0">
                <a:solidFill>
                  <a:srgbClr val="FF6600"/>
                </a:solidFill>
                <a:latin typeface="+mn-lt"/>
                <a:cs typeface="Times New Roman" pitchFamily="18" charset="0"/>
              </a:rPr>
              <a:t> </a:t>
            </a:r>
            <a:r>
              <a:rPr lang="en-US" sz="4000" dirty="0" err="1">
                <a:solidFill>
                  <a:srgbClr val="FF6600"/>
                </a:solidFill>
                <a:latin typeface="+mn-lt"/>
                <a:cs typeface="Times New Roman" pitchFamily="18" charset="0"/>
              </a:rPr>
              <a:t>thẩm</a:t>
            </a:r>
            <a:r>
              <a:rPr lang="en-US" sz="4000" dirty="0">
                <a:solidFill>
                  <a:srgbClr val="FF6600"/>
                </a:solidFill>
                <a:latin typeface="+mn-lt"/>
                <a:cs typeface="Times New Roman" pitchFamily="18" charset="0"/>
              </a:rPr>
              <a:t> </a:t>
            </a:r>
            <a:r>
              <a:rPr lang="en-US" sz="4000" dirty="0" err="1">
                <a:solidFill>
                  <a:srgbClr val="FF6600"/>
                </a:solidFill>
                <a:latin typeface="+mn-lt"/>
                <a:cs typeface="Times New Roman" pitchFamily="18" charset="0"/>
              </a:rPr>
              <a:t>và</a:t>
            </a:r>
            <a:r>
              <a:rPr lang="en-US" sz="4000" dirty="0">
                <a:solidFill>
                  <a:srgbClr val="FF6600"/>
                </a:solidFill>
                <a:latin typeface="+mn-lt"/>
                <a:cs typeface="Times New Roman" pitchFamily="18" charset="0"/>
              </a:rPr>
              <a:t> KNGĐT, TT (2)</a:t>
            </a:r>
            <a:endParaRPr lang="vi-VN" sz="4000" dirty="0">
              <a:solidFill>
                <a:srgbClr val="FF6600"/>
              </a:solidFill>
              <a:latin typeface="+mn-lt"/>
              <a:cs typeface="Times New Roman" pitchFamily="18" charset="0"/>
            </a:endParaRPr>
          </a:p>
        </p:txBody>
      </p:sp>
      <p:sp>
        <p:nvSpPr>
          <p:cNvPr id="25603" name="Rectangle 3"/>
          <p:cNvSpPr>
            <a:spLocks noGrp="1" noChangeArrowheads="1"/>
          </p:cNvSpPr>
          <p:nvPr>
            <p:ph idx="1"/>
          </p:nvPr>
        </p:nvSpPr>
        <p:spPr>
          <a:xfrm>
            <a:off x="1981200" y="1143000"/>
            <a:ext cx="8229600" cy="5005388"/>
          </a:xfrm>
        </p:spPr>
        <p:txBody>
          <a:bodyPr/>
          <a:lstStyle/>
          <a:p>
            <a:pPr>
              <a:buFont typeface="Wingdings" pitchFamily="2" charset="2"/>
              <a:buNone/>
            </a:pPr>
            <a:r>
              <a:rPr lang="en-US" smtClean="0"/>
              <a:t/>
            </a:r>
            <a:br>
              <a:rPr lang="en-US" smtClean="0"/>
            </a:br>
            <a:endParaRPr lang="vi-VN" smtClean="0"/>
          </a:p>
        </p:txBody>
      </p:sp>
      <p:graphicFrame>
        <p:nvGraphicFramePr>
          <p:cNvPr id="4" name="Table 3"/>
          <p:cNvGraphicFramePr>
            <a:graphicFrameLocks noGrp="1"/>
          </p:cNvGraphicFramePr>
          <p:nvPr/>
        </p:nvGraphicFramePr>
        <p:xfrm>
          <a:off x="3276600" y="0"/>
          <a:ext cx="7391401" cy="6096000"/>
        </p:xfrm>
        <a:graphic>
          <a:graphicData uri="http://schemas.openxmlformats.org/drawingml/2006/table">
            <a:tbl>
              <a:tblPr firstRow="1" bandRow="1">
                <a:tableStyleId>{5C22544A-7EE6-4342-B048-85BDC9FD1C3A}</a:tableStyleId>
              </a:tblPr>
              <a:tblGrid>
                <a:gridCol w="1975289">
                  <a:extLst>
                    <a:ext uri="{9D8B030D-6E8A-4147-A177-3AD203B41FA5}">
                      <a16:colId xmlns:a16="http://schemas.microsoft.com/office/drawing/2014/main" val="20000"/>
                    </a:ext>
                  </a:extLst>
                </a:gridCol>
                <a:gridCol w="2931072">
                  <a:extLst>
                    <a:ext uri="{9D8B030D-6E8A-4147-A177-3AD203B41FA5}">
                      <a16:colId xmlns:a16="http://schemas.microsoft.com/office/drawing/2014/main" val="20001"/>
                    </a:ext>
                  </a:extLst>
                </a:gridCol>
                <a:gridCol w="2485040">
                  <a:extLst>
                    <a:ext uri="{9D8B030D-6E8A-4147-A177-3AD203B41FA5}">
                      <a16:colId xmlns:a16="http://schemas.microsoft.com/office/drawing/2014/main" val="20002"/>
                    </a:ext>
                  </a:extLst>
                </a:gridCol>
              </a:tblGrid>
              <a:tr h="1297021">
                <a:tc>
                  <a:txBody>
                    <a:bodyPr/>
                    <a:lstStyle/>
                    <a:p>
                      <a:r>
                        <a:rPr lang="en-US" dirty="0" smtClean="0"/>
                        <a:t>            </a:t>
                      </a:r>
                    </a:p>
                    <a:p>
                      <a:r>
                        <a:rPr lang="en-US" dirty="0" err="1" smtClean="0"/>
                        <a:t>Tiêu</a:t>
                      </a:r>
                      <a:r>
                        <a:rPr lang="en-US" baseline="0" dirty="0" smtClean="0"/>
                        <a:t> </a:t>
                      </a:r>
                      <a:r>
                        <a:rPr lang="en-US" baseline="0" dirty="0" err="1" smtClean="0"/>
                        <a:t>chí</a:t>
                      </a:r>
                      <a:endParaRPr lang="en-US" dirty="0"/>
                    </a:p>
                  </a:txBody>
                  <a:tcPr/>
                </a:tc>
                <a:tc>
                  <a:txBody>
                    <a:bodyPr/>
                    <a:lstStyle/>
                    <a:p>
                      <a:endParaRPr lang="en-US" dirty="0" smtClean="0"/>
                    </a:p>
                    <a:p>
                      <a:pPr algn="ctr"/>
                      <a:r>
                        <a:rPr lang="en-US" dirty="0" err="1" smtClean="0"/>
                        <a:t>Phúc</a:t>
                      </a:r>
                      <a:r>
                        <a:rPr lang="en-US" baseline="0" dirty="0" smtClean="0"/>
                        <a:t> </a:t>
                      </a:r>
                      <a:r>
                        <a:rPr lang="en-US" baseline="0" dirty="0" err="1" smtClean="0"/>
                        <a:t>thẩm</a:t>
                      </a:r>
                      <a:endParaRPr lang="en-US" dirty="0"/>
                    </a:p>
                  </a:txBody>
                  <a:tcPr/>
                </a:tc>
                <a:tc>
                  <a:txBody>
                    <a:bodyPr/>
                    <a:lstStyle/>
                    <a:p>
                      <a:pPr algn="ctr"/>
                      <a:endParaRPr lang="en-US" dirty="0" smtClean="0"/>
                    </a:p>
                    <a:p>
                      <a:pPr algn="ctr"/>
                      <a:r>
                        <a:rPr lang="en-US" dirty="0" err="1" smtClean="0"/>
                        <a:t>Giám</a:t>
                      </a:r>
                      <a:r>
                        <a:rPr lang="en-US" baseline="0" dirty="0" smtClean="0"/>
                        <a:t> </a:t>
                      </a:r>
                      <a:r>
                        <a:rPr lang="en-US" baseline="0" dirty="0" err="1" smtClean="0"/>
                        <a:t>đốc</a:t>
                      </a:r>
                      <a:r>
                        <a:rPr lang="en-US" baseline="0" dirty="0" smtClean="0"/>
                        <a:t> </a:t>
                      </a:r>
                      <a:r>
                        <a:rPr lang="en-US" baseline="0" dirty="0" err="1" smtClean="0"/>
                        <a:t>thẩm</a:t>
                      </a:r>
                      <a:r>
                        <a:rPr lang="en-US" baseline="0" dirty="0" smtClean="0"/>
                        <a:t>, </a:t>
                      </a:r>
                      <a:r>
                        <a:rPr lang="en-US" baseline="0" dirty="0" err="1" smtClean="0"/>
                        <a:t>tái</a:t>
                      </a:r>
                      <a:r>
                        <a:rPr lang="en-US" baseline="0" dirty="0" smtClean="0"/>
                        <a:t> </a:t>
                      </a:r>
                      <a:r>
                        <a:rPr lang="en-US" baseline="0" dirty="0" err="1" smtClean="0"/>
                        <a:t>thẩm</a:t>
                      </a:r>
                      <a:endParaRPr lang="en-US" dirty="0"/>
                    </a:p>
                  </a:txBody>
                  <a:tcPr/>
                </a:tc>
                <a:extLst>
                  <a:ext uri="{0D108BD9-81ED-4DB2-BD59-A6C34878D82A}">
                    <a16:rowId xmlns:a16="http://schemas.microsoft.com/office/drawing/2014/main" val="10000"/>
                  </a:ext>
                </a:extLst>
              </a:tr>
              <a:tr h="4798979">
                <a:tc>
                  <a:txBody>
                    <a:bodyPr/>
                    <a:lstStyle/>
                    <a:p>
                      <a:pPr algn="ctr"/>
                      <a:r>
                        <a:rPr lang="en-US" i="1" dirty="0" err="1" smtClean="0"/>
                        <a:t>Căn</a:t>
                      </a:r>
                      <a:r>
                        <a:rPr lang="en-US" i="1" baseline="0" dirty="0" smtClean="0"/>
                        <a:t> </a:t>
                      </a:r>
                      <a:r>
                        <a:rPr lang="en-US" i="1" baseline="0" dirty="0" err="1" smtClean="0"/>
                        <a:t>cứ</a:t>
                      </a:r>
                      <a:r>
                        <a:rPr lang="en-US" i="1" baseline="0" dirty="0" smtClean="0"/>
                        <a:t> ban </a:t>
                      </a:r>
                      <a:r>
                        <a:rPr lang="en-US" i="1" baseline="0" dirty="0" err="1" smtClean="0"/>
                        <a:t>hành</a:t>
                      </a:r>
                      <a:r>
                        <a:rPr lang="en-US" i="1" baseline="0" dirty="0" smtClean="0"/>
                        <a:t> </a:t>
                      </a:r>
                      <a:r>
                        <a:rPr lang="en-US" i="1" baseline="0" dirty="0" err="1" smtClean="0"/>
                        <a:t>Kháng</a:t>
                      </a:r>
                      <a:r>
                        <a:rPr lang="en-US" i="1" baseline="0" dirty="0" smtClean="0"/>
                        <a:t> </a:t>
                      </a:r>
                      <a:r>
                        <a:rPr lang="en-US" i="1" baseline="0" dirty="0" err="1" smtClean="0"/>
                        <a:t>nghị</a:t>
                      </a:r>
                      <a:endParaRPr lang="en-US" i="1" dirty="0"/>
                    </a:p>
                  </a:txBody>
                  <a:tcPr/>
                </a:tc>
                <a:tc>
                  <a:txBody>
                    <a:bodyPr/>
                    <a:lstStyle/>
                    <a:p>
                      <a:pPr algn="ctr"/>
                      <a:r>
                        <a:rPr lang="en-US" i="1" baseline="0" dirty="0" smtClean="0"/>
                        <a:t>- BLTTDS </a:t>
                      </a:r>
                      <a:r>
                        <a:rPr lang="en-US" i="1" baseline="0" dirty="0" err="1" smtClean="0"/>
                        <a:t>không</a:t>
                      </a:r>
                      <a:r>
                        <a:rPr lang="en-US" i="1" baseline="0" dirty="0" smtClean="0"/>
                        <a:t> </a:t>
                      </a:r>
                      <a:r>
                        <a:rPr lang="en-US" i="1" baseline="0" dirty="0" err="1" smtClean="0"/>
                        <a:t>quy</a:t>
                      </a:r>
                      <a:r>
                        <a:rPr lang="en-US" i="1" baseline="0" dirty="0" smtClean="0"/>
                        <a:t> </a:t>
                      </a:r>
                      <a:r>
                        <a:rPr lang="en-US" i="1" baseline="0" dirty="0" err="1" smtClean="0"/>
                        <a:t>định</a:t>
                      </a:r>
                      <a:endParaRPr lang="en-US" i="1" baseline="0" dirty="0" smtClean="0"/>
                    </a:p>
                    <a:p>
                      <a:pPr algn="ctr"/>
                      <a:r>
                        <a:rPr lang="en-US" i="1" baseline="0" dirty="0" smtClean="0"/>
                        <a:t>- LTCVKSND </a:t>
                      </a:r>
                      <a:r>
                        <a:rPr lang="en-US" i="1" baseline="0" dirty="0" err="1" smtClean="0"/>
                        <a:t>Điều</a:t>
                      </a:r>
                      <a:r>
                        <a:rPr lang="en-US" i="1" baseline="0" dirty="0" smtClean="0"/>
                        <a:t> 5 </a:t>
                      </a:r>
                      <a:r>
                        <a:rPr lang="en-US" i="1" baseline="0" dirty="0" err="1" smtClean="0"/>
                        <a:t>quy</a:t>
                      </a:r>
                      <a:r>
                        <a:rPr lang="en-US" i="1" baseline="0" dirty="0" smtClean="0"/>
                        <a:t> </a:t>
                      </a:r>
                      <a:r>
                        <a:rPr lang="en-US" i="1" baseline="0" dirty="0" err="1" smtClean="0"/>
                        <a:t>định</a:t>
                      </a:r>
                      <a:r>
                        <a:rPr lang="en-US" i="1" baseline="0" dirty="0" smtClean="0"/>
                        <a:t> </a:t>
                      </a:r>
                      <a:r>
                        <a:rPr lang="en-US" i="1" baseline="0" dirty="0" err="1" smtClean="0"/>
                        <a:t>chung</a:t>
                      </a:r>
                      <a:r>
                        <a:rPr lang="en-US" i="1" baseline="0" dirty="0" smtClean="0"/>
                        <a:t> </a:t>
                      </a:r>
                      <a:r>
                        <a:rPr lang="en-US" i="1" baseline="0" dirty="0" err="1" smtClean="0"/>
                        <a:t>về</a:t>
                      </a:r>
                      <a:r>
                        <a:rPr lang="en-US" i="1" baseline="0" dirty="0" smtClean="0"/>
                        <a:t> </a:t>
                      </a:r>
                      <a:r>
                        <a:rPr lang="en-US" i="1" baseline="0" dirty="0" err="1" smtClean="0"/>
                        <a:t>căn</a:t>
                      </a:r>
                      <a:r>
                        <a:rPr lang="en-US" i="1" baseline="0" dirty="0" smtClean="0"/>
                        <a:t> </a:t>
                      </a:r>
                      <a:r>
                        <a:rPr lang="en-US" i="1" baseline="0" dirty="0" err="1" smtClean="0"/>
                        <a:t>cứ</a:t>
                      </a:r>
                      <a:r>
                        <a:rPr lang="en-US" i="1" baseline="0" dirty="0" smtClean="0"/>
                        <a:t> KN </a:t>
                      </a:r>
                      <a:r>
                        <a:rPr lang="en-US" i="1" baseline="0" dirty="0" err="1" smtClean="0"/>
                        <a:t>là</a:t>
                      </a:r>
                      <a:r>
                        <a:rPr lang="en-US" i="1" baseline="0" dirty="0" smtClean="0"/>
                        <a:t>:</a:t>
                      </a:r>
                    </a:p>
                    <a:p>
                      <a:pPr algn="ctr"/>
                      <a:r>
                        <a:rPr lang="en-US" i="1" baseline="0" dirty="0" err="1" smtClean="0"/>
                        <a:t>Khi</a:t>
                      </a:r>
                      <a:r>
                        <a:rPr lang="en-US" i="1" baseline="0" dirty="0" smtClean="0"/>
                        <a:t> </a:t>
                      </a:r>
                      <a:r>
                        <a:rPr lang="en-US" i="1" baseline="0" dirty="0" err="1" smtClean="0"/>
                        <a:t>bản</a:t>
                      </a:r>
                      <a:r>
                        <a:rPr lang="en-US" i="1" baseline="0" dirty="0" smtClean="0"/>
                        <a:t> </a:t>
                      </a:r>
                      <a:r>
                        <a:rPr lang="en-US" i="1" baseline="0" dirty="0" err="1" smtClean="0"/>
                        <a:t>án</a:t>
                      </a:r>
                      <a:r>
                        <a:rPr lang="en-US" i="1" baseline="0" dirty="0" smtClean="0"/>
                        <a:t>, QĐ </a:t>
                      </a:r>
                      <a:r>
                        <a:rPr lang="en-US" i="1" baseline="0" dirty="0" err="1" smtClean="0"/>
                        <a:t>của</a:t>
                      </a:r>
                      <a:r>
                        <a:rPr lang="en-US" i="1" baseline="0" dirty="0" smtClean="0"/>
                        <a:t> TAND vi </a:t>
                      </a:r>
                      <a:r>
                        <a:rPr lang="en-US" i="1" baseline="0" dirty="0" err="1" smtClean="0"/>
                        <a:t>phạm</a:t>
                      </a:r>
                      <a:r>
                        <a:rPr lang="en-US" i="1" baseline="0" dirty="0" smtClean="0"/>
                        <a:t> PL </a:t>
                      </a:r>
                      <a:r>
                        <a:rPr lang="en-US" i="1" baseline="0" dirty="0" err="1" smtClean="0"/>
                        <a:t>nghiêm</a:t>
                      </a:r>
                      <a:r>
                        <a:rPr lang="en-US" i="1" baseline="0" dirty="0" smtClean="0"/>
                        <a:t> </a:t>
                      </a:r>
                      <a:r>
                        <a:rPr lang="en-US" i="1" baseline="0" dirty="0" err="1" smtClean="0"/>
                        <a:t>trọng</a:t>
                      </a:r>
                      <a:r>
                        <a:rPr lang="en-US" i="1" baseline="0" dirty="0" smtClean="0"/>
                        <a:t>, </a:t>
                      </a:r>
                      <a:r>
                        <a:rPr kumimoji="0" lang="en-US" sz="1800" kern="1200" dirty="0" err="1" smtClean="0">
                          <a:solidFill>
                            <a:schemeClr val="dk1"/>
                          </a:solidFill>
                          <a:latin typeface="+mn-lt"/>
                          <a:ea typeface="+mn-ea"/>
                          <a:cs typeface="+mn-cs"/>
                        </a:rPr>
                        <a:t>xâm</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phạm</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quyền</a:t>
                      </a:r>
                      <a:r>
                        <a:rPr kumimoji="0" lang="en-US" sz="1800" kern="1200" dirty="0" smtClean="0">
                          <a:solidFill>
                            <a:schemeClr val="dk1"/>
                          </a:solidFill>
                          <a:latin typeface="+mn-lt"/>
                          <a:ea typeface="+mn-ea"/>
                          <a:cs typeface="+mn-cs"/>
                        </a:rPr>
                        <a:t> con </a:t>
                      </a:r>
                      <a:r>
                        <a:rPr kumimoji="0" lang="en-US" sz="1800" kern="1200" dirty="0" err="1" smtClean="0">
                          <a:solidFill>
                            <a:schemeClr val="dk1"/>
                          </a:solidFill>
                          <a:latin typeface="+mn-lt"/>
                          <a:ea typeface="+mn-ea"/>
                          <a:cs typeface="+mn-cs"/>
                        </a:rPr>
                        <a:t>người</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quyền</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công</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dân</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lợi</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ích</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của</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Nhà</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nước</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quyền</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và</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lợi</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ích</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hợp</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pháp</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của</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tổ</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chức</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cá</a:t>
                      </a:r>
                      <a:r>
                        <a:rPr kumimoji="0" lang="en-US" sz="1800" kern="1200" dirty="0" smtClean="0">
                          <a:solidFill>
                            <a:schemeClr val="dk1"/>
                          </a:solidFill>
                          <a:latin typeface="+mn-lt"/>
                          <a:ea typeface="+mn-ea"/>
                          <a:cs typeface="+mn-cs"/>
                        </a:rPr>
                        <a:t> </a:t>
                      </a:r>
                      <a:r>
                        <a:rPr kumimoji="0" lang="en-US" sz="1800" kern="1200" dirty="0" err="1" smtClean="0">
                          <a:solidFill>
                            <a:schemeClr val="dk1"/>
                          </a:solidFill>
                          <a:latin typeface="+mn-lt"/>
                          <a:ea typeface="+mn-ea"/>
                          <a:cs typeface="+mn-cs"/>
                        </a:rPr>
                        <a:t>nhân</a:t>
                      </a:r>
                      <a:r>
                        <a:rPr kumimoji="0" lang="en-US" sz="1800" kern="1200" dirty="0" smtClean="0">
                          <a:solidFill>
                            <a:schemeClr val="dk1"/>
                          </a:solidFill>
                          <a:latin typeface="+mn-lt"/>
                          <a:ea typeface="+mn-ea"/>
                          <a:cs typeface="+mn-cs"/>
                        </a:rPr>
                        <a:t> </a:t>
                      </a:r>
                      <a:r>
                        <a:rPr lang="en-US" i="1" baseline="0" dirty="0" smtClean="0"/>
                        <a:t> </a:t>
                      </a:r>
                      <a:endParaRPr lang="en-US" i="1" dirty="0"/>
                    </a:p>
                  </a:txBody>
                  <a:tcPr/>
                </a:tc>
                <a:tc>
                  <a:txBody>
                    <a:bodyPr/>
                    <a:lstStyle/>
                    <a:p>
                      <a:pPr algn="ctr">
                        <a:buFontTx/>
                        <a:buChar char="-"/>
                      </a:pPr>
                      <a:r>
                        <a:rPr lang="en-US" dirty="0" smtClean="0">
                          <a:solidFill>
                            <a:srgbClr val="FF0000"/>
                          </a:solidFill>
                          <a:latin typeface="+mn-lt"/>
                        </a:rPr>
                        <a:t> </a:t>
                      </a:r>
                      <a:r>
                        <a:rPr lang="en-US" dirty="0" err="1" smtClean="0">
                          <a:solidFill>
                            <a:srgbClr val="FF0000"/>
                          </a:solidFill>
                          <a:latin typeface="+mn-lt"/>
                        </a:rPr>
                        <a:t>Căn</a:t>
                      </a:r>
                      <a:r>
                        <a:rPr lang="en-US" baseline="0" dirty="0" smtClean="0">
                          <a:solidFill>
                            <a:srgbClr val="FF0000"/>
                          </a:solidFill>
                          <a:latin typeface="+mn-lt"/>
                        </a:rPr>
                        <a:t> </a:t>
                      </a:r>
                      <a:r>
                        <a:rPr lang="en-US" baseline="0" dirty="0" err="1" smtClean="0">
                          <a:solidFill>
                            <a:srgbClr val="FF0000"/>
                          </a:solidFill>
                          <a:latin typeface="+mn-lt"/>
                        </a:rPr>
                        <a:t>cứ</a:t>
                      </a:r>
                      <a:r>
                        <a:rPr lang="en-US" baseline="0" dirty="0" smtClean="0">
                          <a:solidFill>
                            <a:srgbClr val="FF0000"/>
                          </a:solidFill>
                          <a:latin typeface="+mn-lt"/>
                        </a:rPr>
                        <a:t> KN GĐT:</a:t>
                      </a:r>
                    </a:p>
                    <a:p>
                      <a:pPr algn="ctr">
                        <a:buFontTx/>
                        <a:buNone/>
                      </a:pPr>
                      <a:r>
                        <a:rPr lang="en-US" baseline="0" dirty="0" smtClean="0">
                          <a:solidFill>
                            <a:srgbClr val="FF0000"/>
                          </a:solidFill>
                          <a:latin typeface="+mn-lt"/>
                        </a:rPr>
                        <a:t> (K1 Đ 326)… </a:t>
                      </a:r>
                    </a:p>
                    <a:p>
                      <a:pPr algn="ctr">
                        <a:buFontTx/>
                        <a:buChar char="-"/>
                      </a:pPr>
                      <a:r>
                        <a:rPr lang="en-US" baseline="0" dirty="0" smtClean="0">
                          <a:solidFill>
                            <a:srgbClr val="7030A0"/>
                          </a:solidFill>
                          <a:latin typeface="+mn-lt"/>
                        </a:rPr>
                        <a:t> </a:t>
                      </a:r>
                      <a:r>
                        <a:rPr lang="en-US" baseline="0" dirty="0" err="1" smtClean="0">
                          <a:solidFill>
                            <a:srgbClr val="7030A0"/>
                          </a:solidFill>
                          <a:latin typeface="+mn-lt"/>
                        </a:rPr>
                        <a:t>Căn</a:t>
                      </a:r>
                      <a:r>
                        <a:rPr lang="en-US" baseline="0" dirty="0" smtClean="0">
                          <a:solidFill>
                            <a:srgbClr val="7030A0"/>
                          </a:solidFill>
                          <a:latin typeface="+mn-lt"/>
                        </a:rPr>
                        <a:t> </a:t>
                      </a:r>
                      <a:r>
                        <a:rPr lang="en-US" baseline="0" dirty="0" err="1" smtClean="0">
                          <a:solidFill>
                            <a:srgbClr val="7030A0"/>
                          </a:solidFill>
                          <a:latin typeface="+mn-lt"/>
                        </a:rPr>
                        <a:t>cứ</a:t>
                      </a:r>
                      <a:r>
                        <a:rPr lang="en-US" baseline="0" dirty="0" smtClean="0">
                          <a:solidFill>
                            <a:srgbClr val="7030A0"/>
                          </a:solidFill>
                          <a:latin typeface="+mn-lt"/>
                        </a:rPr>
                        <a:t> KN TT:</a:t>
                      </a:r>
                    </a:p>
                    <a:p>
                      <a:pPr algn="ctr">
                        <a:buFontTx/>
                        <a:buNone/>
                      </a:pPr>
                      <a:r>
                        <a:rPr lang="en-US" baseline="0" dirty="0" smtClean="0">
                          <a:solidFill>
                            <a:srgbClr val="7030A0"/>
                          </a:solidFill>
                          <a:latin typeface="+mn-lt"/>
                        </a:rPr>
                        <a:t> (K1 Đ 352)…</a:t>
                      </a:r>
                    </a:p>
                  </a:txBody>
                  <a:tcPr/>
                </a:tc>
                <a:extLst>
                  <a:ext uri="{0D108BD9-81ED-4DB2-BD59-A6C34878D82A}">
                    <a16:rowId xmlns:a16="http://schemas.microsoft.com/office/drawing/2014/main" val="10001"/>
                  </a:ext>
                </a:extLst>
              </a:tr>
            </a:tbl>
          </a:graphicData>
        </a:graphic>
      </p:graphicFrame>
      <p:sp>
        <p:nvSpPr>
          <p:cNvPr id="7" name="Curved Right Arrow 6"/>
          <p:cNvSpPr/>
          <p:nvPr/>
        </p:nvSpPr>
        <p:spPr>
          <a:xfrm>
            <a:off x="9982200" y="5791200"/>
            <a:ext cx="685800" cy="381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images (16).jpg"/>
          <p:cNvPicPr>
            <a:picLocks noChangeAspect="1"/>
          </p:cNvPicPr>
          <p:nvPr/>
        </p:nvPicPr>
        <p:blipFill>
          <a:blip r:embed="rId2" cstate="print"/>
          <a:stretch>
            <a:fillRect/>
          </a:stretch>
        </p:blipFill>
        <p:spPr>
          <a:xfrm>
            <a:off x="1905000" y="3429000"/>
            <a:ext cx="31242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fade">
                                      <p:cBhvr>
                                        <p:cTn id="7" dur="1000"/>
                                        <p:tgtEl>
                                          <p:spTgt spid="152578"/>
                                        </p:tgtEl>
                                      </p:cBhvr>
                                    </p:animEffect>
                                    <p:anim calcmode="lin" valueType="num">
                                      <p:cBhvr>
                                        <p:cTn id="8" dur="1000" fill="hold"/>
                                        <p:tgtEl>
                                          <p:spTgt spid="152578"/>
                                        </p:tgtEl>
                                        <p:attrNameLst>
                                          <p:attrName>ppt_x</p:attrName>
                                        </p:attrNameLst>
                                      </p:cBhvr>
                                      <p:tavLst>
                                        <p:tav tm="0">
                                          <p:val>
                                            <p:strVal val="#ppt_x"/>
                                          </p:val>
                                        </p:tav>
                                        <p:tav tm="100000">
                                          <p:val>
                                            <p:strVal val="#ppt_x"/>
                                          </p:val>
                                        </p:tav>
                                      </p:tavLst>
                                    </p:anim>
                                    <p:anim calcmode="lin" valueType="num">
                                      <p:cBhvr>
                                        <p:cTn id="9" dur="1000" fill="hold"/>
                                        <p:tgtEl>
                                          <p:spTgt spid="15257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xit" presetSubtype="10" fill="hold" grpId="1" nodeType="clickEffect">
                                  <p:stCondLst>
                                    <p:cond delay="0"/>
                                  </p:stCondLst>
                                  <p:childTnLst>
                                    <p:animEffect transition="out" filter="checkerboard(across)">
                                      <p:cBhvr>
                                        <p:cTn id="13" dur="500"/>
                                        <p:tgtEl>
                                          <p:spTgt spid="152578"/>
                                        </p:tgtEl>
                                      </p:cBhvr>
                                    </p:animEffect>
                                    <p:set>
                                      <p:cBhvr>
                                        <p:cTn id="14" dur="1" fill="hold">
                                          <p:stCondLst>
                                            <p:cond delay="499"/>
                                          </p:stCondLst>
                                        </p:cTn>
                                        <p:tgtEl>
                                          <p:spTgt spid="15257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p:bldP spid="152578"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839200" cy="1143000"/>
          </a:xfrm>
        </p:spPr>
        <p:txBody>
          <a:bodyPr>
            <a:normAutofit/>
          </a:bodyPr>
          <a:lstStyle/>
          <a:p>
            <a:r>
              <a:rPr lang="vi-VN" dirty="0" smtClean="0"/>
              <a:t>4. </a:t>
            </a:r>
            <a:r>
              <a:rPr lang="en-US" dirty="0" err="1" smtClean="0"/>
              <a:t>Tham</a:t>
            </a:r>
            <a:r>
              <a:rPr lang="en-US" dirty="0" smtClean="0"/>
              <a:t> </a:t>
            </a:r>
            <a:r>
              <a:rPr lang="en-US" dirty="0" err="1" smtClean="0"/>
              <a:t>gia</a:t>
            </a:r>
            <a:r>
              <a:rPr lang="en-US" dirty="0" smtClean="0"/>
              <a:t> </a:t>
            </a:r>
            <a:r>
              <a:rPr lang="en-US" dirty="0" err="1" smtClean="0"/>
              <a:t>phiên</a:t>
            </a:r>
            <a:r>
              <a:rPr lang="en-US" dirty="0" smtClean="0"/>
              <a:t> </a:t>
            </a:r>
            <a:r>
              <a:rPr lang="en-US" dirty="0" err="1" smtClean="0"/>
              <a:t>tòa</a:t>
            </a:r>
            <a:r>
              <a:rPr lang="en-US" dirty="0" smtClean="0"/>
              <a:t>, </a:t>
            </a:r>
            <a:r>
              <a:rPr lang="en-US" dirty="0" err="1" smtClean="0"/>
              <a:t>phiên</a:t>
            </a:r>
            <a:r>
              <a:rPr lang="en-US" dirty="0" smtClean="0"/>
              <a:t> </a:t>
            </a:r>
            <a:r>
              <a:rPr lang="en-US" dirty="0" err="1" smtClean="0"/>
              <a:t>họp</a:t>
            </a:r>
            <a:endParaRPr lang="en-US" dirty="0"/>
          </a:p>
        </p:txBody>
      </p:sp>
      <p:sp>
        <p:nvSpPr>
          <p:cNvPr id="8" name="Freeform 7"/>
          <p:cNvSpPr/>
          <p:nvPr/>
        </p:nvSpPr>
        <p:spPr>
          <a:xfrm>
            <a:off x="5334001" y="4191001"/>
            <a:ext cx="2085365" cy="2085365"/>
          </a:xfrm>
          <a:custGeom>
            <a:avLst/>
            <a:gdLst>
              <a:gd name="connsiteX0" fmla="*/ 0 w 2085365"/>
              <a:gd name="connsiteY0" fmla="*/ 1042683 h 2085365"/>
              <a:gd name="connsiteX1" fmla="*/ 305396 w 2085365"/>
              <a:gd name="connsiteY1" fmla="*/ 305395 h 2085365"/>
              <a:gd name="connsiteX2" fmla="*/ 1042685 w 2085365"/>
              <a:gd name="connsiteY2" fmla="*/ 1 h 2085365"/>
              <a:gd name="connsiteX3" fmla="*/ 1779973 w 2085365"/>
              <a:gd name="connsiteY3" fmla="*/ 305397 h 2085365"/>
              <a:gd name="connsiteX4" fmla="*/ 2085367 w 2085365"/>
              <a:gd name="connsiteY4" fmla="*/ 1042686 h 2085365"/>
              <a:gd name="connsiteX5" fmla="*/ 1779972 w 2085365"/>
              <a:gd name="connsiteY5" fmla="*/ 1779974 h 2085365"/>
              <a:gd name="connsiteX6" fmla="*/ 1042683 w 2085365"/>
              <a:gd name="connsiteY6" fmla="*/ 2085369 h 2085365"/>
              <a:gd name="connsiteX7" fmla="*/ 305395 w 2085365"/>
              <a:gd name="connsiteY7" fmla="*/ 1779974 h 2085365"/>
              <a:gd name="connsiteX8" fmla="*/ 1 w 2085365"/>
              <a:gd name="connsiteY8" fmla="*/ 1042685 h 2085365"/>
              <a:gd name="connsiteX9" fmla="*/ 0 w 2085365"/>
              <a:gd name="connsiteY9" fmla="*/ 1042683 h 208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5365" h="2085365">
                <a:moveTo>
                  <a:pt x="0" y="1042683"/>
                </a:moveTo>
                <a:cubicBezTo>
                  <a:pt x="0" y="766146"/>
                  <a:pt x="109855" y="500936"/>
                  <a:pt x="305396" y="305395"/>
                </a:cubicBezTo>
                <a:cubicBezTo>
                  <a:pt x="500937" y="109854"/>
                  <a:pt x="766148" y="1"/>
                  <a:pt x="1042685" y="1"/>
                </a:cubicBezTo>
                <a:cubicBezTo>
                  <a:pt x="1319222" y="1"/>
                  <a:pt x="1584432" y="109856"/>
                  <a:pt x="1779973" y="305397"/>
                </a:cubicBezTo>
                <a:cubicBezTo>
                  <a:pt x="1975514" y="500938"/>
                  <a:pt x="2085367" y="766149"/>
                  <a:pt x="2085367" y="1042686"/>
                </a:cubicBezTo>
                <a:cubicBezTo>
                  <a:pt x="2085367" y="1319223"/>
                  <a:pt x="1975513" y="1584433"/>
                  <a:pt x="1779972" y="1779974"/>
                </a:cubicBezTo>
                <a:cubicBezTo>
                  <a:pt x="1584431" y="1975515"/>
                  <a:pt x="1319220" y="2085369"/>
                  <a:pt x="1042683" y="2085369"/>
                </a:cubicBezTo>
                <a:cubicBezTo>
                  <a:pt x="766146" y="2085369"/>
                  <a:pt x="500936" y="1975515"/>
                  <a:pt x="305395" y="1779974"/>
                </a:cubicBezTo>
                <a:cubicBezTo>
                  <a:pt x="109854" y="1584433"/>
                  <a:pt x="1" y="1319222"/>
                  <a:pt x="1" y="1042685"/>
                </a:cubicBezTo>
                <a:cubicBezTo>
                  <a:pt x="1" y="1042684"/>
                  <a:pt x="0" y="1042684"/>
                  <a:pt x="0" y="1042683"/>
                </a:cubicBezTo>
                <a:close/>
              </a:path>
            </a:pathLst>
          </a:custGeom>
        </p:spPr>
        <p:style>
          <a:lnRef idx="3">
            <a:schemeClr val="lt1"/>
          </a:lnRef>
          <a:fillRef idx="1">
            <a:schemeClr val="accent2"/>
          </a:fillRef>
          <a:effectRef idx="1">
            <a:schemeClr val="accent2"/>
          </a:effectRef>
          <a:fontRef idx="minor">
            <a:schemeClr val="lt1"/>
          </a:fontRef>
        </p:style>
        <p:txBody>
          <a:bodyPr spcFirstLastPara="0" vert="horz" wrap="square" lIns="320000" tIns="319999" rIns="320000" bIns="319999" numCol="1" spcCol="1270" anchor="ctr" anchorCtr="0">
            <a:noAutofit/>
          </a:bodyPr>
          <a:lstStyle/>
          <a:p>
            <a:pPr algn="ctr" defTabSz="1022350">
              <a:lnSpc>
                <a:spcPct val="90000"/>
              </a:lnSpc>
              <a:spcAft>
                <a:spcPct val="35000"/>
              </a:spcAft>
            </a:pPr>
            <a:r>
              <a:rPr lang="en-US" sz="2300" dirty="0" err="1"/>
              <a:t>Tham</a:t>
            </a:r>
            <a:r>
              <a:rPr lang="en-US" sz="2300" dirty="0"/>
              <a:t> </a:t>
            </a:r>
            <a:r>
              <a:rPr lang="en-US" sz="2300" dirty="0" err="1"/>
              <a:t>gia</a:t>
            </a:r>
            <a:r>
              <a:rPr lang="en-US" sz="2300" dirty="0"/>
              <a:t> </a:t>
            </a:r>
            <a:r>
              <a:rPr lang="en-US" sz="2300" b="1" dirty="0" err="1"/>
              <a:t>Phiên</a:t>
            </a:r>
            <a:r>
              <a:rPr lang="en-US" sz="2300" b="1" dirty="0"/>
              <a:t> </a:t>
            </a:r>
            <a:r>
              <a:rPr lang="en-US" sz="2300" b="1" dirty="0" err="1"/>
              <a:t>tòa</a:t>
            </a:r>
            <a:r>
              <a:rPr lang="en-US" sz="2300" b="1" dirty="0"/>
              <a:t>, </a:t>
            </a:r>
            <a:r>
              <a:rPr lang="en-US" sz="2300" b="1" dirty="0" err="1"/>
              <a:t>phiên</a:t>
            </a:r>
            <a:r>
              <a:rPr lang="en-US" sz="2300" b="1" dirty="0"/>
              <a:t> </a:t>
            </a:r>
            <a:r>
              <a:rPr lang="en-US" sz="2300" b="1" dirty="0" err="1"/>
              <a:t>họp</a:t>
            </a:r>
            <a:endParaRPr lang="en-US" sz="2300" b="1" dirty="0"/>
          </a:p>
        </p:txBody>
      </p:sp>
      <p:sp>
        <p:nvSpPr>
          <p:cNvPr id="9" name="Left Arrow 8"/>
          <p:cNvSpPr/>
          <p:nvPr/>
        </p:nvSpPr>
        <p:spPr>
          <a:xfrm rot="12703621">
            <a:off x="3806837" y="3897700"/>
            <a:ext cx="1835286" cy="594329"/>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Freeform 9"/>
          <p:cNvSpPr/>
          <p:nvPr/>
        </p:nvSpPr>
        <p:spPr>
          <a:xfrm>
            <a:off x="2847413" y="2919862"/>
            <a:ext cx="1981097" cy="1584877"/>
          </a:xfrm>
          <a:custGeom>
            <a:avLst/>
            <a:gdLst>
              <a:gd name="connsiteX0" fmla="*/ 0 w 1981097"/>
              <a:gd name="connsiteY0" fmla="*/ 158488 h 1584877"/>
              <a:gd name="connsiteX1" fmla="*/ 46420 w 1981097"/>
              <a:gd name="connsiteY1" fmla="*/ 46420 h 1584877"/>
              <a:gd name="connsiteX2" fmla="*/ 158488 w 1981097"/>
              <a:gd name="connsiteY2" fmla="*/ 0 h 1584877"/>
              <a:gd name="connsiteX3" fmla="*/ 1822609 w 1981097"/>
              <a:gd name="connsiteY3" fmla="*/ 0 h 1584877"/>
              <a:gd name="connsiteX4" fmla="*/ 1934677 w 1981097"/>
              <a:gd name="connsiteY4" fmla="*/ 46420 h 1584877"/>
              <a:gd name="connsiteX5" fmla="*/ 1981097 w 1981097"/>
              <a:gd name="connsiteY5" fmla="*/ 158488 h 1584877"/>
              <a:gd name="connsiteX6" fmla="*/ 1981097 w 1981097"/>
              <a:gd name="connsiteY6" fmla="*/ 1426389 h 1584877"/>
              <a:gd name="connsiteX7" fmla="*/ 1934677 w 1981097"/>
              <a:gd name="connsiteY7" fmla="*/ 1538457 h 1584877"/>
              <a:gd name="connsiteX8" fmla="*/ 1822609 w 1981097"/>
              <a:gd name="connsiteY8" fmla="*/ 1584877 h 1584877"/>
              <a:gd name="connsiteX9" fmla="*/ 158488 w 1981097"/>
              <a:gd name="connsiteY9" fmla="*/ 1584877 h 1584877"/>
              <a:gd name="connsiteX10" fmla="*/ 46420 w 1981097"/>
              <a:gd name="connsiteY10" fmla="*/ 1538457 h 1584877"/>
              <a:gd name="connsiteX11" fmla="*/ 0 w 1981097"/>
              <a:gd name="connsiteY11" fmla="*/ 1426389 h 1584877"/>
              <a:gd name="connsiteX12" fmla="*/ 0 w 1981097"/>
              <a:gd name="connsiteY12" fmla="*/ 158488 h 158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097" h="1584877">
                <a:moveTo>
                  <a:pt x="0" y="158488"/>
                </a:moveTo>
                <a:cubicBezTo>
                  <a:pt x="0" y="116454"/>
                  <a:pt x="16698" y="76142"/>
                  <a:pt x="46420" y="46420"/>
                </a:cubicBezTo>
                <a:cubicBezTo>
                  <a:pt x="76142" y="16698"/>
                  <a:pt x="116454" y="0"/>
                  <a:pt x="158488" y="0"/>
                </a:cubicBezTo>
                <a:lnTo>
                  <a:pt x="1822609" y="0"/>
                </a:lnTo>
                <a:cubicBezTo>
                  <a:pt x="1864643" y="0"/>
                  <a:pt x="1904955" y="16698"/>
                  <a:pt x="1934677" y="46420"/>
                </a:cubicBezTo>
                <a:cubicBezTo>
                  <a:pt x="1964399" y="76142"/>
                  <a:pt x="1981097" y="116454"/>
                  <a:pt x="1981097" y="158488"/>
                </a:cubicBezTo>
                <a:lnTo>
                  <a:pt x="1981097" y="1426389"/>
                </a:lnTo>
                <a:cubicBezTo>
                  <a:pt x="1981097" y="1468423"/>
                  <a:pt x="1964399" y="1508735"/>
                  <a:pt x="1934677" y="1538457"/>
                </a:cubicBezTo>
                <a:cubicBezTo>
                  <a:pt x="1904955" y="1568179"/>
                  <a:pt x="1864643" y="1584877"/>
                  <a:pt x="1822609" y="1584877"/>
                </a:cubicBezTo>
                <a:lnTo>
                  <a:pt x="158488" y="1584877"/>
                </a:lnTo>
                <a:cubicBezTo>
                  <a:pt x="116454" y="1584877"/>
                  <a:pt x="76142" y="1568179"/>
                  <a:pt x="46420" y="1538457"/>
                </a:cubicBezTo>
                <a:cubicBezTo>
                  <a:pt x="16698" y="1508735"/>
                  <a:pt x="0" y="1468423"/>
                  <a:pt x="0" y="1426389"/>
                </a:cubicBezTo>
                <a:lnTo>
                  <a:pt x="0" y="158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904" tIns="116904" rIns="116904" bIns="116904" numCol="1" spcCol="1270" anchor="ctr" anchorCtr="0">
            <a:noAutofit/>
          </a:bodyPr>
          <a:lstStyle/>
          <a:p>
            <a:pPr algn="ctr" defTabSz="1644650">
              <a:lnSpc>
                <a:spcPct val="90000"/>
              </a:lnSpc>
              <a:spcAft>
                <a:spcPct val="35000"/>
              </a:spcAft>
            </a:pPr>
            <a:r>
              <a:rPr lang="en-US" sz="3700" dirty="0" err="1"/>
              <a:t>Sơ</a:t>
            </a:r>
            <a:r>
              <a:rPr lang="en-US" sz="3700" dirty="0"/>
              <a:t> </a:t>
            </a:r>
            <a:r>
              <a:rPr lang="en-US" sz="3700" dirty="0" err="1"/>
              <a:t>thẩm</a:t>
            </a:r>
            <a:endParaRPr lang="en-US" sz="3700" dirty="0"/>
          </a:p>
        </p:txBody>
      </p:sp>
      <p:sp>
        <p:nvSpPr>
          <p:cNvPr id="11" name="Left Arrow 10"/>
          <p:cNvSpPr/>
          <p:nvPr/>
        </p:nvSpPr>
        <p:spPr>
          <a:xfrm rot="15825781">
            <a:off x="5357894" y="3051986"/>
            <a:ext cx="1615175" cy="594329"/>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Freeform 11"/>
          <p:cNvSpPr/>
          <p:nvPr/>
        </p:nvSpPr>
        <p:spPr>
          <a:xfrm>
            <a:off x="5087196" y="1753904"/>
            <a:ext cx="1981097" cy="1584877"/>
          </a:xfrm>
          <a:custGeom>
            <a:avLst/>
            <a:gdLst>
              <a:gd name="connsiteX0" fmla="*/ 0 w 1981097"/>
              <a:gd name="connsiteY0" fmla="*/ 158488 h 1584877"/>
              <a:gd name="connsiteX1" fmla="*/ 46420 w 1981097"/>
              <a:gd name="connsiteY1" fmla="*/ 46420 h 1584877"/>
              <a:gd name="connsiteX2" fmla="*/ 158488 w 1981097"/>
              <a:gd name="connsiteY2" fmla="*/ 0 h 1584877"/>
              <a:gd name="connsiteX3" fmla="*/ 1822609 w 1981097"/>
              <a:gd name="connsiteY3" fmla="*/ 0 h 1584877"/>
              <a:gd name="connsiteX4" fmla="*/ 1934677 w 1981097"/>
              <a:gd name="connsiteY4" fmla="*/ 46420 h 1584877"/>
              <a:gd name="connsiteX5" fmla="*/ 1981097 w 1981097"/>
              <a:gd name="connsiteY5" fmla="*/ 158488 h 1584877"/>
              <a:gd name="connsiteX6" fmla="*/ 1981097 w 1981097"/>
              <a:gd name="connsiteY6" fmla="*/ 1426389 h 1584877"/>
              <a:gd name="connsiteX7" fmla="*/ 1934677 w 1981097"/>
              <a:gd name="connsiteY7" fmla="*/ 1538457 h 1584877"/>
              <a:gd name="connsiteX8" fmla="*/ 1822609 w 1981097"/>
              <a:gd name="connsiteY8" fmla="*/ 1584877 h 1584877"/>
              <a:gd name="connsiteX9" fmla="*/ 158488 w 1981097"/>
              <a:gd name="connsiteY9" fmla="*/ 1584877 h 1584877"/>
              <a:gd name="connsiteX10" fmla="*/ 46420 w 1981097"/>
              <a:gd name="connsiteY10" fmla="*/ 1538457 h 1584877"/>
              <a:gd name="connsiteX11" fmla="*/ 0 w 1981097"/>
              <a:gd name="connsiteY11" fmla="*/ 1426389 h 1584877"/>
              <a:gd name="connsiteX12" fmla="*/ 0 w 1981097"/>
              <a:gd name="connsiteY12" fmla="*/ 158488 h 158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097" h="1584877">
                <a:moveTo>
                  <a:pt x="0" y="158488"/>
                </a:moveTo>
                <a:cubicBezTo>
                  <a:pt x="0" y="116454"/>
                  <a:pt x="16698" y="76142"/>
                  <a:pt x="46420" y="46420"/>
                </a:cubicBezTo>
                <a:cubicBezTo>
                  <a:pt x="76142" y="16698"/>
                  <a:pt x="116454" y="0"/>
                  <a:pt x="158488" y="0"/>
                </a:cubicBezTo>
                <a:lnTo>
                  <a:pt x="1822609" y="0"/>
                </a:lnTo>
                <a:cubicBezTo>
                  <a:pt x="1864643" y="0"/>
                  <a:pt x="1904955" y="16698"/>
                  <a:pt x="1934677" y="46420"/>
                </a:cubicBezTo>
                <a:cubicBezTo>
                  <a:pt x="1964399" y="76142"/>
                  <a:pt x="1981097" y="116454"/>
                  <a:pt x="1981097" y="158488"/>
                </a:cubicBezTo>
                <a:lnTo>
                  <a:pt x="1981097" y="1426389"/>
                </a:lnTo>
                <a:cubicBezTo>
                  <a:pt x="1981097" y="1468423"/>
                  <a:pt x="1964399" y="1508735"/>
                  <a:pt x="1934677" y="1538457"/>
                </a:cubicBezTo>
                <a:cubicBezTo>
                  <a:pt x="1904955" y="1568179"/>
                  <a:pt x="1864643" y="1584877"/>
                  <a:pt x="1822609" y="1584877"/>
                </a:cubicBezTo>
                <a:lnTo>
                  <a:pt x="158488" y="1584877"/>
                </a:lnTo>
                <a:cubicBezTo>
                  <a:pt x="116454" y="1584877"/>
                  <a:pt x="76142" y="1568179"/>
                  <a:pt x="46420" y="1538457"/>
                </a:cubicBezTo>
                <a:cubicBezTo>
                  <a:pt x="16698" y="1508735"/>
                  <a:pt x="0" y="1468423"/>
                  <a:pt x="0" y="1426389"/>
                </a:cubicBezTo>
                <a:lnTo>
                  <a:pt x="0" y="158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904" tIns="116904" rIns="116904" bIns="116904" numCol="1" spcCol="1270" anchor="ctr" anchorCtr="0">
            <a:noAutofit/>
          </a:bodyPr>
          <a:lstStyle/>
          <a:p>
            <a:pPr algn="ctr" defTabSz="1644650">
              <a:lnSpc>
                <a:spcPct val="90000"/>
              </a:lnSpc>
              <a:spcAft>
                <a:spcPct val="35000"/>
              </a:spcAft>
            </a:pPr>
            <a:r>
              <a:rPr lang="en-US" sz="3200" dirty="0"/>
              <a:t>PT, GĐT, TT </a:t>
            </a:r>
          </a:p>
        </p:txBody>
      </p:sp>
      <p:sp>
        <p:nvSpPr>
          <p:cNvPr id="13" name="Left Arrow 12"/>
          <p:cNvSpPr/>
          <p:nvPr/>
        </p:nvSpPr>
        <p:spPr>
          <a:xfrm rot="19262169">
            <a:off x="7044498" y="3947134"/>
            <a:ext cx="1373471" cy="594329"/>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Freeform 13"/>
          <p:cNvSpPr/>
          <p:nvPr/>
        </p:nvSpPr>
        <p:spPr>
          <a:xfrm>
            <a:off x="7467601" y="2819401"/>
            <a:ext cx="1981097" cy="1584877"/>
          </a:xfrm>
          <a:custGeom>
            <a:avLst/>
            <a:gdLst>
              <a:gd name="connsiteX0" fmla="*/ 0 w 1981097"/>
              <a:gd name="connsiteY0" fmla="*/ 158488 h 1584877"/>
              <a:gd name="connsiteX1" fmla="*/ 46420 w 1981097"/>
              <a:gd name="connsiteY1" fmla="*/ 46420 h 1584877"/>
              <a:gd name="connsiteX2" fmla="*/ 158488 w 1981097"/>
              <a:gd name="connsiteY2" fmla="*/ 0 h 1584877"/>
              <a:gd name="connsiteX3" fmla="*/ 1822609 w 1981097"/>
              <a:gd name="connsiteY3" fmla="*/ 0 h 1584877"/>
              <a:gd name="connsiteX4" fmla="*/ 1934677 w 1981097"/>
              <a:gd name="connsiteY4" fmla="*/ 46420 h 1584877"/>
              <a:gd name="connsiteX5" fmla="*/ 1981097 w 1981097"/>
              <a:gd name="connsiteY5" fmla="*/ 158488 h 1584877"/>
              <a:gd name="connsiteX6" fmla="*/ 1981097 w 1981097"/>
              <a:gd name="connsiteY6" fmla="*/ 1426389 h 1584877"/>
              <a:gd name="connsiteX7" fmla="*/ 1934677 w 1981097"/>
              <a:gd name="connsiteY7" fmla="*/ 1538457 h 1584877"/>
              <a:gd name="connsiteX8" fmla="*/ 1822609 w 1981097"/>
              <a:gd name="connsiteY8" fmla="*/ 1584877 h 1584877"/>
              <a:gd name="connsiteX9" fmla="*/ 158488 w 1981097"/>
              <a:gd name="connsiteY9" fmla="*/ 1584877 h 1584877"/>
              <a:gd name="connsiteX10" fmla="*/ 46420 w 1981097"/>
              <a:gd name="connsiteY10" fmla="*/ 1538457 h 1584877"/>
              <a:gd name="connsiteX11" fmla="*/ 0 w 1981097"/>
              <a:gd name="connsiteY11" fmla="*/ 1426389 h 1584877"/>
              <a:gd name="connsiteX12" fmla="*/ 0 w 1981097"/>
              <a:gd name="connsiteY12" fmla="*/ 158488 h 158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097" h="1584877">
                <a:moveTo>
                  <a:pt x="0" y="158488"/>
                </a:moveTo>
                <a:cubicBezTo>
                  <a:pt x="0" y="116454"/>
                  <a:pt x="16698" y="76142"/>
                  <a:pt x="46420" y="46420"/>
                </a:cubicBezTo>
                <a:cubicBezTo>
                  <a:pt x="76142" y="16698"/>
                  <a:pt x="116454" y="0"/>
                  <a:pt x="158488" y="0"/>
                </a:cubicBezTo>
                <a:lnTo>
                  <a:pt x="1822609" y="0"/>
                </a:lnTo>
                <a:cubicBezTo>
                  <a:pt x="1864643" y="0"/>
                  <a:pt x="1904955" y="16698"/>
                  <a:pt x="1934677" y="46420"/>
                </a:cubicBezTo>
                <a:cubicBezTo>
                  <a:pt x="1964399" y="76142"/>
                  <a:pt x="1981097" y="116454"/>
                  <a:pt x="1981097" y="158488"/>
                </a:cubicBezTo>
                <a:lnTo>
                  <a:pt x="1981097" y="1426389"/>
                </a:lnTo>
                <a:cubicBezTo>
                  <a:pt x="1981097" y="1468423"/>
                  <a:pt x="1964399" y="1508735"/>
                  <a:pt x="1934677" y="1538457"/>
                </a:cubicBezTo>
                <a:cubicBezTo>
                  <a:pt x="1904955" y="1568179"/>
                  <a:pt x="1864643" y="1584877"/>
                  <a:pt x="1822609" y="1584877"/>
                </a:cubicBezTo>
                <a:lnTo>
                  <a:pt x="158488" y="1584877"/>
                </a:lnTo>
                <a:cubicBezTo>
                  <a:pt x="116454" y="1584877"/>
                  <a:pt x="76142" y="1568179"/>
                  <a:pt x="46420" y="1538457"/>
                </a:cubicBezTo>
                <a:cubicBezTo>
                  <a:pt x="16698" y="1508735"/>
                  <a:pt x="0" y="1468423"/>
                  <a:pt x="0" y="1426389"/>
                </a:cubicBezTo>
                <a:lnTo>
                  <a:pt x="0" y="158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904" tIns="116904" rIns="116904" bIns="116904" numCol="1" spcCol="1270" anchor="ctr" anchorCtr="0">
            <a:noAutofit/>
          </a:bodyPr>
          <a:lstStyle/>
          <a:p>
            <a:pPr algn="ctr" defTabSz="1644650">
              <a:lnSpc>
                <a:spcPct val="90000"/>
              </a:lnSpc>
              <a:spcAft>
                <a:spcPct val="35000"/>
              </a:spcAft>
            </a:pPr>
            <a:r>
              <a:rPr lang="en-US" sz="2000" dirty="0" err="1"/>
              <a:t>Thủ</a:t>
            </a:r>
            <a:r>
              <a:rPr lang="en-US" sz="2000" dirty="0"/>
              <a:t> </a:t>
            </a:r>
            <a:r>
              <a:rPr lang="en-US" sz="2000" dirty="0" err="1"/>
              <a:t>tục</a:t>
            </a:r>
            <a:r>
              <a:rPr lang="en-US" sz="2000" dirty="0"/>
              <a:t> </a:t>
            </a:r>
            <a:r>
              <a:rPr lang="en-US" sz="2000" dirty="0" err="1"/>
              <a:t>rút</a:t>
            </a:r>
            <a:r>
              <a:rPr lang="en-US" sz="2000" dirty="0"/>
              <a:t> </a:t>
            </a:r>
            <a:r>
              <a:rPr lang="en-US" sz="2000" dirty="0" err="1"/>
              <a:t>gọn</a:t>
            </a:r>
            <a:r>
              <a:rPr lang="en-US" sz="2000" dirty="0"/>
              <a:t> </a:t>
            </a:r>
            <a:r>
              <a:rPr lang="en-US" sz="2000" dirty="0" err="1"/>
              <a:t>và</a:t>
            </a:r>
            <a:r>
              <a:rPr lang="en-US" sz="2000" dirty="0"/>
              <a:t> </a:t>
            </a:r>
            <a:r>
              <a:rPr lang="en-US" sz="2000" dirty="0" err="1"/>
              <a:t>thủ</a:t>
            </a:r>
            <a:r>
              <a:rPr lang="en-US" sz="2000" dirty="0"/>
              <a:t> </a:t>
            </a:r>
            <a:r>
              <a:rPr lang="en-US" sz="2000" dirty="0" err="1"/>
              <a:t>tục</a:t>
            </a:r>
            <a:r>
              <a:rPr lang="en-US" sz="2000" dirty="0"/>
              <a:t> </a:t>
            </a:r>
            <a:r>
              <a:rPr lang="en-US" sz="2000" dirty="0" err="1"/>
              <a:t>đặc</a:t>
            </a:r>
            <a:r>
              <a:rPr lang="en-US" sz="2000" dirty="0"/>
              <a:t> </a:t>
            </a:r>
            <a:r>
              <a:rPr lang="en-US" sz="2000" dirty="0" err="1"/>
              <a:t>biệt</a:t>
            </a:r>
            <a:r>
              <a:rPr lang="en-US" sz="2000" dirty="0"/>
              <a:t> </a:t>
            </a:r>
            <a:r>
              <a:rPr lang="en-US" sz="2000" dirty="0" err="1"/>
              <a:t>xem</a:t>
            </a:r>
            <a:r>
              <a:rPr lang="en-US" sz="2000" dirty="0"/>
              <a:t> </a:t>
            </a:r>
            <a:r>
              <a:rPr lang="en-US" sz="2000" dirty="0" err="1"/>
              <a:t>xét</a:t>
            </a:r>
            <a:r>
              <a:rPr lang="en-US" sz="2000" dirty="0"/>
              <a:t> </a:t>
            </a:r>
            <a:r>
              <a:rPr lang="en-US" sz="2000" dirty="0" err="1"/>
              <a:t>lại</a:t>
            </a:r>
            <a:r>
              <a:rPr lang="en-US" sz="2000" dirty="0"/>
              <a:t>…</a:t>
            </a:r>
          </a:p>
        </p:txBody>
      </p:sp>
      <p:pic>
        <p:nvPicPr>
          <p:cNvPr id="15" name="Picture 14" descr="images (6).jpg"/>
          <p:cNvPicPr>
            <a:picLocks noChangeAspect="1"/>
          </p:cNvPicPr>
          <p:nvPr/>
        </p:nvPicPr>
        <p:blipFill>
          <a:blip r:embed="rId2" cstate="print"/>
          <a:stretch>
            <a:fillRect/>
          </a:stretch>
        </p:blipFill>
        <p:spPr>
          <a:xfrm>
            <a:off x="1828801" y="990601"/>
            <a:ext cx="2619375" cy="1743075"/>
          </a:xfrm>
          <a:prstGeom prst="rect">
            <a:avLst/>
          </a:prstGeom>
        </p:spPr>
      </p:pic>
      <p:sp>
        <p:nvSpPr>
          <p:cNvPr id="16" name="Freeform 15"/>
          <p:cNvSpPr/>
          <p:nvPr/>
        </p:nvSpPr>
        <p:spPr>
          <a:xfrm>
            <a:off x="8229601" y="4724401"/>
            <a:ext cx="1981097" cy="1584877"/>
          </a:xfrm>
          <a:custGeom>
            <a:avLst/>
            <a:gdLst>
              <a:gd name="connsiteX0" fmla="*/ 0 w 1981097"/>
              <a:gd name="connsiteY0" fmla="*/ 158488 h 1584877"/>
              <a:gd name="connsiteX1" fmla="*/ 46420 w 1981097"/>
              <a:gd name="connsiteY1" fmla="*/ 46420 h 1584877"/>
              <a:gd name="connsiteX2" fmla="*/ 158488 w 1981097"/>
              <a:gd name="connsiteY2" fmla="*/ 0 h 1584877"/>
              <a:gd name="connsiteX3" fmla="*/ 1822609 w 1981097"/>
              <a:gd name="connsiteY3" fmla="*/ 0 h 1584877"/>
              <a:gd name="connsiteX4" fmla="*/ 1934677 w 1981097"/>
              <a:gd name="connsiteY4" fmla="*/ 46420 h 1584877"/>
              <a:gd name="connsiteX5" fmla="*/ 1981097 w 1981097"/>
              <a:gd name="connsiteY5" fmla="*/ 158488 h 1584877"/>
              <a:gd name="connsiteX6" fmla="*/ 1981097 w 1981097"/>
              <a:gd name="connsiteY6" fmla="*/ 1426389 h 1584877"/>
              <a:gd name="connsiteX7" fmla="*/ 1934677 w 1981097"/>
              <a:gd name="connsiteY7" fmla="*/ 1538457 h 1584877"/>
              <a:gd name="connsiteX8" fmla="*/ 1822609 w 1981097"/>
              <a:gd name="connsiteY8" fmla="*/ 1584877 h 1584877"/>
              <a:gd name="connsiteX9" fmla="*/ 158488 w 1981097"/>
              <a:gd name="connsiteY9" fmla="*/ 1584877 h 1584877"/>
              <a:gd name="connsiteX10" fmla="*/ 46420 w 1981097"/>
              <a:gd name="connsiteY10" fmla="*/ 1538457 h 1584877"/>
              <a:gd name="connsiteX11" fmla="*/ 0 w 1981097"/>
              <a:gd name="connsiteY11" fmla="*/ 1426389 h 1584877"/>
              <a:gd name="connsiteX12" fmla="*/ 0 w 1981097"/>
              <a:gd name="connsiteY12" fmla="*/ 158488 h 158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097" h="1584877">
                <a:moveTo>
                  <a:pt x="0" y="158488"/>
                </a:moveTo>
                <a:cubicBezTo>
                  <a:pt x="0" y="116454"/>
                  <a:pt x="16698" y="76142"/>
                  <a:pt x="46420" y="46420"/>
                </a:cubicBezTo>
                <a:cubicBezTo>
                  <a:pt x="76142" y="16698"/>
                  <a:pt x="116454" y="0"/>
                  <a:pt x="158488" y="0"/>
                </a:cubicBezTo>
                <a:lnTo>
                  <a:pt x="1822609" y="0"/>
                </a:lnTo>
                <a:cubicBezTo>
                  <a:pt x="1864643" y="0"/>
                  <a:pt x="1904955" y="16698"/>
                  <a:pt x="1934677" y="46420"/>
                </a:cubicBezTo>
                <a:cubicBezTo>
                  <a:pt x="1964399" y="76142"/>
                  <a:pt x="1981097" y="116454"/>
                  <a:pt x="1981097" y="158488"/>
                </a:cubicBezTo>
                <a:lnTo>
                  <a:pt x="1981097" y="1426389"/>
                </a:lnTo>
                <a:cubicBezTo>
                  <a:pt x="1981097" y="1468423"/>
                  <a:pt x="1964399" y="1508735"/>
                  <a:pt x="1934677" y="1538457"/>
                </a:cubicBezTo>
                <a:cubicBezTo>
                  <a:pt x="1904955" y="1568179"/>
                  <a:pt x="1864643" y="1584877"/>
                  <a:pt x="1822609" y="1584877"/>
                </a:cubicBezTo>
                <a:lnTo>
                  <a:pt x="158488" y="1584877"/>
                </a:lnTo>
                <a:cubicBezTo>
                  <a:pt x="116454" y="1584877"/>
                  <a:pt x="76142" y="1568179"/>
                  <a:pt x="46420" y="1538457"/>
                </a:cubicBezTo>
                <a:cubicBezTo>
                  <a:pt x="16698" y="1508735"/>
                  <a:pt x="0" y="1468423"/>
                  <a:pt x="0" y="1426389"/>
                </a:cubicBezTo>
                <a:lnTo>
                  <a:pt x="0" y="15848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6904" tIns="116904" rIns="116904" bIns="116904" numCol="1" spcCol="1270" anchor="ctr" anchorCtr="0">
            <a:noAutofit/>
          </a:bodyPr>
          <a:lstStyle/>
          <a:p>
            <a:pPr algn="ctr" defTabSz="1644650">
              <a:lnSpc>
                <a:spcPct val="90000"/>
              </a:lnSpc>
              <a:spcAft>
                <a:spcPct val="35000"/>
              </a:spcAft>
            </a:pPr>
            <a:r>
              <a:rPr lang="en-US" sz="2000" dirty="0" err="1"/>
              <a:t>Thủ</a:t>
            </a:r>
            <a:r>
              <a:rPr lang="en-US" sz="2000" dirty="0"/>
              <a:t> </a:t>
            </a:r>
            <a:r>
              <a:rPr lang="en-US" sz="2000" dirty="0" err="1"/>
              <a:t>tục</a:t>
            </a:r>
            <a:r>
              <a:rPr lang="en-US" sz="2000" dirty="0"/>
              <a:t> </a:t>
            </a:r>
            <a:r>
              <a:rPr lang="en-US" sz="2000" dirty="0" err="1"/>
              <a:t>phá</a:t>
            </a:r>
            <a:r>
              <a:rPr lang="en-US" sz="2000" dirty="0"/>
              <a:t> </a:t>
            </a:r>
            <a:r>
              <a:rPr lang="en-US" sz="2000" dirty="0" err="1"/>
              <a:t>sản</a:t>
            </a:r>
            <a:endParaRPr lang="en-US" sz="2000" dirty="0"/>
          </a:p>
        </p:txBody>
      </p:sp>
      <p:sp>
        <p:nvSpPr>
          <p:cNvPr id="18" name="Left Arrow 17"/>
          <p:cNvSpPr/>
          <p:nvPr/>
        </p:nvSpPr>
        <p:spPr>
          <a:xfrm rot="19262169">
            <a:off x="7351307" y="4978065"/>
            <a:ext cx="789605" cy="636523"/>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strVal val="#ppt_w*0.70"/>
                                          </p:val>
                                        </p:tav>
                                        <p:tav tm="100000">
                                          <p:val>
                                            <p:strVal val="#ppt_w"/>
                                          </p:val>
                                        </p:tav>
                                      </p:tavLst>
                                    </p:anim>
                                    <p:anim calcmode="lin" valueType="num">
                                      <p:cBhvr>
                                        <p:cTn id="18" dur="1000" fill="hold"/>
                                        <p:tgtEl>
                                          <p:spTgt spid="10"/>
                                        </p:tgtEl>
                                        <p:attrNameLst>
                                          <p:attrName>ppt_h</p:attrName>
                                        </p:attrNameLst>
                                      </p:cBhvr>
                                      <p:tavLst>
                                        <p:tav tm="0">
                                          <p:val>
                                            <p:strVal val="#ppt_h"/>
                                          </p:val>
                                        </p:tav>
                                        <p:tav tm="100000">
                                          <p:val>
                                            <p:strVal val="#ppt_h"/>
                                          </p:val>
                                        </p:tav>
                                      </p:tavLst>
                                    </p:anim>
                                    <p:animEffect transition="in" filter="fade">
                                      <p:cBhvr>
                                        <p:cTn id="19" dur="1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strVal val="#ppt_w*0.70"/>
                                          </p:val>
                                        </p:tav>
                                        <p:tav tm="100000">
                                          <p:val>
                                            <p:strVal val="#ppt_w"/>
                                          </p:val>
                                        </p:tav>
                                      </p:tavLst>
                                    </p:anim>
                                    <p:anim calcmode="lin" valueType="num">
                                      <p:cBhvr>
                                        <p:cTn id="25" dur="1000" fill="hold"/>
                                        <p:tgtEl>
                                          <p:spTgt spid="9"/>
                                        </p:tgtEl>
                                        <p:attrNameLst>
                                          <p:attrName>ppt_h</p:attrName>
                                        </p:attrNameLst>
                                      </p:cBhvr>
                                      <p:tavLst>
                                        <p:tav tm="0">
                                          <p:val>
                                            <p:strVal val="#ppt_h"/>
                                          </p:val>
                                        </p:tav>
                                        <p:tav tm="100000">
                                          <p:val>
                                            <p:strVal val="#ppt_h"/>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800" decel="100000"/>
                                        <p:tgtEl>
                                          <p:spTgt spid="11"/>
                                        </p:tgtEl>
                                      </p:cBhvr>
                                    </p:animEffect>
                                    <p:anim calcmode="lin" valueType="num">
                                      <p:cBhvr>
                                        <p:cTn id="39" dur="800" decel="100000" fill="hold"/>
                                        <p:tgtEl>
                                          <p:spTgt spid="11"/>
                                        </p:tgtEl>
                                        <p:attrNameLst>
                                          <p:attrName>style.rotation</p:attrName>
                                        </p:attrNameLst>
                                      </p:cBhvr>
                                      <p:tavLst>
                                        <p:tav tm="0">
                                          <p:val>
                                            <p:fltVal val="-90"/>
                                          </p:val>
                                        </p:tav>
                                        <p:tav tm="100000">
                                          <p:val>
                                            <p:fltVal val="0"/>
                                          </p:val>
                                        </p:tav>
                                      </p:tavLst>
                                    </p:anim>
                                    <p:anim calcmode="lin" valueType="num">
                                      <p:cBhvr>
                                        <p:cTn id="40" dur="800" decel="100000" fill="hold"/>
                                        <p:tgtEl>
                                          <p:spTgt spid="11"/>
                                        </p:tgtEl>
                                        <p:attrNameLst>
                                          <p:attrName>ppt_x</p:attrName>
                                        </p:attrNameLst>
                                      </p:cBhvr>
                                      <p:tavLst>
                                        <p:tav tm="0">
                                          <p:val>
                                            <p:strVal val="#ppt_x+0.4"/>
                                          </p:val>
                                        </p:tav>
                                        <p:tav tm="100000">
                                          <p:val>
                                            <p:strVal val="#ppt_x-0.05"/>
                                          </p:val>
                                        </p:tav>
                                      </p:tavLst>
                                    </p:anim>
                                    <p:anim calcmode="lin" valueType="num">
                                      <p:cBhvr>
                                        <p:cTn id="41" dur="800" decel="100000" fill="hold"/>
                                        <p:tgtEl>
                                          <p:spTgt spid="11"/>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slide(fromBottom)">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6"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barn(inHorizontal)">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slide(fromBottom)">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6"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barn(inHorizontal)">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1"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0" grpId="0" animBg="1"/>
      <p:bldP spid="12" grpId="0" animBg="1"/>
      <p:bldP spid="14" grpId="0" animBg="1"/>
      <p:bldP spid="16" grpId="0" animBg="1"/>
      <p:bldP spid="1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82"/>
          <p:cNvGrpSpPr>
            <a:grpSpLocks/>
          </p:cNvGrpSpPr>
          <p:nvPr/>
        </p:nvGrpSpPr>
        <p:grpSpPr bwMode="auto">
          <a:xfrm>
            <a:off x="8021639" y="2049464"/>
            <a:ext cx="1800225" cy="4067175"/>
            <a:chOff x="2529405" y="2060115"/>
            <a:chExt cx="1753802" cy="2643917"/>
          </a:xfrm>
        </p:grpSpPr>
        <p:sp>
          <p:nvSpPr>
            <p:cNvPr id="30769" name="AutoShape 22"/>
            <p:cNvSpPr>
              <a:spLocks noChangeArrowheads="1"/>
            </p:cNvSpPr>
            <p:nvPr/>
          </p:nvSpPr>
          <p:spPr bwMode="gray">
            <a:xfrm>
              <a:off x="2529405" y="2060115"/>
              <a:ext cx="1753802" cy="2643917"/>
            </a:xfrm>
            <a:prstGeom prst="roundRect">
              <a:avLst>
                <a:gd name="adj" fmla="val 17509"/>
              </a:avLst>
            </a:prstGeom>
            <a:gradFill rotWithShape="1">
              <a:gsLst>
                <a:gs pos="0">
                  <a:srgbClr val="34B034"/>
                </a:gs>
                <a:gs pos="100000">
                  <a:srgbClr val="3F8B4A"/>
                </a:gs>
              </a:gsLst>
              <a:lin ang="2700000" scaled="1"/>
            </a:gradFill>
            <a:ln w="9525">
              <a:noFill/>
              <a:round/>
              <a:headEnd/>
              <a:tailEnd/>
            </a:ln>
            <a:effectLst/>
          </p:spPr>
          <p:txBody>
            <a:bodyPr wrap="none" anchor="ctr"/>
            <a:lstStyle/>
            <a:p>
              <a:endParaRPr lang="en-US" altLang="en-US"/>
            </a:p>
          </p:txBody>
        </p:sp>
        <p:sp>
          <p:nvSpPr>
            <p:cNvPr id="30770" name="AutoShape 23"/>
            <p:cNvSpPr>
              <a:spLocks noChangeArrowheads="1"/>
            </p:cNvSpPr>
            <p:nvPr/>
          </p:nvSpPr>
          <p:spPr bwMode="gray">
            <a:xfrm>
              <a:off x="2556426" y="2067459"/>
              <a:ext cx="1701046" cy="2593977"/>
            </a:xfrm>
            <a:prstGeom prst="roundRect">
              <a:avLst>
                <a:gd name="adj" fmla="val 16667"/>
              </a:avLst>
            </a:prstGeom>
            <a:solidFill>
              <a:srgbClr val="73E77E"/>
            </a:solidFill>
            <a:ln w="9525">
              <a:noFill/>
              <a:round/>
              <a:headEnd/>
              <a:tailEnd/>
            </a:ln>
            <a:effectLst/>
          </p:spPr>
          <p:txBody>
            <a:bodyPr wrap="none" anchor="ctr"/>
            <a:lstStyle/>
            <a:p>
              <a:endParaRPr lang="en-US" altLang="en-US"/>
            </a:p>
          </p:txBody>
        </p:sp>
        <p:sp>
          <p:nvSpPr>
            <p:cNvPr id="30771" name="AutoShape 24"/>
            <p:cNvSpPr>
              <a:spLocks noChangeArrowheads="1"/>
            </p:cNvSpPr>
            <p:nvPr/>
          </p:nvSpPr>
          <p:spPr bwMode="gray">
            <a:xfrm>
              <a:off x="2570580" y="3976955"/>
              <a:ext cx="1677885" cy="656573"/>
            </a:xfrm>
            <a:prstGeom prst="roundRect">
              <a:avLst>
                <a:gd name="adj" fmla="val 50000"/>
              </a:avLst>
            </a:prstGeom>
            <a:gradFill rotWithShape="1">
              <a:gsLst>
                <a:gs pos="0">
                  <a:srgbClr val="73E77E"/>
                </a:gs>
                <a:gs pos="100000">
                  <a:srgbClr val="B3F2B9"/>
                </a:gs>
              </a:gsLst>
              <a:lin ang="5400000" scaled="1"/>
            </a:gradFill>
            <a:ln w="9525">
              <a:noFill/>
              <a:round/>
              <a:headEnd/>
              <a:tailEnd/>
            </a:ln>
            <a:effectLst/>
          </p:spPr>
          <p:txBody>
            <a:bodyPr wrap="none" anchor="ctr"/>
            <a:lstStyle/>
            <a:p>
              <a:endParaRPr lang="en-US" altLang="en-US"/>
            </a:p>
          </p:txBody>
        </p:sp>
        <p:sp>
          <p:nvSpPr>
            <p:cNvPr id="30772" name="AutoShape 25"/>
            <p:cNvSpPr>
              <a:spLocks noChangeArrowheads="1"/>
            </p:cNvSpPr>
            <p:nvPr/>
          </p:nvSpPr>
          <p:spPr bwMode="gray">
            <a:xfrm>
              <a:off x="2570580" y="2088023"/>
              <a:ext cx="1677885" cy="655104"/>
            </a:xfrm>
            <a:prstGeom prst="roundRect">
              <a:avLst>
                <a:gd name="adj" fmla="val 50000"/>
              </a:avLst>
            </a:prstGeom>
            <a:gradFill rotWithShape="1">
              <a:gsLst>
                <a:gs pos="0">
                  <a:srgbClr val="D0F7D4"/>
                </a:gs>
                <a:gs pos="100000">
                  <a:srgbClr val="73E77E"/>
                </a:gs>
              </a:gsLst>
              <a:lin ang="5400000" scaled="1"/>
            </a:gradFill>
            <a:ln w="9525">
              <a:noFill/>
              <a:round/>
              <a:headEnd/>
              <a:tailEnd/>
            </a:ln>
            <a:effectLst/>
          </p:spPr>
          <p:txBody>
            <a:bodyPr wrap="none" anchor="ctr"/>
            <a:lstStyle/>
            <a:p>
              <a:endParaRPr lang="en-US" altLang="en-US"/>
            </a:p>
          </p:txBody>
        </p:sp>
      </p:grpSp>
      <p:grpSp>
        <p:nvGrpSpPr>
          <p:cNvPr id="30723" name="Group 78"/>
          <p:cNvGrpSpPr>
            <a:grpSpLocks/>
          </p:cNvGrpSpPr>
          <p:nvPr/>
        </p:nvGrpSpPr>
        <p:grpSpPr bwMode="auto">
          <a:xfrm>
            <a:off x="6043614" y="2060576"/>
            <a:ext cx="1754187" cy="4067175"/>
            <a:chOff x="4519957" y="2060115"/>
            <a:chExt cx="1753802" cy="2643917"/>
          </a:xfrm>
        </p:grpSpPr>
        <p:sp>
          <p:nvSpPr>
            <p:cNvPr id="30765" name="AutoShape 38"/>
            <p:cNvSpPr>
              <a:spLocks noChangeArrowheads="1"/>
            </p:cNvSpPr>
            <p:nvPr/>
          </p:nvSpPr>
          <p:spPr bwMode="gray">
            <a:xfrm>
              <a:off x="4519957" y="2060115"/>
              <a:ext cx="1753802" cy="2643917"/>
            </a:xfrm>
            <a:prstGeom prst="roundRect">
              <a:avLst>
                <a:gd name="adj" fmla="val 17509"/>
              </a:avLst>
            </a:prstGeom>
            <a:gradFill rotWithShape="1">
              <a:gsLst>
                <a:gs pos="0">
                  <a:srgbClr val="B59F43"/>
                </a:gs>
                <a:gs pos="100000">
                  <a:srgbClr val="8F8849"/>
                </a:gs>
              </a:gsLst>
              <a:lin ang="2700000" scaled="1"/>
            </a:gradFill>
            <a:ln w="9525">
              <a:noFill/>
              <a:round/>
              <a:headEnd/>
              <a:tailEnd/>
            </a:ln>
            <a:effectLst/>
          </p:spPr>
          <p:txBody>
            <a:bodyPr wrap="none" anchor="ctr"/>
            <a:lstStyle/>
            <a:p>
              <a:endParaRPr lang="en-US" altLang="en-US"/>
            </a:p>
          </p:txBody>
        </p:sp>
        <p:sp>
          <p:nvSpPr>
            <p:cNvPr id="30766" name="AutoShape 39"/>
            <p:cNvSpPr>
              <a:spLocks noChangeArrowheads="1"/>
            </p:cNvSpPr>
            <p:nvPr/>
          </p:nvSpPr>
          <p:spPr bwMode="gray">
            <a:xfrm>
              <a:off x="4546978" y="2067459"/>
              <a:ext cx="1701047" cy="2593977"/>
            </a:xfrm>
            <a:prstGeom prst="roundRect">
              <a:avLst>
                <a:gd name="adj" fmla="val 16667"/>
              </a:avLst>
            </a:prstGeom>
            <a:solidFill>
              <a:srgbClr val="E9E065"/>
            </a:solidFill>
            <a:ln w="9525">
              <a:noFill/>
              <a:round/>
              <a:headEnd/>
              <a:tailEnd/>
            </a:ln>
            <a:effectLst/>
          </p:spPr>
          <p:txBody>
            <a:bodyPr wrap="none" anchor="ctr"/>
            <a:lstStyle/>
            <a:p>
              <a:endParaRPr lang="en-US" altLang="en-US"/>
            </a:p>
          </p:txBody>
        </p:sp>
        <p:sp>
          <p:nvSpPr>
            <p:cNvPr id="30767" name="AutoShape 40"/>
            <p:cNvSpPr>
              <a:spLocks noChangeArrowheads="1"/>
            </p:cNvSpPr>
            <p:nvPr/>
          </p:nvSpPr>
          <p:spPr bwMode="gray">
            <a:xfrm>
              <a:off x="4561132" y="3976955"/>
              <a:ext cx="1677886" cy="656573"/>
            </a:xfrm>
            <a:prstGeom prst="roundRect">
              <a:avLst>
                <a:gd name="adj" fmla="val 50000"/>
              </a:avLst>
            </a:prstGeom>
            <a:gradFill rotWithShape="1">
              <a:gsLst>
                <a:gs pos="0">
                  <a:srgbClr val="E9E065"/>
                </a:gs>
                <a:gs pos="100000">
                  <a:srgbClr val="F2EDA6"/>
                </a:gs>
              </a:gsLst>
              <a:lin ang="5400000" scaled="1"/>
            </a:gradFill>
            <a:ln w="9525">
              <a:noFill/>
              <a:round/>
              <a:headEnd/>
              <a:tailEnd/>
            </a:ln>
            <a:effectLst/>
          </p:spPr>
          <p:txBody>
            <a:bodyPr wrap="none" anchor="ctr"/>
            <a:lstStyle/>
            <a:p>
              <a:endParaRPr lang="en-US" altLang="en-US"/>
            </a:p>
          </p:txBody>
        </p:sp>
        <p:sp>
          <p:nvSpPr>
            <p:cNvPr id="30768" name="AutoShape 41"/>
            <p:cNvSpPr>
              <a:spLocks noChangeArrowheads="1"/>
            </p:cNvSpPr>
            <p:nvPr/>
          </p:nvSpPr>
          <p:spPr bwMode="gray">
            <a:xfrm>
              <a:off x="4561132" y="2088023"/>
              <a:ext cx="1677886" cy="655104"/>
            </a:xfrm>
            <a:prstGeom prst="roundRect">
              <a:avLst>
                <a:gd name="adj" fmla="val 50000"/>
              </a:avLst>
            </a:prstGeom>
            <a:gradFill rotWithShape="1">
              <a:gsLst>
                <a:gs pos="0">
                  <a:srgbClr val="F8F5CC"/>
                </a:gs>
                <a:gs pos="100000">
                  <a:srgbClr val="E9E065"/>
                </a:gs>
              </a:gsLst>
              <a:lin ang="5400000" scaled="1"/>
            </a:gradFill>
            <a:ln w="9525">
              <a:noFill/>
              <a:round/>
              <a:headEnd/>
              <a:tailEnd/>
            </a:ln>
            <a:effectLst/>
          </p:spPr>
          <p:txBody>
            <a:bodyPr wrap="none" anchor="ctr"/>
            <a:lstStyle/>
            <a:p>
              <a:endParaRPr lang="en-US" altLang="en-US"/>
            </a:p>
          </p:txBody>
        </p:sp>
      </p:grpSp>
      <p:grpSp>
        <p:nvGrpSpPr>
          <p:cNvPr id="30724" name="Group 76"/>
          <p:cNvGrpSpPr>
            <a:grpSpLocks/>
          </p:cNvGrpSpPr>
          <p:nvPr/>
        </p:nvGrpSpPr>
        <p:grpSpPr bwMode="auto">
          <a:xfrm>
            <a:off x="4052888" y="2060576"/>
            <a:ext cx="1801812" cy="4067175"/>
            <a:chOff x="2529405" y="2060115"/>
            <a:chExt cx="1753802" cy="2643917"/>
          </a:xfrm>
        </p:grpSpPr>
        <p:sp>
          <p:nvSpPr>
            <p:cNvPr id="30761" name="AutoShape 22"/>
            <p:cNvSpPr>
              <a:spLocks noChangeArrowheads="1"/>
            </p:cNvSpPr>
            <p:nvPr/>
          </p:nvSpPr>
          <p:spPr bwMode="gray">
            <a:xfrm>
              <a:off x="2529405" y="2060115"/>
              <a:ext cx="1753802" cy="2643917"/>
            </a:xfrm>
            <a:prstGeom prst="roundRect">
              <a:avLst>
                <a:gd name="adj" fmla="val 17509"/>
              </a:avLst>
            </a:prstGeom>
            <a:gradFill rotWithShape="1">
              <a:gsLst>
                <a:gs pos="0">
                  <a:srgbClr val="34B034"/>
                </a:gs>
                <a:gs pos="100000">
                  <a:srgbClr val="3F8B4A"/>
                </a:gs>
              </a:gsLst>
              <a:lin ang="2700000" scaled="1"/>
            </a:gradFill>
            <a:ln w="9525">
              <a:noFill/>
              <a:round/>
              <a:headEnd/>
              <a:tailEnd/>
            </a:ln>
            <a:effectLst/>
          </p:spPr>
          <p:txBody>
            <a:bodyPr wrap="none" anchor="ctr"/>
            <a:lstStyle/>
            <a:p>
              <a:endParaRPr lang="en-US" altLang="en-US"/>
            </a:p>
          </p:txBody>
        </p:sp>
        <p:sp>
          <p:nvSpPr>
            <p:cNvPr id="30762" name="AutoShape 23"/>
            <p:cNvSpPr>
              <a:spLocks noChangeArrowheads="1"/>
            </p:cNvSpPr>
            <p:nvPr/>
          </p:nvSpPr>
          <p:spPr bwMode="gray">
            <a:xfrm>
              <a:off x="2556426" y="2067459"/>
              <a:ext cx="1701046" cy="2593977"/>
            </a:xfrm>
            <a:prstGeom prst="roundRect">
              <a:avLst>
                <a:gd name="adj" fmla="val 16667"/>
              </a:avLst>
            </a:prstGeom>
            <a:solidFill>
              <a:srgbClr val="73E77E"/>
            </a:solidFill>
            <a:ln w="9525">
              <a:noFill/>
              <a:round/>
              <a:headEnd/>
              <a:tailEnd/>
            </a:ln>
            <a:effectLst/>
          </p:spPr>
          <p:txBody>
            <a:bodyPr wrap="none" anchor="ctr"/>
            <a:lstStyle/>
            <a:p>
              <a:endParaRPr lang="en-US" altLang="en-US"/>
            </a:p>
          </p:txBody>
        </p:sp>
        <p:sp>
          <p:nvSpPr>
            <p:cNvPr id="30763" name="AutoShape 24"/>
            <p:cNvSpPr>
              <a:spLocks noChangeArrowheads="1"/>
            </p:cNvSpPr>
            <p:nvPr/>
          </p:nvSpPr>
          <p:spPr bwMode="gray">
            <a:xfrm>
              <a:off x="2570580" y="3976955"/>
              <a:ext cx="1677885" cy="656573"/>
            </a:xfrm>
            <a:prstGeom prst="roundRect">
              <a:avLst>
                <a:gd name="adj" fmla="val 50000"/>
              </a:avLst>
            </a:prstGeom>
            <a:gradFill rotWithShape="1">
              <a:gsLst>
                <a:gs pos="0">
                  <a:srgbClr val="73E77E"/>
                </a:gs>
                <a:gs pos="100000">
                  <a:srgbClr val="B3F2B9"/>
                </a:gs>
              </a:gsLst>
              <a:lin ang="5400000" scaled="1"/>
            </a:gradFill>
            <a:ln w="9525">
              <a:noFill/>
              <a:round/>
              <a:headEnd/>
              <a:tailEnd/>
            </a:ln>
            <a:effectLst/>
          </p:spPr>
          <p:txBody>
            <a:bodyPr wrap="none" anchor="ctr"/>
            <a:lstStyle/>
            <a:p>
              <a:endParaRPr lang="en-US" altLang="en-US"/>
            </a:p>
          </p:txBody>
        </p:sp>
        <p:sp>
          <p:nvSpPr>
            <p:cNvPr id="30764" name="AutoShape 25"/>
            <p:cNvSpPr>
              <a:spLocks noChangeArrowheads="1"/>
            </p:cNvSpPr>
            <p:nvPr/>
          </p:nvSpPr>
          <p:spPr bwMode="gray">
            <a:xfrm>
              <a:off x="2570580" y="2088023"/>
              <a:ext cx="1677885" cy="655104"/>
            </a:xfrm>
            <a:prstGeom prst="roundRect">
              <a:avLst>
                <a:gd name="adj" fmla="val 50000"/>
              </a:avLst>
            </a:prstGeom>
            <a:gradFill rotWithShape="1">
              <a:gsLst>
                <a:gs pos="0">
                  <a:srgbClr val="D0F7D4"/>
                </a:gs>
                <a:gs pos="100000">
                  <a:srgbClr val="73E77E"/>
                </a:gs>
              </a:gsLst>
              <a:lin ang="5400000" scaled="1"/>
            </a:gradFill>
            <a:ln w="9525">
              <a:noFill/>
              <a:round/>
              <a:headEnd/>
              <a:tailEnd/>
            </a:ln>
            <a:effectLst/>
          </p:spPr>
          <p:txBody>
            <a:bodyPr wrap="none" anchor="ctr"/>
            <a:lstStyle/>
            <a:p>
              <a:endParaRPr lang="en-US" altLang="en-US"/>
            </a:p>
          </p:txBody>
        </p:sp>
      </p:grpSp>
      <p:sp>
        <p:nvSpPr>
          <p:cNvPr id="30725" name="AutoShape 6"/>
          <p:cNvSpPr>
            <a:spLocks noChangeArrowheads="1"/>
          </p:cNvSpPr>
          <p:nvPr/>
        </p:nvSpPr>
        <p:spPr bwMode="gray">
          <a:xfrm>
            <a:off x="2071689" y="2060575"/>
            <a:ext cx="1754187" cy="4051300"/>
          </a:xfrm>
          <a:prstGeom prst="roundRect">
            <a:avLst>
              <a:gd name="adj" fmla="val 17509"/>
            </a:avLst>
          </a:prstGeom>
          <a:gradFill rotWithShape="1">
            <a:gsLst>
              <a:gs pos="0">
                <a:srgbClr val="4E91D4"/>
              </a:gs>
              <a:gs pos="100000">
                <a:srgbClr val="3477A4"/>
              </a:gs>
            </a:gsLst>
            <a:lin ang="2700000" scaled="1"/>
          </a:gradFill>
          <a:ln w="9525">
            <a:noFill/>
            <a:round/>
            <a:headEnd/>
            <a:tailEnd/>
          </a:ln>
          <a:effectLst/>
        </p:spPr>
        <p:txBody>
          <a:bodyPr wrap="none" anchor="ctr"/>
          <a:lstStyle/>
          <a:p>
            <a:endParaRPr lang="en-US" altLang="en-US"/>
          </a:p>
        </p:txBody>
      </p:sp>
      <p:sp>
        <p:nvSpPr>
          <p:cNvPr id="30726" name="AutoShape 7"/>
          <p:cNvSpPr>
            <a:spLocks noChangeArrowheads="1"/>
          </p:cNvSpPr>
          <p:nvPr/>
        </p:nvSpPr>
        <p:spPr bwMode="gray">
          <a:xfrm>
            <a:off x="2098675" y="2071688"/>
            <a:ext cx="1701800" cy="3975100"/>
          </a:xfrm>
          <a:prstGeom prst="roundRect">
            <a:avLst>
              <a:gd name="adj" fmla="val 16667"/>
            </a:avLst>
          </a:prstGeom>
          <a:solidFill>
            <a:srgbClr val="3CA1E6"/>
          </a:solidFill>
          <a:ln w="9525">
            <a:noFill/>
            <a:round/>
            <a:headEnd/>
            <a:tailEnd/>
          </a:ln>
          <a:effectLst/>
        </p:spPr>
        <p:txBody>
          <a:bodyPr wrap="none" anchor="ctr"/>
          <a:lstStyle/>
          <a:p>
            <a:endParaRPr lang="en-US" altLang="en-US"/>
          </a:p>
        </p:txBody>
      </p:sp>
      <p:sp>
        <p:nvSpPr>
          <p:cNvPr id="30727" name="AutoShape 8"/>
          <p:cNvSpPr>
            <a:spLocks noChangeArrowheads="1"/>
          </p:cNvSpPr>
          <p:nvPr/>
        </p:nvSpPr>
        <p:spPr bwMode="gray">
          <a:xfrm>
            <a:off x="2112964" y="4997451"/>
            <a:ext cx="1677987" cy="1006475"/>
          </a:xfrm>
          <a:prstGeom prst="roundRect">
            <a:avLst>
              <a:gd name="adj" fmla="val 50000"/>
            </a:avLst>
          </a:prstGeom>
          <a:gradFill rotWithShape="1">
            <a:gsLst>
              <a:gs pos="0">
                <a:srgbClr val="3CA1E6">
                  <a:alpha val="0"/>
                </a:srgbClr>
              </a:gs>
              <a:gs pos="100000">
                <a:srgbClr val="9BCFF2"/>
              </a:gs>
            </a:gsLst>
            <a:lin ang="5400000" scaled="1"/>
          </a:gradFill>
          <a:ln w="9525">
            <a:noFill/>
            <a:round/>
            <a:headEnd/>
            <a:tailEnd/>
          </a:ln>
          <a:effectLst/>
        </p:spPr>
        <p:txBody>
          <a:bodyPr wrap="none" anchor="ctr"/>
          <a:lstStyle/>
          <a:p>
            <a:endParaRPr lang="en-US" altLang="en-US"/>
          </a:p>
        </p:txBody>
      </p:sp>
      <p:sp>
        <p:nvSpPr>
          <p:cNvPr id="30728" name="AutoShape 9"/>
          <p:cNvSpPr>
            <a:spLocks noChangeArrowheads="1"/>
          </p:cNvSpPr>
          <p:nvPr/>
        </p:nvSpPr>
        <p:spPr bwMode="gray">
          <a:xfrm>
            <a:off x="2112964" y="2103438"/>
            <a:ext cx="1677987" cy="1003300"/>
          </a:xfrm>
          <a:prstGeom prst="roundRect">
            <a:avLst>
              <a:gd name="adj" fmla="val 50000"/>
            </a:avLst>
          </a:prstGeom>
          <a:gradFill rotWithShape="1">
            <a:gsLst>
              <a:gs pos="0">
                <a:srgbClr val="BEE0F7"/>
              </a:gs>
              <a:gs pos="100000">
                <a:srgbClr val="3CA1E6">
                  <a:alpha val="0"/>
                </a:srgbClr>
              </a:gs>
            </a:gsLst>
            <a:lin ang="5400000" scaled="1"/>
          </a:gradFill>
          <a:ln w="9525">
            <a:noFill/>
            <a:round/>
            <a:headEnd/>
            <a:tailEnd/>
          </a:ln>
          <a:effectLst/>
        </p:spPr>
        <p:txBody>
          <a:bodyPr wrap="none" anchor="ctr"/>
          <a:lstStyle/>
          <a:p>
            <a:endParaRPr lang="en-US" altLang="en-US"/>
          </a:p>
        </p:txBody>
      </p:sp>
      <p:sp>
        <p:nvSpPr>
          <p:cNvPr id="30729" name="Text Box 19"/>
          <p:cNvSpPr txBox="1">
            <a:spLocks noChangeArrowheads="1"/>
          </p:cNvSpPr>
          <p:nvPr/>
        </p:nvSpPr>
        <p:spPr bwMode="gray">
          <a:xfrm>
            <a:off x="2071689" y="2406650"/>
            <a:ext cx="1754187" cy="2862322"/>
          </a:xfrm>
          <a:prstGeom prst="rect">
            <a:avLst/>
          </a:prstGeom>
          <a:noFill/>
          <a:ln w="9525" algn="ctr">
            <a:noFill/>
            <a:miter lim="800000"/>
            <a:headEnd/>
            <a:tailEnd/>
          </a:ln>
          <a:effectLst/>
        </p:spPr>
        <p:txBody>
          <a:bodyPr>
            <a:spAutoFit/>
          </a:bodyPr>
          <a:lstStyle/>
          <a:p>
            <a:pPr lvl="0" algn="ctr"/>
            <a:r>
              <a:rPr lang="en-US" sz="3600" dirty="0"/>
              <a:t>VA do TA </a:t>
            </a:r>
            <a:r>
              <a:rPr lang="en-US" sz="3600" dirty="0" err="1"/>
              <a:t>thu</a:t>
            </a:r>
            <a:r>
              <a:rPr lang="en-US" sz="3600" dirty="0"/>
              <a:t> </a:t>
            </a:r>
            <a:r>
              <a:rPr lang="en-US" sz="3600" dirty="0" err="1"/>
              <a:t>thập</a:t>
            </a:r>
            <a:r>
              <a:rPr lang="en-US" sz="3600" dirty="0"/>
              <a:t> </a:t>
            </a:r>
            <a:r>
              <a:rPr lang="en-US" sz="3600" dirty="0" err="1"/>
              <a:t>chứng</a:t>
            </a:r>
            <a:r>
              <a:rPr lang="en-US" sz="3600" dirty="0"/>
              <a:t> </a:t>
            </a:r>
            <a:r>
              <a:rPr lang="en-US" sz="3600" dirty="0" err="1"/>
              <a:t>cứ</a:t>
            </a:r>
            <a:endParaRPr lang="en-US" sz="3600" dirty="0"/>
          </a:p>
        </p:txBody>
      </p:sp>
      <p:grpSp>
        <p:nvGrpSpPr>
          <p:cNvPr id="30730" name="Group 12"/>
          <p:cNvGrpSpPr>
            <a:grpSpLocks/>
          </p:cNvGrpSpPr>
          <p:nvPr/>
        </p:nvGrpSpPr>
        <p:grpSpPr bwMode="auto">
          <a:xfrm>
            <a:off x="2592388" y="1767163"/>
            <a:ext cx="677862" cy="651940"/>
            <a:chOff x="1289" y="587"/>
            <a:chExt cx="668" cy="647"/>
          </a:xfrm>
        </p:grpSpPr>
        <p:sp>
          <p:nvSpPr>
            <p:cNvPr id="30756" name="Oval 13"/>
            <p:cNvSpPr>
              <a:spLocks noChangeArrowheads="1"/>
            </p:cNvSpPr>
            <p:nvPr/>
          </p:nvSpPr>
          <p:spPr bwMode="gray">
            <a:xfrm>
              <a:off x="1289" y="658"/>
              <a:ext cx="668" cy="515"/>
            </a:xfrm>
            <a:prstGeom prst="ellipse">
              <a:avLst/>
            </a:prstGeom>
            <a:solidFill>
              <a:srgbClr val="333333"/>
            </a:solidFill>
            <a:ln w="38100" algn="ctr">
              <a:noFill/>
              <a:round/>
              <a:headEnd/>
              <a:tailEnd/>
            </a:ln>
            <a:effectLst/>
          </p:spPr>
          <p:txBody>
            <a:bodyPr anchor="ctr">
              <a:spAutoFit/>
            </a:bodyPr>
            <a:lstStyle/>
            <a:p>
              <a:endParaRPr lang="en-US" altLang="en-US"/>
            </a:p>
          </p:txBody>
        </p:sp>
        <p:sp>
          <p:nvSpPr>
            <p:cNvPr id="30757" name="Oval 14"/>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en-US" altLang="en-US"/>
            </a:p>
          </p:txBody>
        </p:sp>
        <p:sp>
          <p:nvSpPr>
            <p:cNvPr id="30758" name="Oval 15"/>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en-US" altLang="en-US"/>
            </a:p>
          </p:txBody>
        </p:sp>
        <p:sp>
          <p:nvSpPr>
            <p:cNvPr id="30759" name="Oval 16"/>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en-US" altLang="en-US"/>
            </a:p>
          </p:txBody>
        </p:sp>
        <p:sp>
          <p:nvSpPr>
            <p:cNvPr id="30760" name="Oval 17"/>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en-US" altLang="en-US"/>
            </a:p>
          </p:txBody>
        </p:sp>
      </p:grpSp>
      <p:sp>
        <p:nvSpPr>
          <p:cNvPr id="30731" name="Text Box 18"/>
          <p:cNvSpPr txBox="1">
            <a:spLocks noChangeArrowheads="1"/>
          </p:cNvSpPr>
          <p:nvPr/>
        </p:nvSpPr>
        <p:spPr bwMode="gray">
          <a:xfrm>
            <a:off x="2774950" y="1855789"/>
            <a:ext cx="340158" cy="461665"/>
          </a:xfrm>
          <a:prstGeom prst="rect">
            <a:avLst/>
          </a:prstGeom>
          <a:noFill/>
          <a:ln w="9525" algn="ctr">
            <a:noFill/>
            <a:miter lim="800000"/>
            <a:headEnd/>
            <a:tailEnd/>
          </a:ln>
          <a:effectLst/>
        </p:spPr>
        <p:txBody>
          <a:bodyPr wrap="none">
            <a:spAutoFit/>
          </a:bodyPr>
          <a:lstStyle/>
          <a:p>
            <a:r>
              <a:rPr lang="en-US" altLang="en-US" sz="2400" dirty="0">
                <a:solidFill>
                  <a:srgbClr val="000000"/>
                </a:solidFill>
              </a:rPr>
              <a:t>1</a:t>
            </a:r>
          </a:p>
        </p:txBody>
      </p:sp>
      <p:sp>
        <p:nvSpPr>
          <p:cNvPr id="30732" name="Oval 29"/>
          <p:cNvSpPr>
            <a:spLocks noChangeArrowheads="1"/>
          </p:cNvSpPr>
          <p:nvPr/>
        </p:nvSpPr>
        <p:spPr bwMode="gray">
          <a:xfrm>
            <a:off x="4600576" y="1797726"/>
            <a:ext cx="684213" cy="519351"/>
          </a:xfrm>
          <a:prstGeom prst="ellipse">
            <a:avLst/>
          </a:prstGeom>
          <a:solidFill>
            <a:srgbClr val="333333"/>
          </a:solidFill>
          <a:ln w="38100" algn="ctr">
            <a:noFill/>
            <a:round/>
            <a:headEnd/>
            <a:tailEnd/>
          </a:ln>
          <a:effectLst/>
        </p:spPr>
        <p:txBody>
          <a:bodyPr anchor="ctr">
            <a:spAutoFit/>
          </a:bodyPr>
          <a:lstStyle/>
          <a:p>
            <a:endParaRPr lang="en-US" altLang="en-US"/>
          </a:p>
        </p:txBody>
      </p:sp>
      <p:sp>
        <p:nvSpPr>
          <p:cNvPr id="30733" name="Oval 30"/>
          <p:cNvSpPr>
            <a:spLocks noChangeArrowheads="1"/>
          </p:cNvSpPr>
          <p:nvPr/>
        </p:nvSpPr>
        <p:spPr bwMode="gray">
          <a:xfrm>
            <a:off x="4611689" y="1736726"/>
            <a:ext cx="661987" cy="631825"/>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en-US" altLang="en-US"/>
          </a:p>
        </p:txBody>
      </p:sp>
      <p:sp>
        <p:nvSpPr>
          <p:cNvPr id="30734" name="Oval 31"/>
          <p:cNvSpPr>
            <a:spLocks noChangeArrowheads="1"/>
          </p:cNvSpPr>
          <p:nvPr/>
        </p:nvSpPr>
        <p:spPr bwMode="gray">
          <a:xfrm>
            <a:off x="4621213" y="1741488"/>
            <a:ext cx="647700" cy="615950"/>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en-US" altLang="en-US"/>
          </a:p>
        </p:txBody>
      </p:sp>
      <p:sp>
        <p:nvSpPr>
          <p:cNvPr id="30735" name="Oval 32"/>
          <p:cNvSpPr>
            <a:spLocks noChangeArrowheads="1"/>
          </p:cNvSpPr>
          <p:nvPr/>
        </p:nvSpPr>
        <p:spPr bwMode="gray">
          <a:xfrm>
            <a:off x="4633913" y="1751014"/>
            <a:ext cx="615950" cy="574675"/>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en-US" altLang="en-US"/>
          </a:p>
        </p:txBody>
      </p:sp>
      <p:sp>
        <p:nvSpPr>
          <p:cNvPr id="30736" name="Oval 33"/>
          <p:cNvSpPr>
            <a:spLocks noChangeArrowheads="1"/>
          </p:cNvSpPr>
          <p:nvPr/>
        </p:nvSpPr>
        <p:spPr bwMode="gray">
          <a:xfrm>
            <a:off x="4678363" y="1774826"/>
            <a:ext cx="546100" cy="466725"/>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en-US" altLang="en-US"/>
          </a:p>
        </p:txBody>
      </p:sp>
      <p:sp>
        <p:nvSpPr>
          <p:cNvPr id="30737" name="Text Box 34"/>
          <p:cNvSpPr txBox="1">
            <a:spLocks noChangeArrowheads="1"/>
          </p:cNvSpPr>
          <p:nvPr/>
        </p:nvSpPr>
        <p:spPr bwMode="gray">
          <a:xfrm>
            <a:off x="4786314" y="1831975"/>
            <a:ext cx="852487" cy="463550"/>
          </a:xfrm>
          <a:prstGeom prst="rect">
            <a:avLst/>
          </a:prstGeom>
          <a:noFill/>
          <a:ln w="9525" algn="ctr">
            <a:noFill/>
            <a:miter lim="800000"/>
            <a:headEnd/>
            <a:tailEnd/>
          </a:ln>
          <a:effectLst/>
        </p:spPr>
        <p:txBody>
          <a:bodyPr wrap="square">
            <a:spAutoFit/>
          </a:bodyPr>
          <a:lstStyle/>
          <a:p>
            <a:r>
              <a:rPr lang="en-US" altLang="en-US" sz="2400" dirty="0">
                <a:solidFill>
                  <a:srgbClr val="000000"/>
                </a:solidFill>
              </a:rPr>
              <a:t>2</a:t>
            </a:r>
          </a:p>
        </p:txBody>
      </p:sp>
      <p:grpSp>
        <p:nvGrpSpPr>
          <p:cNvPr id="30738" name="Group 44"/>
          <p:cNvGrpSpPr>
            <a:grpSpLocks/>
          </p:cNvGrpSpPr>
          <p:nvPr/>
        </p:nvGrpSpPr>
        <p:grpSpPr bwMode="auto">
          <a:xfrm>
            <a:off x="6540500" y="1730544"/>
            <a:ext cx="668338" cy="638101"/>
            <a:chOff x="1289" y="587"/>
            <a:chExt cx="668" cy="647"/>
          </a:xfrm>
        </p:grpSpPr>
        <p:sp>
          <p:nvSpPr>
            <p:cNvPr id="30751" name="Oval 45"/>
            <p:cNvSpPr>
              <a:spLocks noChangeArrowheads="1"/>
            </p:cNvSpPr>
            <p:nvPr/>
          </p:nvSpPr>
          <p:spPr bwMode="gray">
            <a:xfrm>
              <a:off x="1289" y="653"/>
              <a:ext cx="668" cy="527"/>
            </a:xfrm>
            <a:prstGeom prst="ellipse">
              <a:avLst/>
            </a:prstGeom>
            <a:solidFill>
              <a:srgbClr val="333333"/>
            </a:solidFill>
            <a:ln w="38100" algn="ctr">
              <a:noFill/>
              <a:round/>
              <a:headEnd/>
              <a:tailEnd/>
            </a:ln>
            <a:effectLst/>
          </p:spPr>
          <p:txBody>
            <a:bodyPr anchor="ctr">
              <a:spAutoFit/>
            </a:bodyPr>
            <a:lstStyle/>
            <a:p>
              <a:endParaRPr lang="en-US" altLang="en-US"/>
            </a:p>
          </p:txBody>
        </p:sp>
        <p:sp>
          <p:nvSpPr>
            <p:cNvPr id="30752" name="Oval 46"/>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en-US" altLang="en-US"/>
            </a:p>
          </p:txBody>
        </p:sp>
        <p:sp>
          <p:nvSpPr>
            <p:cNvPr id="30753" name="Oval 47"/>
            <p:cNvSpPr>
              <a:spLocks noChangeArrowheads="1"/>
            </p:cNvSpPr>
            <p:nvPr/>
          </p:nvSpPr>
          <p:spPr bwMode="gray">
            <a:xfrm>
              <a:off x="1304" y="591"/>
              <a:ext cx="631" cy="631"/>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en-US" altLang="en-US"/>
            </a:p>
          </p:txBody>
        </p:sp>
        <p:sp>
          <p:nvSpPr>
            <p:cNvPr id="30754" name="Oval 48"/>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en-US" altLang="en-US"/>
            </a:p>
          </p:txBody>
        </p:sp>
        <p:sp>
          <p:nvSpPr>
            <p:cNvPr id="30755" name="Oval 49"/>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en-US" altLang="en-US"/>
            </a:p>
          </p:txBody>
        </p:sp>
      </p:grpSp>
      <p:sp>
        <p:nvSpPr>
          <p:cNvPr id="30739" name="Text Box 50"/>
          <p:cNvSpPr txBox="1">
            <a:spLocks noChangeArrowheads="1"/>
          </p:cNvSpPr>
          <p:nvPr/>
        </p:nvSpPr>
        <p:spPr bwMode="gray">
          <a:xfrm>
            <a:off x="6686550" y="1822451"/>
            <a:ext cx="368300" cy="468313"/>
          </a:xfrm>
          <a:prstGeom prst="rect">
            <a:avLst/>
          </a:prstGeom>
          <a:noFill/>
          <a:ln w="9525" algn="ctr">
            <a:noFill/>
            <a:miter lim="800000"/>
            <a:headEnd/>
            <a:tailEnd/>
          </a:ln>
          <a:effectLst/>
        </p:spPr>
        <p:txBody>
          <a:bodyPr>
            <a:spAutoFit/>
          </a:bodyPr>
          <a:lstStyle/>
          <a:p>
            <a:r>
              <a:rPr lang="en-US" altLang="en-US" sz="2400" dirty="0">
                <a:solidFill>
                  <a:srgbClr val="000000"/>
                </a:solidFill>
              </a:rPr>
              <a:t>3</a:t>
            </a:r>
          </a:p>
        </p:txBody>
      </p:sp>
      <p:grpSp>
        <p:nvGrpSpPr>
          <p:cNvPr id="30740" name="Group 85"/>
          <p:cNvGrpSpPr>
            <a:grpSpLocks/>
          </p:cNvGrpSpPr>
          <p:nvPr/>
        </p:nvGrpSpPr>
        <p:grpSpPr bwMode="auto">
          <a:xfrm>
            <a:off x="8610600" y="1727121"/>
            <a:ext cx="641350" cy="605812"/>
            <a:chOff x="1289" y="587"/>
            <a:chExt cx="668" cy="647"/>
          </a:xfrm>
        </p:grpSpPr>
        <p:sp>
          <p:nvSpPr>
            <p:cNvPr id="30746" name="Oval 86"/>
            <p:cNvSpPr>
              <a:spLocks noChangeArrowheads="1"/>
            </p:cNvSpPr>
            <p:nvPr/>
          </p:nvSpPr>
          <p:spPr bwMode="gray">
            <a:xfrm>
              <a:off x="1289" y="639"/>
              <a:ext cx="668" cy="555"/>
            </a:xfrm>
            <a:prstGeom prst="ellipse">
              <a:avLst/>
            </a:prstGeom>
            <a:solidFill>
              <a:srgbClr val="333333"/>
            </a:solidFill>
            <a:ln w="38100" algn="ctr">
              <a:noFill/>
              <a:round/>
              <a:headEnd/>
              <a:tailEnd/>
            </a:ln>
            <a:effectLst/>
          </p:spPr>
          <p:txBody>
            <a:bodyPr anchor="ctr">
              <a:spAutoFit/>
            </a:bodyPr>
            <a:lstStyle/>
            <a:p>
              <a:endParaRPr lang="en-US" altLang="en-US"/>
            </a:p>
          </p:txBody>
        </p:sp>
        <p:sp>
          <p:nvSpPr>
            <p:cNvPr id="30747" name="Oval 87"/>
            <p:cNvSpPr>
              <a:spLocks noChangeArrowheads="1"/>
            </p:cNvSpPr>
            <p:nvPr/>
          </p:nvSpPr>
          <p:spPr bwMode="gray">
            <a:xfrm>
              <a:off x="1296" y="587"/>
              <a:ext cx="646" cy="647"/>
            </a:xfrm>
            <a:prstGeom prst="ellipse">
              <a:avLst/>
            </a:prstGeom>
            <a:gradFill rotWithShape="1">
              <a:gsLst>
                <a:gs pos="0">
                  <a:srgbClr val="636869"/>
                </a:gs>
                <a:gs pos="100000">
                  <a:srgbClr val="D6E1E2"/>
                </a:gs>
              </a:gsLst>
              <a:lin ang="5400000" scaled="1"/>
            </a:gradFill>
            <a:ln w="9525" algn="ctr">
              <a:noFill/>
              <a:round/>
              <a:headEnd/>
              <a:tailEnd/>
            </a:ln>
            <a:effectLst/>
          </p:spPr>
          <p:txBody>
            <a:bodyPr vert="eaVert" wrap="none" anchor="ctr"/>
            <a:lstStyle/>
            <a:p>
              <a:endParaRPr lang="en-US" altLang="en-US"/>
            </a:p>
          </p:txBody>
        </p:sp>
        <p:sp>
          <p:nvSpPr>
            <p:cNvPr id="30748" name="Oval 88"/>
            <p:cNvSpPr>
              <a:spLocks noChangeArrowheads="1"/>
            </p:cNvSpPr>
            <p:nvPr/>
          </p:nvSpPr>
          <p:spPr bwMode="gray">
            <a:xfrm>
              <a:off x="1304" y="591"/>
              <a:ext cx="653" cy="595"/>
            </a:xfrm>
            <a:prstGeom prst="ellipse">
              <a:avLst/>
            </a:prstGeom>
            <a:gradFill rotWithShape="1">
              <a:gsLst>
                <a:gs pos="0">
                  <a:srgbClr val="D6E1E2">
                    <a:alpha val="0"/>
                  </a:srgbClr>
                </a:gs>
                <a:gs pos="100000">
                  <a:srgbClr val="F1F5F5"/>
                </a:gs>
              </a:gsLst>
              <a:lin ang="5400000" scaled="1"/>
            </a:gradFill>
            <a:ln w="9525" algn="ctr">
              <a:noFill/>
              <a:round/>
              <a:headEnd/>
              <a:tailEnd/>
            </a:ln>
            <a:effectLst/>
          </p:spPr>
          <p:txBody>
            <a:bodyPr vert="eaVert" wrap="none" anchor="ctr"/>
            <a:lstStyle/>
            <a:p>
              <a:endParaRPr lang="en-US" altLang="en-US"/>
            </a:p>
          </p:txBody>
        </p:sp>
        <p:sp>
          <p:nvSpPr>
            <p:cNvPr id="30749" name="Oval 89"/>
            <p:cNvSpPr>
              <a:spLocks noChangeArrowheads="1"/>
            </p:cNvSpPr>
            <p:nvPr/>
          </p:nvSpPr>
          <p:spPr bwMode="gray">
            <a:xfrm>
              <a:off x="1311" y="597"/>
              <a:ext cx="600" cy="589"/>
            </a:xfrm>
            <a:prstGeom prst="ellipse">
              <a:avLst/>
            </a:prstGeom>
            <a:gradFill rotWithShape="1">
              <a:gsLst>
                <a:gs pos="0">
                  <a:srgbClr val="AAB2B3"/>
                </a:gs>
                <a:gs pos="100000">
                  <a:srgbClr val="D6E1E2">
                    <a:alpha val="48000"/>
                  </a:srgbClr>
                </a:gs>
              </a:gsLst>
              <a:lin ang="5400000" scaled="1"/>
            </a:gradFill>
            <a:ln w="9525" algn="ctr">
              <a:noFill/>
              <a:round/>
              <a:headEnd/>
              <a:tailEnd/>
            </a:ln>
            <a:effectLst/>
          </p:spPr>
          <p:txBody>
            <a:bodyPr vert="eaVert" wrap="none" anchor="ctr"/>
            <a:lstStyle/>
            <a:p>
              <a:endParaRPr lang="en-US" altLang="en-US"/>
            </a:p>
          </p:txBody>
        </p:sp>
        <p:sp>
          <p:nvSpPr>
            <p:cNvPr id="30750" name="Oval 90"/>
            <p:cNvSpPr>
              <a:spLocks noChangeArrowheads="1"/>
            </p:cNvSpPr>
            <p:nvPr/>
          </p:nvSpPr>
          <p:spPr bwMode="gray">
            <a:xfrm>
              <a:off x="1346" y="613"/>
              <a:ext cx="533" cy="479"/>
            </a:xfrm>
            <a:prstGeom prst="ellipse">
              <a:avLst/>
            </a:prstGeom>
            <a:gradFill rotWithShape="1">
              <a:gsLst>
                <a:gs pos="0">
                  <a:srgbClr val="FFFFFF"/>
                </a:gs>
                <a:gs pos="100000">
                  <a:srgbClr val="D6E1E2">
                    <a:alpha val="37999"/>
                  </a:srgbClr>
                </a:gs>
              </a:gsLst>
              <a:lin ang="5400000" scaled="1"/>
            </a:gradFill>
            <a:ln w="9525" algn="ctr">
              <a:noFill/>
              <a:round/>
              <a:headEnd/>
              <a:tailEnd/>
            </a:ln>
            <a:effectLst/>
          </p:spPr>
          <p:txBody>
            <a:bodyPr vert="eaVert" wrap="none" anchor="ctr"/>
            <a:lstStyle/>
            <a:p>
              <a:endParaRPr lang="en-US" altLang="en-US"/>
            </a:p>
          </p:txBody>
        </p:sp>
      </p:grpSp>
      <p:sp>
        <p:nvSpPr>
          <p:cNvPr id="30741" name="Text Box 91"/>
          <p:cNvSpPr txBox="1">
            <a:spLocks noChangeArrowheads="1"/>
          </p:cNvSpPr>
          <p:nvPr/>
        </p:nvSpPr>
        <p:spPr bwMode="gray">
          <a:xfrm>
            <a:off x="8772526" y="1797051"/>
            <a:ext cx="339725" cy="461963"/>
          </a:xfrm>
          <a:prstGeom prst="rect">
            <a:avLst/>
          </a:prstGeom>
          <a:noFill/>
          <a:ln w="9525" algn="ctr">
            <a:noFill/>
            <a:miter lim="800000"/>
            <a:headEnd/>
            <a:tailEnd/>
          </a:ln>
          <a:effectLst/>
        </p:spPr>
        <p:txBody>
          <a:bodyPr wrap="none">
            <a:spAutoFit/>
          </a:bodyPr>
          <a:lstStyle/>
          <a:p>
            <a:r>
              <a:rPr lang="en-US" altLang="en-US" sz="2400" dirty="0">
                <a:solidFill>
                  <a:srgbClr val="000000"/>
                </a:solidFill>
              </a:rPr>
              <a:t>4</a:t>
            </a:r>
          </a:p>
        </p:txBody>
      </p:sp>
      <p:sp>
        <p:nvSpPr>
          <p:cNvPr id="30742" name="Text Box 19"/>
          <p:cNvSpPr txBox="1">
            <a:spLocks noChangeArrowheads="1"/>
          </p:cNvSpPr>
          <p:nvPr/>
        </p:nvSpPr>
        <p:spPr bwMode="gray">
          <a:xfrm>
            <a:off x="4075113" y="2590800"/>
            <a:ext cx="1733550" cy="3416320"/>
          </a:xfrm>
          <a:prstGeom prst="rect">
            <a:avLst/>
          </a:prstGeom>
          <a:noFill/>
          <a:ln w="9525" algn="ctr">
            <a:noFill/>
            <a:miter lim="800000"/>
            <a:headEnd/>
            <a:tailEnd/>
          </a:ln>
          <a:effectLst/>
        </p:spPr>
        <p:txBody>
          <a:bodyPr wrap="square">
            <a:spAutoFit/>
          </a:bodyPr>
          <a:lstStyle/>
          <a:p>
            <a:pPr algn="ctr"/>
            <a:r>
              <a:rPr lang="en-US" sz="2400" dirty="0" err="1">
                <a:solidFill>
                  <a:schemeClr val="accent6"/>
                </a:solidFill>
              </a:rPr>
              <a:t>Vụ</a:t>
            </a:r>
            <a:r>
              <a:rPr lang="en-US" sz="2400" dirty="0">
                <a:solidFill>
                  <a:schemeClr val="accent6"/>
                </a:solidFill>
              </a:rPr>
              <a:t> </a:t>
            </a:r>
            <a:r>
              <a:rPr lang="en-US" sz="2400" dirty="0" err="1">
                <a:solidFill>
                  <a:schemeClr val="accent6"/>
                </a:solidFill>
              </a:rPr>
              <a:t>án</a:t>
            </a:r>
            <a:r>
              <a:rPr lang="en-US" sz="2400" dirty="0">
                <a:solidFill>
                  <a:schemeClr val="accent6"/>
                </a:solidFill>
              </a:rPr>
              <a:t> </a:t>
            </a:r>
            <a:r>
              <a:rPr lang="en-US" sz="2400" dirty="0" err="1">
                <a:solidFill>
                  <a:schemeClr val="accent6"/>
                </a:solidFill>
              </a:rPr>
              <a:t>có</a:t>
            </a:r>
            <a:r>
              <a:rPr lang="en-US" sz="2400" dirty="0">
                <a:solidFill>
                  <a:schemeClr val="accent6"/>
                </a:solidFill>
              </a:rPr>
              <a:t> </a:t>
            </a:r>
            <a:r>
              <a:rPr lang="en-US" sz="2400" dirty="0" err="1">
                <a:solidFill>
                  <a:schemeClr val="accent6"/>
                </a:solidFill>
              </a:rPr>
              <a:t>đối</a:t>
            </a:r>
            <a:r>
              <a:rPr lang="en-US" sz="2400" dirty="0">
                <a:solidFill>
                  <a:schemeClr val="accent6"/>
                </a:solidFill>
              </a:rPr>
              <a:t> t</a:t>
            </a:r>
            <a:r>
              <a:rPr lang="vi-VN" sz="2400" dirty="0">
                <a:solidFill>
                  <a:schemeClr val="accent6"/>
                </a:solidFill>
              </a:rPr>
              <a:t>ư</a:t>
            </a:r>
            <a:r>
              <a:rPr lang="en-US" sz="2400" dirty="0" err="1">
                <a:solidFill>
                  <a:schemeClr val="accent6"/>
                </a:solidFill>
              </a:rPr>
              <a:t>ợng</a:t>
            </a:r>
            <a:r>
              <a:rPr lang="en-US" sz="2400" dirty="0">
                <a:solidFill>
                  <a:schemeClr val="accent6"/>
                </a:solidFill>
              </a:rPr>
              <a:t> </a:t>
            </a:r>
            <a:r>
              <a:rPr lang="en-US" sz="2400" dirty="0" err="1">
                <a:solidFill>
                  <a:schemeClr val="accent6"/>
                </a:solidFill>
              </a:rPr>
              <a:t>tranh</a:t>
            </a:r>
            <a:r>
              <a:rPr lang="en-US" sz="2400" dirty="0">
                <a:solidFill>
                  <a:schemeClr val="accent6"/>
                </a:solidFill>
              </a:rPr>
              <a:t> </a:t>
            </a:r>
            <a:r>
              <a:rPr lang="en-US" sz="2400" dirty="0" err="1">
                <a:solidFill>
                  <a:schemeClr val="accent6"/>
                </a:solidFill>
              </a:rPr>
              <a:t>chấp</a:t>
            </a:r>
            <a:r>
              <a:rPr lang="en-US" sz="2400" dirty="0">
                <a:solidFill>
                  <a:schemeClr val="accent6"/>
                </a:solidFill>
              </a:rPr>
              <a:t> </a:t>
            </a:r>
            <a:r>
              <a:rPr lang="en-US" sz="2400" dirty="0" err="1">
                <a:solidFill>
                  <a:schemeClr val="accent6"/>
                </a:solidFill>
              </a:rPr>
              <a:t>là</a:t>
            </a:r>
            <a:r>
              <a:rPr lang="en-US" sz="2400" dirty="0">
                <a:solidFill>
                  <a:schemeClr val="accent6"/>
                </a:solidFill>
              </a:rPr>
              <a:t> </a:t>
            </a:r>
            <a:r>
              <a:rPr lang="en-US" sz="2400" dirty="0" err="1">
                <a:solidFill>
                  <a:schemeClr val="accent6"/>
                </a:solidFill>
              </a:rPr>
              <a:t>tài</a:t>
            </a:r>
            <a:r>
              <a:rPr lang="en-US" sz="2400" dirty="0">
                <a:solidFill>
                  <a:schemeClr val="accent6"/>
                </a:solidFill>
              </a:rPr>
              <a:t> </a:t>
            </a:r>
            <a:r>
              <a:rPr lang="en-US" sz="2400" dirty="0" err="1">
                <a:solidFill>
                  <a:schemeClr val="accent6"/>
                </a:solidFill>
              </a:rPr>
              <a:t>sản</a:t>
            </a:r>
            <a:r>
              <a:rPr lang="en-US" sz="2400" dirty="0">
                <a:solidFill>
                  <a:schemeClr val="accent6"/>
                </a:solidFill>
              </a:rPr>
              <a:t> </a:t>
            </a:r>
            <a:r>
              <a:rPr lang="en-US" sz="2400" dirty="0" err="1">
                <a:solidFill>
                  <a:schemeClr val="accent6"/>
                </a:solidFill>
              </a:rPr>
              <a:t>công</a:t>
            </a:r>
            <a:r>
              <a:rPr lang="en-US" sz="2400" dirty="0">
                <a:solidFill>
                  <a:schemeClr val="accent6"/>
                </a:solidFill>
              </a:rPr>
              <a:t>, </a:t>
            </a:r>
            <a:r>
              <a:rPr lang="en-US" sz="2400" dirty="0" err="1">
                <a:solidFill>
                  <a:schemeClr val="accent6"/>
                </a:solidFill>
              </a:rPr>
              <a:t>lợi</a:t>
            </a:r>
            <a:r>
              <a:rPr lang="en-US" sz="2400" dirty="0">
                <a:solidFill>
                  <a:schemeClr val="accent6"/>
                </a:solidFill>
              </a:rPr>
              <a:t>  </a:t>
            </a:r>
            <a:r>
              <a:rPr lang="en-US" sz="2400" dirty="0" err="1">
                <a:solidFill>
                  <a:schemeClr val="accent6"/>
                </a:solidFill>
              </a:rPr>
              <a:t>ích</a:t>
            </a:r>
            <a:r>
              <a:rPr lang="en-US" sz="2400" dirty="0">
                <a:solidFill>
                  <a:schemeClr val="accent6"/>
                </a:solidFill>
              </a:rPr>
              <a:t> </a:t>
            </a:r>
            <a:r>
              <a:rPr lang="en-US" sz="2400" dirty="0" err="1">
                <a:solidFill>
                  <a:schemeClr val="accent6"/>
                </a:solidFill>
              </a:rPr>
              <a:t>công</a:t>
            </a:r>
            <a:r>
              <a:rPr lang="en-US" sz="2400" dirty="0">
                <a:solidFill>
                  <a:schemeClr val="accent6"/>
                </a:solidFill>
              </a:rPr>
              <a:t> </a:t>
            </a:r>
            <a:r>
              <a:rPr lang="en-US" sz="2400" dirty="0" err="1">
                <a:solidFill>
                  <a:schemeClr val="accent6"/>
                </a:solidFill>
              </a:rPr>
              <a:t>cộng</a:t>
            </a:r>
            <a:endParaRPr lang="en-US" sz="2400" dirty="0">
              <a:solidFill>
                <a:schemeClr val="accent6"/>
              </a:solidFill>
            </a:endParaRPr>
          </a:p>
          <a:p>
            <a:pPr lvl="0" algn="ctr"/>
            <a:r>
              <a:rPr lang="en-US" sz="2400" dirty="0" err="1">
                <a:solidFill>
                  <a:schemeClr val="accent6"/>
                </a:solidFill>
              </a:rPr>
              <a:t>Quyền</a:t>
            </a:r>
            <a:r>
              <a:rPr lang="en-US" sz="2400" dirty="0">
                <a:solidFill>
                  <a:schemeClr val="accent6"/>
                </a:solidFill>
              </a:rPr>
              <a:t> </a:t>
            </a:r>
            <a:r>
              <a:rPr lang="en-US" sz="2400" dirty="0" err="1">
                <a:solidFill>
                  <a:schemeClr val="accent6"/>
                </a:solidFill>
              </a:rPr>
              <a:t>sử</a:t>
            </a:r>
            <a:r>
              <a:rPr lang="en-US" sz="2400" dirty="0">
                <a:solidFill>
                  <a:schemeClr val="accent6"/>
                </a:solidFill>
              </a:rPr>
              <a:t> </a:t>
            </a:r>
            <a:r>
              <a:rPr lang="en-US" sz="2400" dirty="0" err="1">
                <a:solidFill>
                  <a:schemeClr val="accent6"/>
                </a:solidFill>
              </a:rPr>
              <a:t>dụng</a:t>
            </a:r>
            <a:r>
              <a:rPr lang="en-US" sz="2400" dirty="0">
                <a:solidFill>
                  <a:schemeClr val="accent6"/>
                </a:solidFill>
              </a:rPr>
              <a:t> </a:t>
            </a:r>
            <a:r>
              <a:rPr lang="vi-VN" sz="2400" dirty="0">
                <a:solidFill>
                  <a:schemeClr val="accent6"/>
                </a:solidFill>
              </a:rPr>
              <a:t>đ</a:t>
            </a:r>
            <a:r>
              <a:rPr lang="en-US" sz="2400" dirty="0" err="1">
                <a:solidFill>
                  <a:schemeClr val="accent6"/>
                </a:solidFill>
              </a:rPr>
              <a:t>ất</a:t>
            </a:r>
            <a:r>
              <a:rPr lang="en-US" sz="2400" dirty="0">
                <a:solidFill>
                  <a:schemeClr val="accent6"/>
                </a:solidFill>
              </a:rPr>
              <a:t>, </a:t>
            </a:r>
            <a:r>
              <a:rPr lang="en-US" sz="2400" dirty="0" err="1">
                <a:solidFill>
                  <a:schemeClr val="accent6"/>
                </a:solidFill>
              </a:rPr>
              <a:t>nhà</a:t>
            </a:r>
            <a:r>
              <a:rPr lang="en-US" sz="2400" dirty="0">
                <a:solidFill>
                  <a:schemeClr val="accent6"/>
                </a:solidFill>
              </a:rPr>
              <a:t> ở</a:t>
            </a:r>
          </a:p>
        </p:txBody>
      </p:sp>
      <p:sp>
        <p:nvSpPr>
          <p:cNvPr id="30743" name="Text Box 19"/>
          <p:cNvSpPr txBox="1">
            <a:spLocks noChangeArrowheads="1"/>
          </p:cNvSpPr>
          <p:nvPr/>
        </p:nvSpPr>
        <p:spPr bwMode="gray">
          <a:xfrm>
            <a:off x="6054725" y="2438401"/>
            <a:ext cx="1733550" cy="3477875"/>
          </a:xfrm>
          <a:prstGeom prst="rect">
            <a:avLst/>
          </a:prstGeom>
          <a:noFill/>
          <a:ln w="9525" algn="ctr">
            <a:noFill/>
            <a:miter lim="800000"/>
            <a:headEnd/>
            <a:tailEnd/>
          </a:ln>
          <a:effectLst/>
        </p:spPr>
        <p:txBody>
          <a:bodyPr wrap="square">
            <a:spAutoFit/>
          </a:bodyPr>
          <a:lstStyle/>
          <a:p>
            <a:pPr lvl="0" algn="ctr"/>
            <a:r>
              <a:rPr lang="nb-NO" sz="2200" dirty="0"/>
              <a:t>VA có một bên ĐS là người chưa thành niên, </a:t>
            </a:r>
            <a:r>
              <a:rPr lang="nb-NO" sz="2200" b="1" dirty="0">
                <a:solidFill>
                  <a:srgbClr val="FF0000"/>
                </a:solidFill>
              </a:rPr>
              <a:t>mất , hạn chế NLHVDS, người có khó khăn trong nhận thức, làm chủ HV</a:t>
            </a:r>
            <a:endParaRPr lang="en-US" sz="2200" b="1" dirty="0">
              <a:solidFill>
                <a:srgbClr val="FF0000"/>
              </a:solidFill>
            </a:endParaRPr>
          </a:p>
        </p:txBody>
      </p:sp>
      <p:sp>
        <p:nvSpPr>
          <p:cNvPr id="30744" name="Text Box 19"/>
          <p:cNvSpPr txBox="1">
            <a:spLocks noChangeArrowheads="1"/>
          </p:cNvSpPr>
          <p:nvPr/>
        </p:nvSpPr>
        <p:spPr bwMode="gray">
          <a:xfrm>
            <a:off x="8072438" y="2384425"/>
            <a:ext cx="1733550" cy="3539430"/>
          </a:xfrm>
          <a:prstGeom prst="rect">
            <a:avLst/>
          </a:prstGeom>
          <a:noFill/>
          <a:ln w="9525" algn="ctr">
            <a:noFill/>
            <a:miter lim="800000"/>
            <a:headEnd/>
            <a:tailEnd/>
          </a:ln>
          <a:effectLst/>
        </p:spPr>
        <p:txBody>
          <a:bodyPr>
            <a:spAutoFit/>
          </a:bodyPr>
          <a:lstStyle/>
          <a:p>
            <a:pPr algn="ctr"/>
            <a:r>
              <a:rPr lang="nb-NO" sz="2800" b="1" dirty="0">
                <a:solidFill>
                  <a:srgbClr val="FF0000"/>
                </a:solidFill>
              </a:rPr>
              <a:t>Các trường hợp quy định tại khoản 2 Điều 4 của BLTTDS 2015</a:t>
            </a:r>
            <a:endParaRPr lang="en-US" sz="2800" b="1" dirty="0">
              <a:solidFill>
                <a:srgbClr val="FF0000"/>
              </a:solidFill>
            </a:endParaRPr>
          </a:p>
        </p:txBody>
      </p:sp>
      <p:sp>
        <p:nvSpPr>
          <p:cNvPr id="30745" name="Title 1"/>
          <p:cNvSpPr>
            <a:spLocks noGrp="1"/>
          </p:cNvSpPr>
          <p:nvPr>
            <p:ph type="title"/>
          </p:nvPr>
        </p:nvSpPr>
        <p:spPr>
          <a:xfrm>
            <a:off x="5791200" y="228601"/>
            <a:ext cx="4572000" cy="792163"/>
          </a:xfrm>
        </p:spPr>
        <p:txBody>
          <a:bodyPr>
            <a:normAutofit fontScale="90000"/>
          </a:bodyPr>
          <a:lstStyle/>
          <a:p>
            <a:pPr algn="ctr"/>
            <a:r>
              <a:rPr lang="vi-VN" sz="3100" dirty="0">
                <a:solidFill>
                  <a:srgbClr val="FF0000"/>
                </a:solidFill>
              </a:rPr>
              <a:t>4.</a:t>
            </a:r>
            <a:r>
              <a:rPr lang="en-US" sz="3100" dirty="0">
                <a:solidFill>
                  <a:srgbClr val="FF0000"/>
                </a:solidFill>
              </a:rPr>
              <a:t>1. </a:t>
            </a:r>
            <a:r>
              <a:rPr lang="en-US" sz="3100" dirty="0" err="1">
                <a:solidFill>
                  <a:srgbClr val="FF0000"/>
                </a:solidFill>
              </a:rPr>
              <a:t>Các</a:t>
            </a:r>
            <a:r>
              <a:rPr lang="en-US" sz="3100" dirty="0">
                <a:solidFill>
                  <a:srgbClr val="FF0000"/>
                </a:solidFill>
              </a:rPr>
              <a:t> </a:t>
            </a:r>
            <a:r>
              <a:rPr lang="en-US" sz="3100" dirty="0" err="1">
                <a:solidFill>
                  <a:srgbClr val="FF0000"/>
                </a:solidFill>
              </a:rPr>
              <a:t>trường</a:t>
            </a:r>
            <a:r>
              <a:rPr lang="en-US" sz="3100" dirty="0">
                <a:solidFill>
                  <a:srgbClr val="FF0000"/>
                </a:solidFill>
              </a:rPr>
              <a:t> </a:t>
            </a:r>
            <a:r>
              <a:rPr lang="en-US" sz="3100" dirty="0" err="1">
                <a:solidFill>
                  <a:srgbClr val="FF0000"/>
                </a:solidFill>
              </a:rPr>
              <a:t>hơp</a:t>
            </a:r>
            <a:r>
              <a:rPr lang="en-US" sz="3100" dirty="0">
                <a:solidFill>
                  <a:srgbClr val="FF0000"/>
                </a:solidFill>
              </a:rPr>
              <a:t> </a:t>
            </a:r>
            <a:r>
              <a:rPr lang="en-US" sz="3100" dirty="0" err="1">
                <a:solidFill>
                  <a:srgbClr val="FF0000"/>
                </a:solidFill>
              </a:rPr>
              <a:t>tham</a:t>
            </a:r>
            <a:r>
              <a:rPr lang="en-US" sz="3100" dirty="0">
                <a:solidFill>
                  <a:srgbClr val="FF0000"/>
                </a:solidFill>
              </a:rPr>
              <a:t> </a:t>
            </a:r>
            <a:r>
              <a:rPr lang="en-US" sz="3100" dirty="0" err="1">
                <a:solidFill>
                  <a:srgbClr val="FF0000"/>
                </a:solidFill>
              </a:rPr>
              <a:t>gia</a:t>
            </a:r>
            <a:r>
              <a:rPr lang="en-US" sz="3100" dirty="0">
                <a:solidFill>
                  <a:srgbClr val="FF0000"/>
                </a:solidFill>
              </a:rPr>
              <a:t> </a:t>
            </a:r>
            <a:br>
              <a:rPr lang="en-US" sz="3100" dirty="0">
                <a:solidFill>
                  <a:srgbClr val="FF0000"/>
                </a:solidFill>
              </a:rPr>
            </a:br>
            <a:endParaRPr lang="en-US" altLang="en-US" sz="2800" dirty="0"/>
          </a:p>
        </p:txBody>
      </p:sp>
      <p:sp>
        <p:nvSpPr>
          <p:cNvPr id="53" name="Pentagon 52"/>
          <p:cNvSpPr/>
          <p:nvPr/>
        </p:nvSpPr>
        <p:spPr>
          <a:xfrm>
            <a:off x="6172200" y="990600"/>
            <a:ext cx="3429000" cy="7894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a) </a:t>
            </a:r>
            <a:r>
              <a:rPr lang="en-US" dirty="0" err="1" smtClean="0">
                <a:solidFill>
                  <a:srgbClr val="FF0000"/>
                </a:solidFill>
              </a:rPr>
              <a:t>Phiên</a:t>
            </a:r>
            <a:r>
              <a:rPr lang="en-US" dirty="0" smtClean="0">
                <a:solidFill>
                  <a:srgbClr val="FF0000"/>
                </a:solidFill>
              </a:rPr>
              <a:t> </a:t>
            </a:r>
            <a:r>
              <a:rPr lang="en-US" dirty="0" err="1" smtClean="0">
                <a:solidFill>
                  <a:srgbClr val="FF0000"/>
                </a:solidFill>
              </a:rPr>
              <a:t>tòa</a:t>
            </a:r>
            <a:r>
              <a:rPr lang="en-US" dirty="0" smtClean="0">
                <a:solidFill>
                  <a:srgbClr val="FF0000"/>
                </a:solidFill>
              </a:rPr>
              <a:t> </a:t>
            </a:r>
            <a:r>
              <a:rPr lang="en-US" dirty="0" err="1" smtClean="0">
                <a:solidFill>
                  <a:srgbClr val="FF0000"/>
                </a:solidFill>
              </a:rPr>
              <a:t>sơ</a:t>
            </a:r>
            <a:r>
              <a:rPr lang="en-US" dirty="0" smtClean="0">
                <a:solidFill>
                  <a:srgbClr val="FF0000"/>
                </a:solidFill>
              </a:rPr>
              <a:t> </a:t>
            </a:r>
            <a:r>
              <a:rPr lang="en-US" dirty="0" err="1" smtClean="0">
                <a:solidFill>
                  <a:srgbClr val="FF0000"/>
                </a:solidFill>
              </a:rPr>
              <a:t>thẩm</a:t>
            </a:r>
            <a:r>
              <a:rPr lang="en-US" dirty="0" smtClean="0">
                <a:solidFill>
                  <a:srgbClr val="FF0000"/>
                </a:solidFill>
              </a:rPr>
              <a:t/>
            </a:r>
            <a:br>
              <a:rPr lang="en-US" dirty="0" smtClean="0">
                <a:solidFill>
                  <a:srgbClr val="FF0000"/>
                </a:solidFill>
              </a:rPr>
            </a:br>
            <a:r>
              <a:rPr lang="en-US" dirty="0" smtClean="0">
                <a:solidFill>
                  <a:srgbClr val="FF0000"/>
                </a:solidFill>
              </a:rPr>
              <a:t>(K2Đ21, Đ232  BLTTDS)</a:t>
            </a:r>
            <a:endParaRPr lang="en-US" dirty="0"/>
          </a:p>
        </p:txBody>
      </p:sp>
      <p:sp>
        <p:nvSpPr>
          <p:cNvPr id="55" name="Flowchart: Decision 54"/>
          <p:cNvSpPr/>
          <p:nvPr/>
        </p:nvSpPr>
        <p:spPr>
          <a:xfrm>
            <a:off x="1676400" y="6096000"/>
            <a:ext cx="8534400" cy="990600"/>
          </a:xfrm>
          <a:prstGeom prst="flowChartDecision">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b="1" i="1" dirty="0" smtClean="0">
                <a:solidFill>
                  <a:schemeClr val="bg1"/>
                </a:solidFill>
              </a:rPr>
              <a:t>KSV </a:t>
            </a:r>
            <a:r>
              <a:rPr lang="en-US" b="1" i="1" dirty="0" err="1" smtClean="0">
                <a:solidFill>
                  <a:schemeClr val="bg1"/>
                </a:solidFill>
              </a:rPr>
              <a:t>vắng</a:t>
            </a:r>
            <a:r>
              <a:rPr lang="en-US" b="1" i="1" dirty="0" smtClean="0">
                <a:solidFill>
                  <a:schemeClr val="bg1"/>
                </a:solidFill>
              </a:rPr>
              <a:t> </a:t>
            </a:r>
            <a:r>
              <a:rPr lang="en-US" b="1" i="1" dirty="0" err="1" smtClean="0">
                <a:solidFill>
                  <a:schemeClr val="bg1"/>
                </a:solidFill>
              </a:rPr>
              <a:t>mặt</a:t>
            </a:r>
            <a:r>
              <a:rPr lang="en-US" b="1" i="1" dirty="0" smtClean="0">
                <a:solidFill>
                  <a:schemeClr val="bg1"/>
                </a:solidFill>
              </a:rPr>
              <a:t>, HĐXX </a:t>
            </a:r>
            <a:r>
              <a:rPr lang="en-US" b="1" i="1" dirty="0" err="1" smtClean="0">
                <a:solidFill>
                  <a:schemeClr val="bg1"/>
                </a:solidFill>
              </a:rPr>
              <a:t>vẫn</a:t>
            </a:r>
            <a:r>
              <a:rPr lang="en-US" b="1" i="1" dirty="0" smtClean="0">
                <a:solidFill>
                  <a:schemeClr val="bg1"/>
                </a:solidFill>
              </a:rPr>
              <a:t> </a:t>
            </a:r>
            <a:r>
              <a:rPr lang="en-US" b="1" i="1" dirty="0" err="1" smtClean="0">
                <a:solidFill>
                  <a:schemeClr val="bg1"/>
                </a:solidFill>
              </a:rPr>
              <a:t>tiến</a:t>
            </a:r>
            <a:r>
              <a:rPr lang="en-US" b="1" i="1" dirty="0" smtClean="0">
                <a:solidFill>
                  <a:schemeClr val="bg1"/>
                </a:solidFill>
              </a:rPr>
              <a:t> </a:t>
            </a:r>
            <a:r>
              <a:rPr lang="en-US" b="1" i="1" dirty="0" err="1" smtClean="0">
                <a:solidFill>
                  <a:schemeClr val="bg1"/>
                </a:solidFill>
              </a:rPr>
              <a:t>hành</a:t>
            </a:r>
            <a:r>
              <a:rPr lang="en-US" b="1" i="1" dirty="0" smtClean="0">
                <a:solidFill>
                  <a:schemeClr val="bg1"/>
                </a:solidFill>
              </a:rPr>
              <a:t> </a:t>
            </a:r>
            <a:r>
              <a:rPr lang="en-US" b="1" i="1" dirty="0" err="1" smtClean="0">
                <a:solidFill>
                  <a:schemeClr val="bg1"/>
                </a:solidFill>
              </a:rPr>
              <a:t>xét</a:t>
            </a:r>
            <a:r>
              <a:rPr lang="en-US" b="1" i="1" dirty="0" smtClean="0">
                <a:solidFill>
                  <a:schemeClr val="bg1"/>
                </a:solidFill>
              </a:rPr>
              <a:t> </a:t>
            </a:r>
            <a:r>
              <a:rPr lang="en-US" b="1" i="1" dirty="0" err="1" smtClean="0">
                <a:solidFill>
                  <a:schemeClr val="bg1"/>
                </a:solidFill>
              </a:rPr>
              <a:t>xử</a:t>
            </a:r>
            <a:r>
              <a:rPr lang="en-US" b="1" i="1" dirty="0" smtClean="0">
                <a:solidFill>
                  <a:schemeClr val="bg1"/>
                </a:solidFill>
              </a:rPr>
              <a:t>, kg </a:t>
            </a:r>
            <a:r>
              <a:rPr lang="en-US" b="1" i="1" dirty="0" err="1" smtClean="0">
                <a:solidFill>
                  <a:schemeClr val="bg1"/>
                </a:solidFill>
              </a:rPr>
              <a:t>hoãn</a:t>
            </a:r>
            <a:r>
              <a:rPr lang="en-US" b="1" i="1" dirty="0" smtClean="0">
                <a:solidFill>
                  <a:schemeClr val="bg1"/>
                </a:solidFill>
              </a:rPr>
              <a:t> </a:t>
            </a:r>
            <a:r>
              <a:rPr lang="en-US" b="1" i="1" dirty="0" err="1" smtClean="0">
                <a:solidFill>
                  <a:schemeClr val="bg1"/>
                </a:solidFill>
              </a:rPr>
              <a:t>phiên</a:t>
            </a:r>
            <a:r>
              <a:rPr lang="en-US" b="1" i="1" dirty="0" smtClean="0">
                <a:solidFill>
                  <a:schemeClr val="bg1"/>
                </a:solidFill>
              </a:rPr>
              <a:t> </a:t>
            </a:r>
            <a:r>
              <a:rPr lang="en-US" b="1" i="1" dirty="0" err="1" smtClean="0">
                <a:solidFill>
                  <a:schemeClr val="bg1"/>
                </a:solidFill>
              </a:rPr>
              <a:t>tòa</a:t>
            </a:r>
            <a:endParaRPr lang="en-US" b="1" i="1" dirty="0">
              <a:solidFill>
                <a:schemeClr val="bg1"/>
              </a:solidFill>
            </a:endParaRPr>
          </a:p>
        </p:txBody>
      </p:sp>
      <p:pic>
        <p:nvPicPr>
          <p:cNvPr id="56" name="Picture 55" descr="images (13).jpg"/>
          <p:cNvPicPr>
            <a:picLocks noChangeAspect="1"/>
          </p:cNvPicPr>
          <p:nvPr/>
        </p:nvPicPr>
        <p:blipFill>
          <a:blip r:embed="rId3" cstate="print"/>
          <a:stretch>
            <a:fillRect/>
          </a:stretch>
        </p:blipFill>
        <p:spPr>
          <a:xfrm>
            <a:off x="1828800" y="0"/>
            <a:ext cx="3048000" cy="1752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745"/>
                                        </p:tgtEl>
                                        <p:attrNameLst>
                                          <p:attrName>style.visibility</p:attrName>
                                        </p:attrNameLst>
                                      </p:cBhvr>
                                      <p:to>
                                        <p:strVal val="visible"/>
                                      </p:to>
                                    </p:set>
                                    <p:anim calcmode="lin" valueType="num">
                                      <p:cBhvr>
                                        <p:cTn id="7" dur="500" decel="50000" fill="hold">
                                          <p:stCondLst>
                                            <p:cond delay="0"/>
                                          </p:stCondLst>
                                        </p:cTn>
                                        <p:tgtEl>
                                          <p:spTgt spid="3074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5"/>
                                        </p:tgtEl>
                                        <p:attrNameLst>
                                          <p:attrName>ppt_w</p:attrName>
                                        </p:attrNameLst>
                                      </p:cBhvr>
                                      <p:tavLst>
                                        <p:tav tm="0">
                                          <p:val>
                                            <p:strVal val="#ppt_w*.05"/>
                                          </p:val>
                                        </p:tav>
                                        <p:tav tm="100000">
                                          <p:val>
                                            <p:strVal val="#ppt_w"/>
                                          </p:val>
                                        </p:tav>
                                      </p:tavLst>
                                    </p:anim>
                                    <p:anim calcmode="lin" valueType="num">
                                      <p:cBhvr>
                                        <p:cTn id="10" dur="1000" fill="hold"/>
                                        <p:tgtEl>
                                          <p:spTgt spid="3074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30731"/>
                                        </p:tgtEl>
                                        <p:attrNameLst>
                                          <p:attrName>style.visibility</p:attrName>
                                        </p:attrNameLst>
                                      </p:cBhvr>
                                      <p:to>
                                        <p:strVal val="visible"/>
                                      </p:to>
                                    </p:set>
                                    <p:anim calcmode="lin" valueType="num">
                                      <p:cBhvr>
                                        <p:cTn id="24" dur="500" decel="50000" fill="hold">
                                          <p:stCondLst>
                                            <p:cond delay="0"/>
                                          </p:stCondLst>
                                        </p:cTn>
                                        <p:tgtEl>
                                          <p:spTgt spid="30731"/>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30731"/>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30731"/>
                                        </p:tgtEl>
                                        <p:attrNameLst>
                                          <p:attrName>ppt_w</p:attrName>
                                        </p:attrNameLst>
                                      </p:cBhvr>
                                      <p:tavLst>
                                        <p:tav tm="0">
                                          <p:val>
                                            <p:strVal val="#ppt_w*.05"/>
                                          </p:val>
                                        </p:tav>
                                        <p:tav tm="100000">
                                          <p:val>
                                            <p:strVal val="#ppt_w"/>
                                          </p:val>
                                        </p:tav>
                                      </p:tavLst>
                                    </p:anim>
                                    <p:anim calcmode="lin" valueType="num">
                                      <p:cBhvr>
                                        <p:cTn id="27" dur="1000" fill="hold"/>
                                        <p:tgtEl>
                                          <p:spTgt spid="30731"/>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30731"/>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30731"/>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30731"/>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30731"/>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30729"/>
                                        </p:tgtEl>
                                        <p:attrNameLst>
                                          <p:attrName>style.visibility</p:attrName>
                                        </p:attrNameLst>
                                      </p:cBhvr>
                                      <p:to>
                                        <p:strVal val="visible"/>
                                      </p:to>
                                    </p:set>
                                    <p:anim calcmode="lin" valueType="num">
                                      <p:cBhvr>
                                        <p:cTn id="36" dur="500" decel="50000" fill="hold">
                                          <p:stCondLst>
                                            <p:cond delay="0"/>
                                          </p:stCondLst>
                                        </p:cTn>
                                        <p:tgtEl>
                                          <p:spTgt spid="30729"/>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30729"/>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30729"/>
                                        </p:tgtEl>
                                        <p:attrNameLst>
                                          <p:attrName>ppt_w</p:attrName>
                                        </p:attrNameLst>
                                      </p:cBhvr>
                                      <p:tavLst>
                                        <p:tav tm="0">
                                          <p:val>
                                            <p:strVal val="#ppt_w*.05"/>
                                          </p:val>
                                        </p:tav>
                                        <p:tav tm="100000">
                                          <p:val>
                                            <p:strVal val="#ppt_w"/>
                                          </p:val>
                                        </p:tav>
                                      </p:tavLst>
                                    </p:anim>
                                    <p:anim calcmode="lin" valueType="num">
                                      <p:cBhvr>
                                        <p:cTn id="39" dur="1000" fill="hold"/>
                                        <p:tgtEl>
                                          <p:spTgt spid="30729"/>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30729"/>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30729"/>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30729"/>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30729"/>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30737"/>
                                        </p:tgtEl>
                                        <p:attrNameLst>
                                          <p:attrName>style.visibility</p:attrName>
                                        </p:attrNameLst>
                                      </p:cBhvr>
                                      <p:to>
                                        <p:strVal val="visible"/>
                                      </p:to>
                                    </p:set>
                                    <p:anim calcmode="lin" valueType="num">
                                      <p:cBhvr>
                                        <p:cTn id="48" dur="500" fill="hold"/>
                                        <p:tgtEl>
                                          <p:spTgt spid="30737"/>
                                        </p:tgtEl>
                                        <p:attrNameLst>
                                          <p:attrName>ppt_w</p:attrName>
                                        </p:attrNameLst>
                                      </p:cBhvr>
                                      <p:tavLst>
                                        <p:tav tm="0">
                                          <p:val>
                                            <p:fltVal val="0"/>
                                          </p:val>
                                        </p:tav>
                                        <p:tav tm="100000">
                                          <p:val>
                                            <p:strVal val="#ppt_w"/>
                                          </p:val>
                                        </p:tav>
                                      </p:tavLst>
                                    </p:anim>
                                    <p:anim calcmode="lin" valueType="num">
                                      <p:cBhvr>
                                        <p:cTn id="49" dur="500" fill="hold"/>
                                        <p:tgtEl>
                                          <p:spTgt spid="30737"/>
                                        </p:tgtEl>
                                        <p:attrNameLst>
                                          <p:attrName>ppt_h</p:attrName>
                                        </p:attrNameLst>
                                      </p:cBhvr>
                                      <p:tavLst>
                                        <p:tav tm="0">
                                          <p:val>
                                            <p:fltVal val="0"/>
                                          </p:val>
                                        </p:tav>
                                        <p:tav tm="100000">
                                          <p:val>
                                            <p:strVal val="#ppt_h"/>
                                          </p:val>
                                        </p:tav>
                                      </p:tavLst>
                                    </p:anim>
                                    <p:animEffect transition="in" filter="fade">
                                      <p:cBhvr>
                                        <p:cTn id="50" dur="500"/>
                                        <p:tgtEl>
                                          <p:spTgt spid="30737"/>
                                        </p:tgtEl>
                                      </p:cBhvr>
                                    </p:animEffect>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30742"/>
                                        </p:tgtEl>
                                        <p:attrNameLst>
                                          <p:attrName>style.visibility</p:attrName>
                                        </p:attrNameLst>
                                      </p:cBhvr>
                                      <p:to>
                                        <p:strVal val="visible"/>
                                      </p:to>
                                    </p:set>
                                    <p:animEffect transition="in" filter="fade">
                                      <p:cBhvr>
                                        <p:cTn id="55" dur="800" decel="100000"/>
                                        <p:tgtEl>
                                          <p:spTgt spid="30742"/>
                                        </p:tgtEl>
                                      </p:cBhvr>
                                    </p:animEffect>
                                    <p:anim calcmode="lin" valueType="num">
                                      <p:cBhvr>
                                        <p:cTn id="56" dur="800" decel="100000" fill="hold"/>
                                        <p:tgtEl>
                                          <p:spTgt spid="30742"/>
                                        </p:tgtEl>
                                        <p:attrNameLst>
                                          <p:attrName>style.rotation</p:attrName>
                                        </p:attrNameLst>
                                      </p:cBhvr>
                                      <p:tavLst>
                                        <p:tav tm="0">
                                          <p:val>
                                            <p:fltVal val="-90"/>
                                          </p:val>
                                        </p:tav>
                                        <p:tav tm="100000">
                                          <p:val>
                                            <p:fltVal val="0"/>
                                          </p:val>
                                        </p:tav>
                                      </p:tavLst>
                                    </p:anim>
                                    <p:anim calcmode="lin" valueType="num">
                                      <p:cBhvr>
                                        <p:cTn id="57" dur="800" decel="100000" fill="hold"/>
                                        <p:tgtEl>
                                          <p:spTgt spid="30742"/>
                                        </p:tgtEl>
                                        <p:attrNameLst>
                                          <p:attrName>ppt_x</p:attrName>
                                        </p:attrNameLst>
                                      </p:cBhvr>
                                      <p:tavLst>
                                        <p:tav tm="0">
                                          <p:val>
                                            <p:strVal val="#ppt_x+0.4"/>
                                          </p:val>
                                        </p:tav>
                                        <p:tav tm="100000">
                                          <p:val>
                                            <p:strVal val="#ppt_x-0.05"/>
                                          </p:val>
                                        </p:tav>
                                      </p:tavLst>
                                    </p:anim>
                                    <p:anim calcmode="lin" valueType="num">
                                      <p:cBhvr>
                                        <p:cTn id="58" dur="800" decel="100000" fill="hold"/>
                                        <p:tgtEl>
                                          <p:spTgt spid="30742"/>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30742"/>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30742"/>
                                        </p:tgtEl>
                                        <p:attrNameLst>
                                          <p:attrName>ppt_y</p:attrName>
                                        </p:attrNameLst>
                                      </p:cBhvr>
                                      <p:tavLst>
                                        <p:tav tm="0">
                                          <p:val>
                                            <p:strVal val="#ppt_y+0.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30739"/>
                                        </p:tgtEl>
                                        <p:attrNameLst>
                                          <p:attrName>style.visibility</p:attrName>
                                        </p:attrNameLst>
                                      </p:cBhvr>
                                      <p:to>
                                        <p:strVal val="visible"/>
                                      </p:to>
                                    </p:set>
                                    <p:animEffect transition="in" filter="slide(fromBottom)">
                                      <p:cBhvr>
                                        <p:cTn id="65" dur="500"/>
                                        <p:tgtEl>
                                          <p:spTgt spid="30739"/>
                                        </p:tgtEl>
                                      </p:cBhvr>
                                    </p:animEffect>
                                  </p:childTnLst>
                                </p:cTn>
                              </p:par>
                            </p:childTnLst>
                          </p:cTn>
                        </p:par>
                      </p:childTnLst>
                    </p:cTn>
                  </p:par>
                  <p:par>
                    <p:cTn id="66" fill="hold">
                      <p:stCondLst>
                        <p:cond delay="indefinite"/>
                      </p:stCondLst>
                      <p:childTnLst>
                        <p:par>
                          <p:cTn id="67" fill="hold">
                            <p:stCondLst>
                              <p:cond delay="0"/>
                            </p:stCondLst>
                            <p:childTnLst>
                              <p:par>
                                <p:cTn id="68" presetID="24" presetClass="entr" presetSubtype="0" fill="hold" grpId="0" nodeType="clickEffect">
                                  <p:stCondLst>
                                    <p:cond delay="0"/>
                                  </p:stCondLst>
                                  <p:childTnLst>
                                    <p:set>
                                      <p:cBhvr>
                                        <p:cTn id="69" dur="1" fill="hold">
                                          <p:stCondLst>
                                            <p:cond delay="0"/>
                                          </p:stCondLst>
                                        </p:cTn>
                                        <p:tgtEl>
                                          <p:spTgt spid="30743"/>
                                        </p:tgtEl>
                                        <p:attrNameLst>
                                          <p:attrName>style.visibility</p:attrName>
                                        </p:attrNameLst>
                                      </p:cBhvr>
                                      <p:to>
                                        <p:strVal val="visible"/>
                                      </p:to>
                                    </p:set>
                                    <p:anim to="" calcmode="lin" valueType="num">
                                      <p:cBhvr>
                                        <p:cTn id="70" dur="1" fill="hold"/>
                                        <p:tgtEl>
                                          <p:spTgt spid="30743"/>
                                        </p:tgtEl>
                                        <p:attrNameLst>
                                          <p:attrName/>
                                        </p:attrNameLst>
                                      </p:cBhvr>
                                    </p:anim>
                                  </p:childTnLst>
                                </p:cTn>
                              </p:par>
                            </p:childTnLst>
                          </p:cTn>
                        </p:par>
                      </p:childTnLst>
                    </p:cTn>
                  </p:par>
                  <p:par>
                    <p:cTn id="71" fill="hold">
                      <p:stCondLst>
                        <p:cond delay="indefinite"/>
                      </p:stCondLst>
                      <p:childTnLst>
                        <p:par>
                          <p:cTn id="72" fill="hold">
                            <p:stCondLst>
                              <p:cond delay="0"/>
                            </p:stCondLst>
                            <p:childTnLst>
                              <p:par>
                                <p:cTn id="73" presetID="24" presetClass="entr" presetSubtype="0" fill="hold" grpId="0" nodeType="clickEffect">
                                  <p:stCondLst>
                                    <p:cond delay="0"/>
                                  </p:stCondLst>
                                  <p:childTnLst>
                                    <p:set>
                                      <p:cBhvr>
                                        <p:cTn id="74" dur="1" fill="hold">
                                          <p:stCondLst>
                                            <p:cond delay="0"/>
                                          </p:stCondLst>
                                        </p:cTn>
                                        <p:tgtEl>
                                          <p:spTgt spid="30741"/>
                                        </p:tgtEl>
                                        <p:attrNameLst>
                                          <p:attrName>style.visibility</p:attrName>
                                        </p:attrNameLst>
                                      </p:cBhvr>
                                      <p:to>
                                        <p:strVal val="visible"/>
                                      </p:to>
                                    </p:set>
                                    <p:anim to="" calcmode="lin" valueType="num">
                                      <p:cBhvr>
                                        <p:cTn id="75" dur="1" fill="hold"/>
                                        <p:tgtEl>
                                          <p:spTgt spid="30741"/>
                                        </p:tgtEl>
                                        <p:attrNameLst>
                                          <p:attrName/>
                                        </p:attrNameLst>
                                      </p:cBhvr>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0744"/>
                                        </p:tgtEl>
                                        <p:attrNameLst>
                                          <p:attrName>style.visibility</p:attrName>
                                        </p:attrNameLst>
                                      </p:cBhvr>
                                      <p:to>
                                        <p:strVal val="visible"/>
                                      </p:to>
                                    </p:set>
                                    <p:animEffect transition="in" filter="wipe(down)">
                                      <p:cBhvr>
                                        <p:cTn id="80" dur="500"/>
                                        <p:tgtEl>
                                          <p:spTgt spid="30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p:bldP spid="30731" grpId="0"/>
      <p:bldP spid="30737" grpId="0"/>
      <p:bldP spid="30739" grpId="0"/>
      <p:bldP spid="30741" grpId="0"/>
      <p:bldP spid="30742" grpId="0"/>
      <p:bldP spid="30743" grpId="0"/>
      <p:bldP spid="30744" grpId="0"/>
      <p:bldP spid="30745" grpId="0"/>
      <p:bldP spid="5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76401"/>
            <a:ext cx="8686800" cy="2514600"/>
          </a:xfrm>
        </p:spPr>
        <p:txBody>
          <a:bodyPr>
            <a:normAutofit/>
          </a:bodyPr>
          <a:lstStyle/>
          <a:p>
            <a:pPr algn="ctr">
              <a:buNone/>
            </a:pPr>
            <a:r>
              <a:rPr lang="en-US" dirty="0" smtClean="0"/>
              <a:t>(K2Đ21, </a:t>
            </a:r>
            <a:r>
              <a:rPr lang="nl-NL" dirty="0" smtClean="0"/>
              <a:t>Điều 367 BLTTDS, </a:t>
            </a:r>
            <a:r>
              <a:rPr lang="en-US" dirty="0" smtClean="0"/>
              <a:t>Đ14 QCKSDS)</a:t>
            </a:r>
          </a:p>
          <a:p>
            <a:pPr>
              <a:buFontTx/>
              <a:buChar char="-"/>
            </a:pPr>
            <a:endParaRPr lang="en-US" b="1" dirty="0" smtClean="0"/>
          </a:p>
          <a:p>
            <a:pPr algn="ctr">
              <a:buNone/>
            </a:pPr>
            <a:r>
              <a:rPr lang="en-US" sz="2800" b="1" dirty="0"/>
              <a:t>VKS </a:t>
            </a:r>
            <a:r>
              <a:rPr lang="en-US" sz="2800" b="1" dirty="0" err="1"/>
              <a:t>tham</a:t>
            </a:r>
            <a:r>
              <a:rPr lang="en-US" sz="2800" b="1" dirty="0"/>
              <a:t> </a:t>
            </a:r>
            <a:r>
              <a:rPr lang="en-US" sz="2800" b="1" dirty="0" err="1"/>
              <a:t>gia</a:t>
            </a:r>
            <a:r>
              <a:rPr lang="en-US" sz="2800" b="1" dirty="0"/>
              <a:t> </a:t>
            </a:r>
            <a:r>
              <a:rPr lang="en-US" sz="2800" b="1" dirty="0">
                <a:solidFill>
                  <a:srgbClr val="FF0000"/>
                </a:solidFill>
              </a:rPr>
              <a:t>100% </a:t>
            </a:r>
            <a:r>
              <a:rPr lang="en-US" sz="2800" b="1" dirty="0" err="1">
                <a:solidFill>
                  <a:srgbClr val="FF0000"/>
                </a:solidFill>
              </a:rPr>
              <a:t>phiên</a:t>
            </a:r>
            <a:r>
              <a:rPr lang="en-US" sz="2800" b="1" dirty="0">
                <a:solidFill>
                  <a:srgbClr val="FF0000"/>
                </a:solidFill>
              </a:rPr>
              <a:t> </a:t>
            </a:r>
            <a:r>
              <a:rPr lang="en-US" sz="2800" b="1" dirty="0" err="1">
                <a:solidFill>
                  <a:srgbClr val="FF0000"/>
                </a:solidFill>
              </a:rPr>
              <a:t>họp</a:t>
            </a:r>
            <a:r>
              <a:rPr lang="en-US" sz="2800" b="1" dirty="0">
                <a:solidFill>
                  <a:srgbClr val="FF0000"/>
                </a:solidFill>
              </a:rPr>
              <a:t> </a:t>
            </a:r>
            <a:r>
              <a:rPr lang="en-US" sz="2800" b="1" dirty="0" err="1">
                <a:solidFill>
                  <a:srgbClr val="FF0000"/>
                </a:solidFill>
              </a:rPr>
              <a:t>sơ</a:t>
            </a:r>
            <a:r>
              <a:rPr lang="en-US" sz="2800" b="1" dirty="0">
                <a:solidFill>
                  <a:srgbClr val="FF0000"/>
                </a:solidFill>
              </a:rPr>
              <a:t> </a:t>
            </a:r>
            <a:r>
              <a:rPr lang="en-US" sz="2800" b="1" dirty="0" err="1">
                <a:solidFill>
                  <a:srgbClr val="FF0000"/>
                </a:solidFill>
              </a:rPr>
              <a:t>thẩm</a:t>
            </a:r>
            <a:r>
              <a:rPr lang="en-US" sz="2800" b="1" dirty="0">
                <a:solidFill>
                  <a:srgbClr val="FF0000"/>
                </a:solidFill>
              </a:rPr>
              <a:t> </a:t>
            </a:r>
            <a:r>
              <a:rPr lang="en-US" sz="2800" b="1" dirty="0" err="1">
                <a:solidFill>
                  <a:srgbClr val="FF0000"/>
                </a:solidFill>
              </a:rPr>
              <a:t>giải</a:t>
            </a:r>
            <a:r>
              <a:rPr lang="en-US" sz="2800" b="1" dirty="0">
                <a:solidFill>
                  <a:srgbClr val="FF0000"/>
                </a:solidFill>
              </a:rPr>
              <a:t> </a:t>
            </a:r>
            <a:r>
              <a:rPr lang="en-US" sz="2800" b="1" dirty="0" err="1">
                <a:solidFill>
                  <a:srgbClr val="FF0000"/>
                </a:solidFill>
              </a:rPr>
              <a:t>quyết</a:t>
            </a:r>
            <a:r>
              <a:rPr lang="en-US" sz="2800" b="1" dirty="0">
                <a:solidFill>
                  <a:srgbClr val="FF0000"/>
                </a:solidFill>
              </a:rPr>
              <a:t> </a:t>
            </a:r>
            <a:r>
              <a:rPr lang="en-US" sz="2800" b="1" dirty="0" err="1">
                <a:solidFill>
                  <a:srgbClr val="FF0000"/>
                </a:solidFill>
              </a:rPr>
              <a:t>việc</a:t>
            </a:r>
            <a:r>
              <a:rPr lang="en-US" sz="2800" b="1" dirty="0">
                <a:solidFill>
                  <a:srgbClr val="FF0000"/>
                </a:solidFill>
              </a:rPr>
              <a:t> </a:t>
            </a:r>
            <a:r>
              <a:rPr lang="en-US" sz="2800" b="1" dirty="0" err="1">
                <a:solidFill>
                  <a:srgbClr val="FF0000"/>
                </a:solidFill>
              </a:rPr>
              <a:t>dân</a:t>
            </a:r>
            <a:r>
              <a:rPr lang="en-US" sz="2800" b="1" dirty="0">
                <a:solidFill>
                  <a:srgbClr val="FF0000"/>
                </a:solidFill>
              </a:rPr>
              <a:t> </a:t>
            </a:r>
            <a:r>
              <a:rPr lang="en-US" sz="2800" b="1" dirty="0" err="1">
                <a:solidFill>
                  <a:srgbClr val="FF0000"/>
                </a:solidFill>
              </a:rPr>
              <a:t>sự</a:t>
            </a:r>
            <a:r>
              <a:rPr lang="en-US" sz="2800" b="1" dirty="0">
                <a:solidFill>
                  <a:srgbClr val="FF0000"/>
                </a:solidFill>
              </a:rPr>
              <a:t>, </a:t>
            </a:r>
            <a:r>
              <a:rPr lang="vi-VN" sz="2800" i="1" dirty="0"/>
              <a:t>trường hợp Kiểm sát viên vắng mặt thì Tòa án vẫn tiến hành phiên họp</a:t>
            </a:r>
            <a:endParaRPr lang="en-US" sz="2800" b="1" i="1" dirty="0">
              <a:solidFill>
                <a:srgbClr val="FF0000"/>
              </a:solidFill>
            </a:endParaRPr>
          </a:p>
        </p:txBody>
      </p:sp>
      <p:sp>
        <p:nvSpPr>
          <p:cNvPr id="2" name="Title 1"/>
          <p:cNvSpPr>
            <a:spLocks noGrp="1"/>
          </p:cNvSpPr>
          <p:nvPr>
            <p:ph type="title"/>
          </p:nvPr>
        </p:nvSpPr>
        <p:spPr/>
        <p:txBody>
          <a:bodyPr>
            <a:normAutofit fontScale="90000"/>
          </a:bodyPr>
          <a:lstStyle/>
          <a:p>
            <a:pPr algn="ctr"/>
            <a:r>
              <a:rPr lang="en-US" dirty="0" smtClean="0">
                <a:solidFill>
                  <a:srgbClr val="FF0000"/>
                </a:solidFill>
              </a:rPr>
              <a:t>b) </a:t>
            </a:r>
            <a:r>
              <a:rPr lang="en-US" dirty="0" err="1" smtClean="0">
                <a:solidFill>
                  <a:srgbClr val="FF0000"/>
                </a:solidFill>
              </a:rPr>
              <a:t>Tham</a:t>
            </a:r>
            <a:r>
              <a:rPr lang="en-US" dirty="0" smtClean="0">
                <a:solidFill>
                  <a:srgbClr val="FF0000"/>
                </a:solidFill>
              </a:rPr>
              <a:t> </a:t>
            </a:r>
            <a:r>
              <a:rPr lang="en-US" dirty="0" err="1" smtClean="0">
                <a:solidFill>
                  <a:srgbClr val="FF0000"/>
                </a:solidFill>
              </a:rPr>
              <a:t>gia</a:t>
            </a:r>
            <a:r>
              <a:rPr lang="en-US" dirty="0" smtClean="0">
                <a:solidFill>
                  <a:srgbClr val="FF0000"/>
                </a:solidFill>
              </a:rPr>
              <a:t> </a:t>
            </a:r>
            <a:r>
              <a:rPr lang="en-US" dirty="0" err="1" smtClean="0">
                <a:solidFill>
                  <a:srgbClr val="FF0000"/>
                </a:solidFill>
              </a:rPr>
              <a:t>phiên</a:t>
            </a:r>
            <a:r>
              <a:rPr lang="en-US" dirty="0" smtClean="0">
                <a:solidFill>
                  <a:srgbClr val="FF0000"/>
                </a:solidFill>
              </a:rPr>
              <a:t> </a:t>
            </a:r>
            <a:r>
              <a:rPr lang="en-US" dirty="0" err="1" smtClean="0">
                <a:solidFill>
                  <a:srgbClr val="FF0000"/>
                </a:solidFill>
              </a:rPr>
              <a:t>họp</a:t>
            </a:r>
            <a:r>
              <a:rPr lang="en-US" dirty="0" smtClean="0">
                <a:solidFill>
                  <a:srgbClr val="FF0000"/>
                </a:solidFill>
              </a:rPr>
              <a:t> </a:t>
            </a:r>
            <a:r>
              <a:rPr lang="en-US" dirty="0" err="1" smtClean="0">
                <a:solidFill>
                  <a:srgbClr val="FF0000"/>
                </a:solidFill>
              </a:rPr>
              <a:t>sơ</a:t>
            </a:r>
            <a:r>
              <a:rPr lang="en-US" dirty="0" smtClean="0">
                <a:solidFill>
                  <a:srgbClr val="FF0000"/>
                </a:solidFill>
              </a:rPr>
              <a:t> </a:t>
            </a:r>
            <a:r>
              <a:rPr lang="en-US" dirty="0" err="1" smtClean="0">
                <a:solidFill>
                  <a:srgbClr val="FF0000"/>
                </a:solidFill>
              </a:rPr>
              <a:t>thẩm</a:t>
            </a:r>
            <a:r>
              <a:rPr lang="en-US" dirty="0" smtClean="0">
                <a:solidFill>
                  <a:srgbClr val="FF0000"/>
                </a:solidFill>
              </a:rPr>
              <a:t/>
            </a:r>
            <a:br>
              <a:rPr lang="en-US" dirty="0" smtClean="0">
                <a:solidFill>
                  <a:srgbClr val="FF0000"/>
                </a:solidFill>
              </a:rPr>
            </a:br>
            <a:r>
              <a:rPr lang="en-US" i="1" dirty="0" smtClean="0">
                <a:solidFill>
                  <a:srgbClr val="FF0000"/>
                </a:solidFill>
              </a:rPr>
              <a:t>(</a:t>
            </a:r>
            <a:r>
              <a:rPr lang="en-US" i="1" dirty="0" err="1" smtClean="0">
                <a:solidFill>
                  <a:srgbClr val="FF0000"/>
                </a:solidFill>
              </a:rPr>
              <a:t>giải</a:t>
            </a:r>
            <a:r>
              <a:rPr lang="en-US" i="1" dirty="0" smtClean="0">
                <a:solidFill>
                  <a:srgbClr val="FF0000"/>
                </a:solidFill>
              </a:rPr>
              <a:t> </a:t>
            </a:r>
            <a:r>
              <a:rPr lang="en-US" i="1" dirty="0" err="1" smtClean="0">
                <a:solidFill>
                  <a:srgbClr val="FF0000"/>
                </a:solidFill>
              </a:rPr>
              <a:t>quyết</a:t>
            </a:r>
            <a:r>
              <a:rPr lang="en-US" i="1" dirty="0" smtClean="0">
                <a:solidFill>
                  <a:srgbClr val="FF0000"/>
                </a:solidFill>
              </a:rPr>
              <a:t> </a:t>
            </a:r>
            <a:r>
              <a:rPr lang="en-US" i="1" dirty="0" err="1" smtClean="0">
                <a:solidFill>
                  <a:srgbClr val="FF0000"/>
                </a:solidFill>
              </a:rPr>
              <a:t>việc</a:t>
            </a:r>
            <a:r>
              <a:rPr lang="en-US" i="1" dirty="0" smtClean="0">
                <a:solidFill>
                  <a:srgbClr val="FF0000"/>
                </a:solidFill>
              </a:rPr>
              <a:t> </a:t>
            </a:r>
            <a:r>
              <a:rPr lang="en-US" i="1" dirty="0" err="1" smtClean="0">
                <a:solidFill>
                  <a:srgbClr val="FF0000"/>
                </a:solidFill>
              </a:rPr>
              <a:t>dân</a:t>
            </a:r>
            <a:r>
              <a:rPr lang="en-US" i="1" dirty="0" smtClean="0">
                <a:solidFill>
                  <a:srgbClr val="FF0000"/>
                </a:solidFill>
              </a:rPr>
              <a:t> </a:t>
            </a:r>
            <a:r>
              <a:rPr lang="en-US" i="1" dirty="0" err="1" smtClean="0">
                <a:solidFill>
                  <a:srgbClr val="FF0000"/>
                </a:solidFill>
              </a:rPr>
              <a:t>sự</a:t>
            </a:r>
            <a:r>
              <a:rPr lang="en-US" i="1" dirty="0" smtClean="0">
                <a:solidFill>
                  <a:srgbClr val="FF0000"/>
                </a:solidFill>
              </a:rPr>
              <a:t>)</a:t>
            </a:r>
            <a:endParaRPr lang="en-US" i="1" dirty="0">
              <a:solidFill>
                <a:srgbClr val="FF0000"/>
              </a:solidFill>
            </a:endParaRPr>
          </a:p>
        </p:txBody>
      </p:sp>
      <p:pic>
        <p:nvPicPr>
          <p:cNvPr id="5" name="Picture 4" descr="LAN 5.jpg"/>
          <p:cNvPicPr>
            <a:picLocks noChangeAspect="1"/>
          </p:cNvPicPr>
          <p:nvPr/>
        </p:nvPicPr>
        <p:blipFill>
          <a:blip r:embed="rId3" cstate="print"/>
          <a:stretch>
            <a:fillRect/>
          </a:stretch>
        </p:blipFill>
        <p:spPr>
          <a:xfrm>
            <a:off x="4572000" y="4648200"/>
            <a:ext cx="2895600" cy="1905000"/>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0"/>
            <a:ext cx="9525000" cy="609600"/>
          </a:xfrm>
        </p:spPr>
        <p:txBody>
          <a:bodyPr>
            <a:normAutofit fontScale="90000"/>
          </a:bodyPr>
          <a:lstStyle/>
          <a:p>
            <a:pPr algn="ctr"/>
            <a:r>
              <a:rPr lang="en-US" sz="4000" dirty="0"/>
              <a:t/>
            </a:r>
            <a:br>
              <a:rPr lang="en-US" sz="4000" dirty="0"/>
            </a:br>
            <a:r>
              <a:rPr lang="en-US" sz="4000" dirty="0"/>
              <a:t/>
            </a:r>
            <a:br>
              <a:rPr lang="en-US" sz="4000" dirty="0"/>
            </a:br>
            <a:r>
              <a:rPr lang="en-US" sz="4000" dirty="0"/>
              <a:t/>
            </a:r>
            <a:br>
              <a:rPr lang="en-US" sz="4000" dirty="0"/>
            </a:br>
            <a:r>
              <a:rPr lang="en-US" sz="3600" dirty="0"/>
              <a:t> </a:t>
            </a:r>
            <a:br>
              <a:rPr lang="en-US" sz="3600" dirty="0"/>
            </a:br>
            <a:r>
              <a:rPr lang="en-US" sz="3100" dirty="0">
                <a:solidFill>
                  <a:srgbClr val="FF0000"/>
                </a:solidFill>
              </a:rPr>
              <a:t> c) </a:t>
            </a:r>
            <a:r>
              <a:rPr lang="en-US" sz="3100" dirty="0" err="1">
                <a:solidFill>
                  <a:srgbClr val="FF0000"/>
                </a:solidFill>
              </a:rPr>
              <a:t>Tham</a:t>
            </a:r>
            <a:r>
              <a:rPr lang="en-US" sz="3100" dirty="0">
                <a:solidFill>
                  <a:srgbClr val="FF0000"/>
                </a:solidFill>
              </a:rPr>
              <a:t> </a:t>
            </a:r>
            <a:r>
              <a:rPr lang="en-US" sz="3100" dirty="0" err="1">
                <a:solidFill>
                  <a:srgbClr val="FF0000"/>
                </a:solidFill>
              </a:rPr>
              <a:t>gia</a:t>
            </a:r>
            <a:r>
              <a:rPr lang="en-US" sz="3100" dirty="0">
                <a:solidFill>
                  <a:srgbClr val="FF0000"/>
                </a:solidFill>
              </a:rPr>
              <a:t> </a:t>
            </a:r>
            <a:r>
              <a:rPr lang="en-US" sz="3100" dirty="0" err="1">
                <a:solidFill>
                  <a:srgbClr val="FF0000"/>
                </a:solidFill>
              </a:rPr>
              <a:t>phiên</a:t>
            </a:r>
            <a:r>
              <a:rPr lang="en-US" sz="3100" dirty="0">
                <a:solidFill>
                  <a:srgbClr val="FF0000"/>
                </a:solidFill>
              </a:rPr>
              <a:t> </a:t>
            </a:r>
            <a:r>
              <a:rPr lang="en-US" sz="3100" dirty="0" err="1">
                <a:solidFill>
                  <a:srgbClr val="FF0000"/>
                </a:solidFill>
              </a:rPr>
              <a:t>tòa</a:t>
            </a:r>
            <a:r>
              <a:rPr lang="en-US" sz="3100" dirty="0">
                <a:solidFill>
                  <a:srgbClr val="FF0000"/>
                </a:solidFill>
              </a:rPr>
              <a:t>, </a:t>
            </a:r>
            <a:r>
              <a:rPr lang="en-US" sz="3100" dirty="0" err="1">
                <a:solidFill>
                  <a:srgbClr val="FF0000"/>
                </a:solidFill>
              </a:rPr>
              <a:t>phiên</a:t>
            </a:r>
            <a:r>
              <a:rPr lang="en-US" sz="3100" dirty="0">
                <a:solidFill>
                  <a:srgbClr val="FF0000"/>
                </a:solidFill>
              </a:rPr>
              <a:t> </a:t>
            </a:r>
            <a:r>
              <a:rPr lang="en-US" sz="3100" dirty="0" err="1">
                <a:solidFill>
                  <a:srgbClr val="FF0000"/>
                </a:solidFill>
              </a:rPr>
              <a:t>họp</a:t>
            </a:r>
            <a:r>
              <a:rPr lang="en-US" sz="3100" dirty="0">
                <a:solidFill>
                  <a:srgbClr val="FF0000"/>
                </a:solidFill>
              </a:rPr>
              <a:t>  </a:t>
            </a:r>
            <a:r>
              <a:rPr lang="en-US" sz="3100" dirty="0" err="1">
                <a:solidFill>
                  <a:srgbClr val="FF0000"/>
                </a:solidFill>
              </a:rPr>
              <a:t>phúc</a:t>
            </a:r>
            <a:r>
              <a:rPr lang="en-US" sz="3100" dirty="0">
                <a:solidFill>
                  <a:srgbClr val="FF0000"/>
                </a:solidFill>
              </a:rPr>
              <a:t> </a:t>
            </a:r>
            <a:r>
              <a:rPr lang="en-US" sz="3100" dirty="0" err="1">
                <a:solidFill>
                  <a:srgbClr val="FF0000"/>
                </a:solidFill>
              </a:rPr>
              <a:t>thẩm</a:t>
            </a:r>
            <a:r>
              <a:rPr lang="en-US" sz="3100" dirty="0">
                <a:solidFill>
                  <a:srgbClr val="FF0000"/>
                </a:solidFill>
              </a:rPr>
              <a:t> VV DS </a:t>
            </a:r>
            <a:r>
              <a:rPr lang="en-US" sz="4000" dirty="0"/>
              <a:t/>
            </a:r>
            <a:br>
              <a:rPr lang="en-US" sz="4000" dirty="0"/>
            </a:br>
            <a:r>
              <a:rPr lang="en-US" sz="4000" dirty="0">
                <a:latin typeface="Times New Roman" pitchFamily="18" charset="0"/>
                <a:cs typeface="Times New Roman" pitchFamily="18" charset="0"/>
              </a:rPr>
              <a:t> </a:t>
            </a:r>
            <a:r>
              <a:rPr lang="en-US" sz="4000" dirty="0"/>
              <a:t/>
            </a:r>
            <a:br>
              <a:rPr lang="en-US" sz="4000" dirty="0"/>
            </a:br>
            <a:r>
              <a:rPr lang="en-US" sz="4000" dirty="0"/>
              <a:t/>
            </a:r>
            <a:br>
              <a:rPr lang="en-US" sz="4000" dirty="0"/>
            </a:br>
            <a:r>
              <a:rPr lang="en-US" sz="4000" dirty="0"/>
              <a:t/>
            </a:r>
            <a:br>
              <a:rPr lang="en-US" sz="4000" dirty="0"/>
            </a:br>
            <a:endParaRPr lang="en-US" sz="3600" dirty="0">
              <a:latin typeface="Times New Roman" pitchFamily="18" charset="0"/>
              <a:cs typeface="Times New Roman" pitchFamily="18" charset="0"/>
            </a:endParaRPr>
          </a:p>
        </p:txBody>
      </p:sp>
      <p:sp>
        <p:nvSpPr>
          <p:cNvPr id="35844" name="Rectangle 4"/>
          <p:cNvSpPr>
            <a:spLocks noChangeArrowheads="1"/>
          </p:cNvSpPr>
          <p:nvPr/>
        </p:nvSpPr>
        <p:spPr bwMode="auto">
          <a:xfrm>
            <a:off x="1524000" y="914400"/>
            <a:ext cx="3124200" cy="1143000"/>
          </a:xfrm>
          <a:prstGeom prst="rect">
            <a:avLst/>
          </a:prstGeom>
          <a:solidFill>
            <a:schemeClr val="accent1"/>
          </a:solidFill>
          <a:ln w="9525">
            <a:solidFill>
              <a:srgbClr val="0000FF"/>
            </a:solidFill>
            <a:miter lim="800000"/>
            <a:headEnd/>
            <a:tailEnd/>
          </a:ln>
          <a:effectLst/>
        </p:spPr>
        <p:txBody>
          <a:bodyPr wrap="none" anchor="ctr"/>
          <a:lstStyle/>
          <a:p>
            <a:pPr algn="ctr"/>
            <a:r>
              <a:rPr lang="en-US" sz="2800" b="1" dirty="0" err="1">
                <a:latin typeface="Times New Roman" pitchFamily="18" charset="0"/>
              </a:rPr>
              <a:t>Phiên</a:t>
            </a:r>
            <a:r>
              <a:rPr lang="en-US" sz="2800" b="1" dirty="0">
                <a:latin typeface="Times New Roman" pitchFamily="18" charset="0"/>
              </a:rPr>
              <a:t> </a:t>
            </a:r>
            <a:r>
              <a:rPr lang="en-US" sz="2800" b="1" dirty="0" err="1">
                <a:latin typeface="Times New Roman" pitchFamily="18" charset="0"/>
              </a:rPr>
              <a:t>tòa</a:t>
            </a:r>
            <a:r>
              <a:rPr lang="en-US" sz="2800" b="1" dirty="0">
                <a:latin typeface="Times New Roman" pitchFamily="18" charset="0"/>
              </a:rPr>
              <a:t> PT</a:t>
            </a:r>
          </a:p>
          <a:p>
            <a:pPr algn="ctr"/>
            <a:r>
              <a:rPr lang="en-US" altLang="en-US" sz="2800" dirty="0"/>
              <a:t>(</a:t>
            </a:r>
            <a:r>
              <a:rPr lang="nl-NL" sz="2800" dirty="0"/>
              <a:t>K2 Điều 294,</a:t>
            </a:r>
            <a:r>
              <a:rPr lang="en-US" altLang="en-US" sz="2800" dirty="0"/>
              <a:t> </a:t>
            </a:r>
          </a:p>
          <a:p>
            <a:pPr algn="ctr"/>
            <a:r>
              <a:rPr lang="en-US" altLang="en-US" sz="2800" dirty="0"/>
              <a:t>K1 </a:t>
            </a:r>
            <a:r>
              <a:rPr lang="en-US" altLang="en-US" sz="2800" dirty="0" err="1"/>
              <a:t>Điều</a:t>
            </a:r>
            <a:r>
              <a:rPr lang="en-US" altLang="en-US" sz="2800" dirty="0"/>
              <a:t> 296)</a:t>
            </a:r>
            <a:endParaRPr lang="en-US" sz="2800" dirty="0">
              <a:latin typeface="Times New Roman" pitchFamily="18" charset="0"/>
            </a:endParaRPr>
          </a:p>
        </p:txBody>
      </p:sp>
      <p:sp>
        <p:nvSpPr>
          <p:cNvPr id="35846" name="Rectangle 6"/>
          <p:cNvSpPr>
            <a:spLocks noChangeArrowheads="1"/>
          </p:cNvSpPr>
          <p:nvPr/>
        </p:nvSpPr>
        <p:spPr bwMode="auto">
          <a:xfrm>
            <a:off x="7467600" y="838200"/>
            <a:ext cx="3200400" cy="1219200"/>
          </a:xfrm>
          <a:prstGeom prst="rect">
            <a:avLst/>
          </a:prstGeom>
          <a:solidFill>
            <a:schemeClr val="accent1"/>
          </a:solidFill>
          <a:ln w="9525">
            <a:solidFill>
              <a:srgbClr val="0000FF"/>
            </a:solidFill>
            <a:miter lim="800000"/>
            <a:headEnd/>
            <a:tailEnd/>
          </a:ln>
          <a:effectLst/>
        </p:spPr>
        <p:txBody>
          <a:bodyPr wrap="none" anchor="ctr"/>
          <a:lstStyle/>
          <a:p>
            <a:pPr algn="ctr"/>
            <a:r>
              <a:rPr lang="en-US" sz="2800" b="1" dirty="0" err="1">
                <a:latin typeface="Times New Roman" pitchFamily="18" charset="0"/>
              </a:rPr>
              <a:t>Phiên</a:t>
            </a:r>
            <a:r>
              <a:rPr lang="en-US" sz="2800" b="1" dirty="0">
                <a:latin typeface="Times New Roman" pitchFamily="18" charset="0"/>
              </a:rPr>
              <a:t> </a:t>
            </a:r>
            <a:r>
              <a:rPr lang="en-US" sz="2800" b="1" dirty="0" err="1">
                <a:latin typeface="Times New Roman" pitchFamily="18" charset="0"/>
              </a:rPr>
              <a:t>họp</a:t>
            </a:r>
            <a:r>
              <a:rPr lang="en-US" sz="2800" b="1" dirty="0">
                <a:latin typeface="Times New Roman" pitchFamily="18" charset="0"/>
              </a:rPr>
              <a:t> PT</a:t>
            </a:r>
          </a:p>
          <a:p>
            <a:pPr algn="ctr"/>
            <a:r>
              <a:rPr lang="en-US" sz="2800" dirty="0">
                <a:latin typeface="Times New Roman" pitchFamily="18" charset="0"/>
              </a:rPr>
              <a:t>(- </a:t>
            </a:r>
            <a:r>
              <a:rPr lang="en-US" sz="2800" dirty="0" err="1">
                <a:latin typeface="Times New Roman" pitchFamily="18" charset="0"/>
              </a:rPr>
              <a:t>Vụ</a:t>
            </a:r>
            <a:r>
              <a:rPr lang="en-US" sz="2800" dirty="0">
                <a:latin typeface="Times New Roman" pitchFamily="18" charset="0"/>
              </a:rPr>
              <a:t> </a:t>
            </a:r>
            <a:r>
              <a:rPr lang="en-US" sz="2800" dirty="0" err="1">
                <a:latin typeface="Times New Roman" pitchFamily="18" charset="0"/>
              </a:rPr>
              <a:t>án</a:t>
            </a:r>
            <a:r>
              <a:rPr lang="en-US" sz="2800" dirty="0">
                <a:latin typeface="Times New Roman" pitchFamily="18" charset="0"/>
              </a:rPr>
              <a:t>: K2 Đ314</a:t>
            </a:r>
          </a:p>
          <a:p>
            <a:pPr algn="ctr"/>
            <a:r>
              <a:rPr lang="en-US" sz="2800" dirty="0">
                <a:latin typeface="Times New Roman" pitchFamily="18" charset="0"/>
              </a:rPr>
              <a:t>- </a:t>
            </a:r>
            <a:r>
              <a:rPr lang="en-US" sz="2800" dirty="0" err="1">
                <a:latin typeface="Times New Roman" pitchFamily="18" charset="0"/>
              </a:rPr>
              <a:t>Việc</a:t>
            </a:r>
            <a:r>
              <a:rPr lang="en-US" sz="2800" dirty="0">
                <a:latin typeface="Times New Roman" pitchFamily="18" charset="0"/>
              </a:rPr>
              <a:t>: K1 Đ374)</a:t>
            </a:r>
          </a:p>
        </p:txBody>
      </p:sp>
      <p:sp>
        <p:nvSpPr>
          <p:cNvPr id="35850" name="Text Box 10"/>
          <p:cNvSpPr txBox="1">
            <a:spLocks noChangeArrowheads="1"/>
          </p:cNvSpPr>
          <p:nvPr/>
        </p:nvSpPr>
        <p:spPr bwMode="auto">
          <a:xfrm>
            <a:off x="2667000" y="2426018"/>
            <a:ext cx="7543800" cy="443198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endParaRPr lang="en-US" sz="2800" dirty="0"/>
          </a:p>
          <a:p>
            <a:pPr algn="ctr">
              <a:defRPr/>
            </a:pPr>
            <a:r>
              <a:rPr lang="en-US" sz="3200" b="1" dirty="0"/>
              <a:t>- </a:t>
            </a:r>
            <a:r>
              <a:rPr lang="vi-VN" sz="3200" b="1" dirty="0"/>
              <a:t>Kiểm sát viên Viện kiểm sát cùng cấp tham gia </a:t>
            </a:r>
            <a:r>
              <a:rPr lang="en-US" sz="3200" b="1" dirty="0" err="1"/>
              <a:t>phiên</a:t>
            </a:r>
            <a:r>
              <a:rPr lang="en-US" sz="3200" b="1" dirty="0"/>
              <a:t> </a:t>
            </a:r>
            <a:r>
              <a:rPr lang="en-US" sz="3200" b="1" dirty="0" err="1"/>
              <a:t>tòa</a:t>
            </a:r>
            <a:r>
              <a:rPr lang="en-US" sz="3200" b="1" dirty="0"/>
              <a:t>, </a:t>
            </a:r>
            <a:r>
              <a:rPr lang="vi-VN" sz="3200" b="1" dirty="0"/>
              <a:t>phiên họp</a:t>
            </a:r>
            <a:r>
              <a:rPr lang="en-US" sz="3200" b="1" dirty="0"/>
              <a:t>;</a:t>
            </a:r>
          </a:p>
          <a:p>
            <a:pPr algn="ctr">
              <a:defRPr/>
            </a:pPr>
            <a:endParaRPr lang="en-US" sz="3200" b="1" dirty="0"/>
          </a:p>
          <a:p>
            <a:pPr algn="ctr">
              <a:defRPr/>
            </a:pPr>
            <a:r>
              <a:rPr lang="en-US" sz="3200" b="1" dirty="0"/>
              <a:t>- </a:t>
            </a:r>
            <a:r>
              <a:rPr lang="vi-VN" sz="3200" b="1" dirty="0"/>
              <a:t>Kiểm sát viên vắng mặt thì Tòa án </a:t>
            </a:r>
            <a:r>
              <a:rPr lang="vi-VN" sz="3200" b="1" dirty="0">
                <a:solidFill>
                  <a:srgbClr val="FF0000"/>
                </a:solidFill>
              </a:rPr>
              <a:t>vẫn tiến hành phiên họp</a:t>
            </a:r>
            <a:r>
              <a:rPr lang="en-US" sz="3200" b="1" dirty="0">
                <a:solidFill>
                  <a:srgbClr val="FF0000"/>
                </a:solidFill>
              </a:rPr>
              <a:t>, </a:t>
            </a:r>
            <a:r>
              <a:rPr lang="en-US" sz="3200" b="1" dirty="0" err="1">
                <a:solidFill>
                  <a:srgbClr val="FF0000"/>
                </a:solidFill>
              </a:rPr>
              <a:t>phiên</a:t>
            </a:r>
            <a:r>
              <a:rPr lang="en-US" sz="3200" b="1" dirty="0">
                <a:solidFill>
                  <a:srgbClr val="FF0000"/>
                </a:solidFill>
              </a:rPr>
              <a:t> </a:t>
            </a:r>
            <a:r>
              <a:rPr lang="en-US" sz="3200" b="1" dirty="0" err="1">
                <a:solidFill>
                  <a:srgbClr val="FF0000"/>
                </a:solidFill>
              </a:rPr>
              <a:t>tòa</a:t>
            </a:r>
            <a:r>
              <a:rPr lang="en-US" sz="3200" b="1" dirty="0">
                <a:solidFill>
                  <a:srgbClr val="FF0000"/>
                </a:solidFill>
              </a:rPr>
              <a:t>, </a:t>
            </a:r>
            <a:r>
              <a:rPr lang="vi-VN" sz="3200" b="1" dirty="0"/>
              <a:t>trừ trường hợp Viện kiểm sát có kháng nghị</a:t>
            </a:r>
            <a:endParaRPr lang="en-US" sz="3200" b="1" dirty="0">
              <a:latin typeface="Times New Roman" pitchFamily="18" charset="0"/>
            </a:endParaRPr>
          </a:p>
          <a:p>
            <a:pPr>
              <a:spcBef>
                <a:spcPct val="50000"/>
              </a:spcBef>
            </a:pPr>
            <a:endParaRPr lang="en-US" sz="2000" b="1" dirty="0">
              <a:latin typeface="Times New Roman" pitchFamily="18" charset="0"/>
            </a:endParaRPr>
          </a:p>
        </p:txBody>
      </p:sp>
      <p:pic>
        <p:nvPicPr>
          <p:cNvPr id="7" name="Picture 6" descr="DẠ 29.png"/>
          <p:cNvPicPr>
            <a:picLocks noChangeAspect="1"/>
          </p:cNvPicPr>
          <p:nvPr/>
        </p:nvPicPr>
        <p:blipFill>
          <a:blip r:embed="rId2" cstate="print"/>
          <a:stretch>
            <a:fillRect/>
          </a:stretch>
        </p:blipFill>
        <p:spPr>
          <a:xfrm>
            <a:off x="4495800" y="304800"/>
            <a:ext cx="3048000" cy="20574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5844"/>
                                        </p:tgtEl>
                                        <p:attrNameLst>
                                          <p:attrName>style.visibility</p:attrName>
                                        </p:attrNameLst>
                                      </p:cBhvr>
                                      <p:to>
                                        <p:strVal val="visible"/>
                                      </p:to>
                                    </p:set>
                                    <p:animEffect transition="in" filter="wedge">
                                      <p:cBhvr>
                                        <p:cTn id="12" dur="500"/>
                                        <p:tgtEl>
                                          <p:spTgt spid="3584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35846"/>
                                        </p:tgtEl>
                                        <p:attrNameLst>
                                          <p:attrName>style.visibility</p:attrName>
                                        </p:attrNameLst>
                                      </p:cBhvr>
                                      <p:to>
                                        <p:strVal val="visible"/>
                                      </p:to>
                                    </p:set>
                                    <p:animEffect transition="in" filter="wipe(down)">
                                      <p:cBhvr>
                                        <p:cTn id="17" dur="580">
                                          <p:stCondLst>
                                            <p:cond delay="0"/>
                                          </p:stCondLst>
                                        </p:cTn>
                                        <p:tgtEl>
                                          <p:spTgt spid="35846"/>
                                        </p:tgtEl>
                                      </p:cBhvr>
                                    </p:animEffect>
                                    <p:anim calcmode="lin" valueType="num">
                                      <p:cBhvr>
                                        <p:cTn id="18" dur="1822" tmFilter="0,0; 0.14,0.36; 0.43,0.73; 0.71,0.91; 1.0,1.0">
                                          <p:stCondLst>
                                            <p:cond delay="0"/>
                                          </p:stCondLst>
                                        </p:cTn>
                                        <p:tgtEl>
                                          <p:spTgt spid="3584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3584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3584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3584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35846"/>
                                        </p:tgtEl>
                                        <p:attrNameLst>
                                          <p:attrName>ppt_y</p:attrName>
                                        </p:attrNameLst>
                                      </p:cBhvr>
                                      <p:tavLst>
                                        <p:tav tm="0" fmla="#ppt_y-sin(pi*$)/81">
                                          <p:val>
                                            <p:fltVal val="0"/>
                                          </p:val>
                                        </p:tav>
                                        <p:tav tm="100000">
                                          <p:val>
                                            <p:fltVal val="1"/>
                                          </p:val>
                                        </p:tav>
                                      </p:tavLst>
                                    </p:anim>
                                    <p:animScale>
                                      <p:cBhvr>
                                        <p:cTn id="23" dur="26">
                                          <p:stCondLst>
                                            <p:cond delay="650"/>
                                          </p:stCondLst>
                                        </p:cTn>
                                        <p:tgtEl>
                                          <p:spTgt spid="35846"/>
                                        </p:tgtEl>
                                      </p:cBhvr>
                                      <p:to x="100000" y="60000"/>
                                    </p:animScale>
                                    <p:animScale>
                                      <p:cBhvr>
                                        <p:cTn id="24" dur="166" decel="50000">
                                          <p:stCondLst>
                                            <p:cond delay="676"/>
                                          </p:stCondLst>
                                        </p:cTn>
                                        <p:tgtEl>
                                          <p:spTgt spid="35846"/>
                                        </p:tgtEl>
                                      </p:cBhvr>
                                      <p:to x="100000" y="100000"/>
                                    </p:animScale>
                                    <p:animScale>
                                      <p:cBhvr>
                                        <p:cTn id="25" dur="26">
                                          <p:stCondLst>
                                            <p:cond delay="1312"/>
                                          </p:stCondLst>
                                        </p:cTn>
                                        <p:tgtEl>
                                          <p:spTgt spid="35846"/>
                                        </p:tgtEl>
                                      </p:cBhvr>
                                      <p:to x="100000" y="80000"/>
                                    </p:animScale>
                                    <p:animScale>
                                      <p:cBhvr>
                                        <p:cTn id="26" dur="166" decel="50000">
                                          <p:stCondLst>
                                            <p:cond delay="1338"/>
                                          </p:stCondLst>
                                        </p:cTn>
                                        <p:tgtEl>
                                          <p:spTgt spid="35846"/>
                                        </p:tgtEl>
                                      </p:cBhvr>
                                      <p:to x="100000" y="100000"/>
                                    </p:animScale>
                                    <p:animScale>
                                      <p:cBhvr>
                                        <p:cTn id="27" dur="26">
                                          <p:stCondLst>
                                            <p:cond delay="1642"/>
                                          </p:stCondLst>
                                        </p:cTn>
                                        <p:tgtEl>
                                          <p:spTgt spid="35846"/>
                                        </p:tgtEl>
                                      </p:cBhvr>
                                      <p:to x="100000" y="90000"/>
                                    </p:animScale>
                                    <p:animScale>
                                      <p:cBhvr>
                                        <p:cTn id="28" dur="166" decel="50000">
                                          <p:stCondLst>
                                            <p:cond delay="1668"/>
                                          </p:stCondLst>
                                        </p:cTn>
                                        <p:tgtEl>
                                          <p:spTgt spid="35846"/>
                                        </p:tgtEl>
                                      </p:cBhvr>
                                      <p:to x="100000" y="100000"/>
                                    </p:animScale>
                                    <p:animScale>
                                      <p:cBhvr>
                                        <p:cTn id="29" dur="26">
                                          <p:stCondLst>
                                            <p:cond delay="1808"/>
                                          </p:stCondLst>
                                        </p:cTn>
                                        <p:tgtEl>
                                          <p:spTgt spid="35846"/>
                                        </p:tgtEl>
                                      </p:cBhvr>
                                      <p:to x="100000" y="95000"/>
                                    </p:animScale>
                                    <p:animScale>
                                      <p:cBhvr>
                                        <p:cTn id="30" dur="166" decel="50000">
                                          <p:stCondLst>
                                            <p:cond delay="1834"/>
                                          </p:stCondLst>
                                        </p:cTn>
                                        <p:tgtEl>
                                          <p:spTgt spid="35846"/>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35850"/>
                                        </p:tgtEl>
                                        <p:attrNameLst>
                                          <p:attrName>style.visibility</p:attrName>
                                        </p:attrNameLst>
                                      </p:cBhvr>
                                      <p:to>
                                        <p:strVal val="visible"/>
                                      </p:to>
                                    </p:set>
                                    <p:animEffect transition="in" filter="slide(fromBottom)">
                                      <p:cBhvr>
                                        <p:cTn id="35"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4" grpId="0" animBg="1"/>
      <p:bldP spid="35846" grpId="0" animBg="1"/>
      <p:bldP spid="358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36"/>
          <p:cNvSpPr txBox="1">
            <a:spLocks noChangeArrowheads="1"/>
          </p:cNvSpPr>
          <p:nvPr/>
        </p:nvSpPr>
        <p:spPr bwMode="auto">
          <a:xfrm>
            <a:off x="1752600" y="1295400"/>
            <a:ext cx="4267200" cy="1421928"/>
          </a:xfrm>
          <a:prstGeom prst="rect">
            <a:avLst/>
          </a:prstGeom>
          <a:noFill/>
          <a:ln w="9525">
            <a:noFill/>
            <a:miter lim="800000"/>
            <a:headEnd/>
            <a:tailEnd/>
          </a:ln>
          <a:effectLst/>
        </p:spPr>
        <p:txBody>
          <a:bodyPr wrap="square">
            <a:spAutoFit/>
          </a:bodyPr>
          <a:lstStyle/>
          <a:p>
            <a:pPr marL="342900" indent="-342900" algn="ctr" defTabSz="1111250">
              <a:lnSpc>
                <a:spcPct val="90000"/>
              </a:lnSpc>
              <a:spcAft>
                <a:spcPct val="35000"/>
              </a:spcAft>
            </a:pPr>
            <a:r>
              <a:rPr lang="en-US" altLang="en-US" sz="2800" b="1" dirty="0"/>
              <a:t>	</a:t>
            </a:r>
            <a:r>
              <a:rPr lang="en-US" altLang="en-US" sz="3200" b="1" dirty="0"/>
              <a:t>VKS </a:t>
            </a:r>
            <a:r>
              <a:rPr lang="en-US" altLang="en-US" sz="3200" b="1" dirty="0" err="1"/>
              <a:t>đều</a:t>
            </a:r>
            <a:r>
              <a:rPr lang="en-US" altLang="en-US" sz="3200" b="1" dirty="0"/>
              <a:t> </a:t>
            </a:r>
            <a:r>
              <a:rPr lang="en-US" altLang="en-US" sz="3200" b="1" dirty="0" err="1"/>
              <a:t>tham</a:t>
            </a:r>
            <a:r>
              <a:rPr lang="en-US" altLang="en-US" sz="3200" b="1" dirty="0"/>
              <a:t> </a:t>
            </a:r>
            <a:r>
              <a:rPr lang="en-US" altLang="en-US" sz="3200" b="1" dirty="0" err="1"/>
              <a:t>gia</a:t>
            </a:r>
            <a:r>
              <a:rPr lang="en-US" altLang="en-US" sz="3200" b="1" dirty="0"/>
              <a:t>  </a:t>
            </a:r>
            <a:r>
              <a:rPr lang="en-US" altLang="en-US" sz="3200" b="1" dirty="0" err="1"/>
              <a:t>tất</a:t>
            </a:r>
            <a:r>
              <a:rPr lang="en-US" altLang="en-US" sz="3200" b="1" dirty="0"/>
              <a:t> </a:t>
            </a:r>
            <a:r>
              <a:rPr lang="en-US" altLang="en-US" sz="3200" b="1" dirty="0" err="1"/>
              <a:t>cả</a:t>
            </a:r>
            <a:r>
              <a:rPr lang="en-US" altLang="en-US" sz="3200" b="1" dirty="0"/>
              <a:t> </a:t>
            </a:r>
            <a:r>
              <a:rPr lang="en-US" altLang="en-US" sz="3200" b="1" dirty="0" err="1"/>
              <a:t>phiên</a:t>
            </a:r>
            <a:r>
              <a:rPr lang="en-US" altLang="en-US" sz="3200" b="1" dirty="0"/>
              <a:t> </a:t>
            </a:r>
            <a:r>
              <a:rPr lang="en-US" altLang="en-US" sz="3200" b="1" dirty="0" err="1"/>
              <a:t>tòa</a:t>
            </a:r>
            <a:r>
              <a:rPr lang="en-US" altLang="en-US" sz="3200" b="1" dirty="0"/>
              <a:t> </a:t>
            </a:r>
            <a:r>
              <a:rPr lang="en-US" altLang="en-US" sz="3200" b="1" dirty="0" err="1"/>
              <a:t>hoặc</a:t>
            </a:r>
            <a:r>
              <a:rPr lang="en-US" altLang="en-US" sz="3200" b="1" dirty="0"/>
              <a:t> </a:t>
            </a:r>
            <a:r>
              <a:rPr lang="en-US" altLang="en-US" sz="3200" b="1" dirty="0" err="1"/>
              <a:t>phiên</a:t>
            </a:r>
            <a:r>
              <a:rPr lang="en-US" altLang="en-US" sz="3200" b="1" dirty="0"/>
              <a:t> </a:t>
            </a:r>
            <a:r>
              <a:rPr lang="en-US" altLang="en-US" sz="3200" b="1" dirty="0" err="1"/>
              <a:t>họp</a:t>
            </a:r>
            <a:r>
              <a:rPr lang="en-US" altLang="en-US" sz="3200" b="1" dirty="0"/>
              <a:t>.</a:t>
            </a:r>
            <a:endParaRPr lang="en-US" altLang="en-US" sz="2800" b="1" dirty="0"/>
          </a:p>
        </p:txBody>
      </p:sp>
      <p:sp>
        <p:nvSpPr>
          <p:cNvPr id="32775" name="Title 1"/>
          <p:cNvSpPr>
            <a:spLocks noGrp="1"/>
          </p:cNvSpPr>
          <p:nvPr>
            <p:ph type="title"/>
          </p:nvPr>
        </p:nvSpPr>
        <p:spPr>
          <a:xfrm>
            <a:off x="2362200" y="152400"/>
            <a:ext cx="7239000" cy="914400"/>
          </a:xfrm>
        </p:spPr>
        <p:txBody>
          <a:bodyPr>
            <a:normAutofit fontScale="90000"/>
          </a:bodyPr>
          <a:lstStyle/>
          <a:p>
            <a:pPr algn="ctr"/>
            <a:r>
              <a:rPr lang="en-US" sz="3100" dirty="0">
                <a:solidFill>
                  <a:srgbClr val="FF0000"/>
                </a:solidFill>
              </a:rPr>
              <a:t/>
            </a:r>
            <a:br>
              <a:rPr lang="en-US" sz="3100" dirty="0">
                <a:solidFill>
                  <a:srgbClr val="FF0000"/>
                </a:solidFill>
              </a:rPr>
            </a:br>
            <a:r>
              <a:rPr lang="en-US" sz="3100" dirty="0">
                <a:solidFill>
                  <a:srgbClr val="FF0000"/>
                </a:solidFill>
              </a:rPr>
              <a:t>d) </a:t>
            </a:r>
            <a:r>
              <a:rPr lang="en-US" sz="3100" dirty="0" err="1">
                <a:solidFill>
                  <a:srgbClr val="FF0000"/>
                </a:solidFill>
              </a:rPr>
              <a:t>Tham</a:t>
            </a:r>
            <a:r>
              <a:rPr lang="en-US" sz="3100" dirty="0">
                <a:solidFill>
                  <a:srgbClr val="FF0000"/>
                </a:solidFill>
              </a:rPr>
              <a:t> </a:t>
            </a:r>
            <a:r>
              <a:rPr lang="en-US" sz="3100" dirty="0" err="1">
                <a:solidFill>
                  <a:srgbClr val="FF0000"/>
                </a:solidFill>
              </a:rPr>
              <a:t>gia</a:t>
            </a:r>
            <a:r>
              <a:rPr lang="en-US" sz="3100" dirty="0">
                <a:solidFill>
                  <a:srgbClr val="FF0000"/>
                </a:solidFill>
              </a:rPr>
              <a:t> </a:t>
            </a:r>
            <a:r>
              <a:rPr lang="en-US" sz="3100" dirty="0" err="1">
                <a:solidFill>
                  <a:srgbClr val="FF0000"/>
                </a:solidFill>
              </a:rPr>
              <a:t>phiên</a:t>
            </a:r>
            <a:r>
              <a:rPr lang="en-US" sz="3100" dirty="0">
                <a:solidFill>
                  <a:srgbClr val="FF0000"/>
                </a:solidFill>
              </a:rPr>
              <a:t> </a:t>
            </a:r>
            <a:r>
              <a:rPr lang="en-US" sz="3100" dirty="0" err="1">
                <a:solidFill>
                  <a:srgbClr val="FF0000"/>
                </a:solidFill>
              </a:rPr>
              <a:t>tòa</a:t>
            </a:r>
            <a:r>
              <a:rPr lang="en-US" sz="3100" dirty="0">
                <a:solidFill>
                  <a:srgbClr val="FF0000"/>
                </a:solidFill>
              </a:rPr>
              <a:t>, </a:t>
            </a:r>
            <a:r>
              <a:rPr lang="en-US" sz="3100" dirty="0" err="1">
                <a:solidFill>
                  <a:srgbClr val="FF0000"/>
                </a:solidFill>
              </a:rPr>
              <a:t>phiên</a:t>
            </a:r>
            <a:r>
              <a:rPr lang="en-US" sz="3100" dirty="0">
                <a:solidFill>
                  <a:srgbClr val="FF0000"/>
                </a:solidFill>
              </a:rPr>
              <a:t> </a:t>
            </a:r>
            <a:r>
              <a:rPr lang="en-US" sz="3100" dirty="0" err="1">
                <a:solidFill>
                  <a:srgbClr val="FF0000"/>
                </a:solidFill>
              </a:rPr>
              <a:t>họp</a:t>
            </a:r>
            <a:r>
              <a:rPr lang="en-US" sz="3100" dirty="0">
                <a:solidFill>
                  <a:srgbClr val="FF0000"/>
                </a:solidFill>
              </a:rPr>
              <a:t> </a:t>
            </a:r>
            <a:r>
              <a:rPr lang="en-US" sz="3100" dirty="0" err="1">
                <a:solidFill>
                  <a:srgbClr val="FF0000"/>
                </a:solidFill>
              </a:rPr>
              <a:t>giám</a:t>
            </a:r>
            <a:r>
              <a:rPr lang="en-US" sz="3100" dirty="0">
                <a:solidFill>
                  <a:srgbClr val="FF0000"/>
                </a:solidFill>
              </a:rPr>
              <a:t> </a:t>
            </a:r>
            <a:r>
              <a:rPr lang="en-US" sz="3100" dirty="0" err="1">
                <a:solidFill>
                  <a:srgbClr val="FF0000"/>
                </a:solidFill>
              </a:rPr>
              <a:t>đốc</a:t>
            </a:r>
            <a:r>
              <a:rPr lang="en-US" sz="3100" dirty="0">
                <a:solidFill>
                  <a:srgbClr val="FF0000"/>
                </a:solidFill>
              </a:rPr>
              <a:t> </a:t>
            </a:r>
            <a:r>
              <a:rPr lang="en-US" sz="3100" dirty="0" err="1">
                <a:solidFill>
                  <a:srgbClr val="FF0000"/>
                </a:solidFill>
              </a:rPr>
              <a:t>thẩm</a:t>
            </a:r>
            <a:r>
              <a:rPr lang="en-US" sz="3100" dirty="0">
                <a:solidFill>
                  <a:srgbClr val="FF0000"/>
                </a:solidFill>
              </a:rPr>
              <a:t>, </a:t>
            </a:r>
            <a:r>
              <a:rPr lang="en-US" sz="3100" dirty="0" err="1">
                <a:solidFill>
                  <a:srgbClr val="FF0000"/>
                </a:solidFill>
              </a:rPr>
              <a:t>tái</a:t>
            </a:r>
            <a:r>
              <a:rPr lang="en-US" sz="3100" dirty="0">
                <a:solidFill>
                  <a:srgbClr val="FF0000"/>
                </a:solidFill>
              </a:rPr>
              <a:t> </a:t>
            </a:r>
            <a:r>
              <a:rPr lang="en-US" sz="3100" dirty="0" err="1">
                <a:solidFill>
                  <a:srgbClr val="FF0000"/>
                </a:solidFill>
              </a:rPr>
              <a:t>thẩm</a:t>
            </a:r>
            <a:r>
              <a:rPr lang="en-US" sz="2800" dirty="0">
                <a:solidFill>
                  <a:srgbClr val="FF0000"/>
                </a:solidFill>
              </a:rPr>
              <a:t/>
            </a:r>
            <a:br>
              <a:rPr lang="en-US" sz="2800" dirty="0">
                <a:solidFill>
                  <a:srgbClr val="FF0000"/>
                </a:solidFill>
              </a:rPr>
            </a:br>
            <a:endParaRPr lang="en-US" altLang="en-US" sz="3200" dirty="0"/>
          </a:p>
        </p:txBody>
      </p:sp>
      <p:sp>
        <p:nvSpPr>
          <p:cNvPr id="6" name="Oval 5"/>
          <p:cNvSpPr/>
          <p:nvPr/>
        </p:nvSpPr>
        <p:spPr>
          <a:xfrm>
            <a:off x="7543800" y="1905000"/>
            <a:ext cx="2590800" cy="1981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b="1" dirty="0" smtClean="0">
                <a:solidFill>
                  <a:srgbClr val="FF0000"/>
                </a:solidFill>
              </a:rPr>
              <a:t>Giám đốc thẩm</a:t>
            </a:r>
          </a:p>
          <a:p>
            <a:pPr algn="ctr"/>
            <a:endParaRPr lang="nl-NL" dirty="0" smtClean="0"/>
          </a:p>
          <a:p>
            <a:pPr algn="ctr"/>
            <a:r>
              <a:rPr lang="nl-NL" dirty="0" smtClean="0"/>
              <a:t>K3 Điều 21, Khoản 1 Điều 338 BLTTDS</a:t>
            </a:r>
            <a:endParaRPr lang="en-US" dirty="0"/>
          </a:p>
        </p:txBody>
      </p:sp>
      <p:sp>
        <p:nvSpPr>
          <p:cNvPr id="8" name="Oval 7"/>
          <p:cNvSpPr/>
          <p:nvPr/>
        </p:nvSpPr>
        <p:spPr>
          <a:xfrm>
            <a:off x="7239000" y="4114800"/>
            <a:ext cx="3429000" cy="21336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sz="2000" b="1" dirty="0">
                <a:solidFill>
                  <a:srgbClr val="FF0000"/>
                </a:solidFill>
              </a:rPr>
              <a:t>Tái thẩm</a:t>
            </a:r>
          </a:p>
          <a:p>
            <a:pPr algn="ctr"/>
            <a:endParaRPr lang="nl-NL" sz="2000" dirty="0"/>
          </a:p>
          <a:p>
            <a:pPr algn="ctr"/>
            <a:r>
              <a:rPr lang="nl-NL" sz="2000" dirty="0"/>
              <a:t>K3 Điều 21, Điều 357 BLTTDS</a:t>
            </a:r>
            <a:endParaRPr lang="en-US" sz="2000" dirty="0"/>
          </a:p>
        </p:txBody>
      </p:sp>
      <p:pic>
        <p:nvPicPr>
          <p:cNvPr id="7" name="Picture 6" descr="images (20).jpg"/>
          <p:cNvPicPr>
            <a:picLocks noChangeAspect="1"/>
          </p:cNvPicPr>
          <p:nvPr/>
        </p:nvPicPr>
        <p:blipFill>
          <a:blip r:embed="rId2" cstate="print"/>
          <a:stretch>
            <a:fillRect/>
          </a:stretch>
        </p:blipFill>
        <p:spPr>
          <a:xfrm>
            <a:off x="1905000" y="3200400"/>
            <a:ext cx="4724400" cy="3048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ChangeArrowheads="1"/>
          </p:cNvSpPr>
          <p:nvPr/>
        </p:nvSpPr>
        <p:spPr bwMode="auto">
          <a:xfrm>
            <a:off x="1524000" y="0"/>
            <a:ext cx="9144000" cy="68580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lstStyle/>
          <a:p>
            <a:pPr algn="ctr"/>
            <a:r>
              <a:rPr lang="nl-NL" sz="2400" b="1" dirty="0"/>
              <a:t>đ) Trường hợp khác...</a:t>
            </a:r>
            <a:endParaRPr lang="en-US" sz="2400" b="1" dirty="0"/>
          </a:p>
        </p:txBody>
      </p:sp>
      <p:sp>
        <p:nvSpPr>
          <p:cNvPr id="4" name="Horizontal Scroll 3"/>
          <p:cNvSpPr/>
          <p:nvPr/>
        </p:nvSpPr>
        <p:spPr bwMode="auto">
          <a:xfrm>
            <a:off x="1752600" y="457200"/>
            <a:ext cx="8534400" cy="5715000"/>
          </a:xfrm>
          <a:prstGeom prst="horizontalScroll">
            <a:avLst/>
          </a:prstGeom>
          <a:blipFill>
            <a:blip r:embed="rId2" cstate="print"/>
            <a:tile tx="0" ty="0" sx="100000" sy="100000" flip="none" algn="tl"/>
          </a:blipFill>
          <a:ln w="9525" cap="flat" cmpd="sng" algn="ctr">
            <a:solidFill>
              <a:schemeClr val="tx1"/>
            </a:solidFill>
            <a:prstDash val="solid"/>
            <a:round/>
            <a:headEnd type="none" w="med" len="med"/>
            <a:tailEnd type="none" w="med" len="med"/>
          </a:ln>
          <a:effectLst/>
        </p:spPr>
        <p:txBody>
          <a:bodyPr/>
          <a:lstStyle/>
          <a:p>
            <a:pPr algn="ctr"/>
            <a:r>
              <a:rPr lang="nl-NL" sz="3200" b="1" dirty="0"/>
              <a:t>* Trường hợp xét xử theo thủ tục rút gọn</a:t>
            </a:r>
            <a:endParaRPr lang="en-US" sz="3200" b="1" dirty="0"/>
          </a:p>
          <a:p>
            <a:pPr algn="ctr"/>
            <a:r>
              <a:rPr lang="en-US" sz="3200" dirty="0"/>
              <a:t>(</a:t>
            </a:r>
            <a:r>
              <a:rPr lang="en-US" sz="3200" dirty="0" err="1"/>
              <a:t>Khoản</a:t>
            </a:r>
            <a:r>
              <a:rPr lang="en-US" sz="3200" dirty="0"/>
              <a:t> 1 </a:t>
            </a:r>
            <a:r>
              <a:rPr lang="en-US" sz="3200" dirty="0" err="1"/>
              <a:t>Điều</a:t>
            </a:r>
            <a:r>
              <a:rPr lang="en-US" sz="3200" dirty="0"/>
              <a:t> 320 BLTTDS </a:t>
            </a:r>
            <a:r>
              <a:rPr lang="en-US" sz="3200" dirty="0" err="1"/>
              <a:t>năm</a:t>
            </a:r>
            <a:r>
              <a:rPr lang="en-US" sz="3200" dirty="0"/>
              <a:t> 2015)</a:t>
            </a:r>
          </a:p>
          <a:p>
            <a:pPr algn="ctr"/>
            <a:r>
              <a:rPr lang="vi-VN" sz="3600" i="1" dirty="0"/>
              <a:t>Kiểm sát viên Viện kiểm sát cùng cấp</a:t>
            </a:r>
            <a:r>
              <a:rPr lang="en-US" sz="3600" i="1" dirty="0"/>
              <a:t> </a:t>
            </a:r>
            <a:r>
              <a:rPr lang="en-US" sz="3600" i="1" dirty="0" err="1"/>
              <a:t>phải</a:t>
            </a:r>
            <a:r>
              <a:rPr lang="en-US" sz="3600" i="1" dirty="0"/>
              <a:t> </a:t>
            </a:r>
            <a:r>
              <a:rPr lang="en-US" sz="3600" i="1" dirty="0" err="1"/>
              <a:t>có</a:t>
            </a:r>
            <a:r>
              <a:rPr lang="en-US" sz="3600" i="1" dirty="0"/>
              <a:t> </a:t>
            </a:r>
            <a:r>
              <a:rPr lang="en-US" sz="3600" i="1" dirty="0" err="1"/>
              <a:t>mặt</a:t>
            </a:r>
            <a:r>
              <a:rPr lang="en-US" sz="3600" i="1" dirty="0"/>
              <a:t> </a:t>
            </a:r>
            <a:r>
              <a:rPr lang="en-US" sz="3600" i="1" dirty="0" err="1"/>
              <a:t>tại</a:t>
            </a:r>
            <a:r>
              <a:rPr lang="en-US" sz="3600" i="1" dirty="0"/>
              <a:t> </a:t>
            </a:r>
            <a:r>
              <a:rPr lang="en-US" sz="3600" i="1" dirty="0" err="1"/>
              <a:t>phiên</a:t>
            </a:r>
            <a:r>
              <a:rPr lang="en-US" sz="3600" i="1" dirty="0"/>
              <a:t> </a:t>
            </a:r>
            <a:r>
              <a:rPr lang="en-US" sz="3600" i="1" dirty="0" err="1"/>
              <a:t>tòa</a:t>
            </a:r>
            <a:r>
              <a:rPr lang="en-US" sz="3600" i="1" dirty="0"/>
              <a:t> </a:t>
            </a:r>
            <a:r>
              <a:rPr lang="en-US" sz="3600" i="1" dirty="0" err="1"/>
              <a:t>xét</a:t>
            </a:r>
            <a:r>
              <a:rPr lang="en-US" sz="3600" i="1" dirty="0"/>
              <a:t> </a:t>
            </a:r>
            <a:r>
              <a:rPr lang="en-US" sz="3600" i="1" dirty="0" err="1"/>
              <a:t>xử</a:t>
            </a:r>
            <a:r>
              <a:rPr lang="en-US" sz="3600" i="1" dirty="0"/>
              <a:t> </a:t>
            </a:r>
            <a:r>
              <a:rPr lang="en-US" sz="3600" i="1" dirty="0" err="1"/>
              <a:t>theo</a:t>
            </a:r>
            <a:r>
              <a:rPr lang="en-US" sz="3600" i="1" dirty="0"/>
              <a:t> </a:t>
            </a:r>
            <a:r>
              <a:rPr lang="en-US" sz="3600" i="1" dirty="0" err="1"/>
              <a:t>thủ</a:t>
            </a:r>
            <a:r>
              <a:rPr lang="en-US" sz="3600" i="1" dirty="0"/>
              <a:t> </a:t>
            </a:r>
            <a:r>
              <a:rPr lang="en-US" sz="3600" i="1" dirty="0" err="1"/>
              <a:t>tục</a:t>
            </a:r>
            <a:r>
              <a:rPr lang="en-US" sz="3600" i="1" dirty="0"/>
              <a:t> </a:t>
            </a:r>
            <a:r>
              <a:rPr lang="en-US" sz="3600" i="1" dirty="0" err="1"/>
              <a:t>rút</a:t>
            </a:r>
            <a:r>
              <a:rPr lang="en-US" sz="3600" i="1" dirty="0"/>
              <a:t> </a:t>
            </a:r>
            <a:r>
              <a:rPr lang="en-US" sz="3600" i="1" dirty="0" err="1"/>
              <a:t>gọn</a:t>
            </a:r>
            <a:r>
              <a:rPr lang="vi-VN" sz="3600" i="1" dirty="0"/>
              <a:t>. Trường hợp Kiểm sát viên vắng mặt thì Hội đồng xét xử vẫn tiến hành xét xử.</a:t>
            </a:r>
            <a:endParaRPr lang="en-US" sz="3600" i="1" dirty="0"/>
          </a:p>
        </p:txBody>
      </p:sp>
      <p:sp>
        <p:nvSpPr>
          <p:cNvPr id="6" name="4-Point Star 5"/>
          <p:cNvSpPr/>
          <p:nvPr/>
        </p:nvSpPr>
        <p:spPr>
          <a:xfrm>
            <a:off x="1905000" y="5334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Point Star 7"/>
          <p:cNvSpPr/>
          <p:nvPr/>
        </p:nvSpPr>
        <p:spPr>
          <a:xfrm>
            <a:off x="1828800" y="3048000"/>
            <a:ext cx="914400" cy="9144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Punched Tape 6"/>
          <p:cNvSpPr/>
          <p:nvPr/>
        </p:nvSpPr>
        <p:spPr>
          <a:xfrm>
            <a:off x="2819400" y="914400"/>
            <a:ext cx="6629400" cy="4191000"/>
          </a:xfrm>
          <a:prstGeom prst="flowChartPunchedTape">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nl-NL" b="1" dirty="0" smtClean="0"/>
          </a:p>
          <a:p>
            <a:pPr algn="ctr"/>
            <a:endParaRPr lang="nl-NL" b="1" dirty="0" smtClean="0"/>
          </a:p>
          <a:p>
            <a:pPr algn="ctr"/>
            <a:endParaRPr lang="nl-NL" b="1" dirty="0" smtClean="0"/>
          </a:p>
          <a:p>
            <a:pPr algn="ctr"/>
            <a:endParaRPr lang="nl-NL" b="1" dirty="0" smtClean="0"/>
          </a:p>
          <a:p>
            <a:pPr algn="ctr"/>
            <a:endParaRPr lang="nl-NL" b="1" dirty="0" smtClean="0"/>
          </a:p>
          <a:p>
            <a:pPr algn="ctr"/>
            <a:endParaRPr lang="nl-NL" b="1" dirty="0" smtClean="0"/>
          </a:p>
          <a:p>
            <a:pPr algn="ctr"/>
            <a:r>
              <a:rPr lang="nl-NL" sz="2400" b="1" dirty="0">
                <a:solidFill>
                  <a:schemeClr val="tx1"/>
                </a:solidFill>
              </a:rPr>
              <a:t>* Phiên họp của Hội đồng </a:t>
            </a:r>
          </a:p>
          <a:p>
            <a:pPr algn="ctr"/>
            <a:r>
              <a:rPr lang="nl-NL" sz="2400" b="1" dirty="0">
                <a:solidFill>
                  <a:schemeClr val="tx1"/>
                </a:solidFill>
              </a:rPr>
              <a:t>phán Tòa án nhân dân tối cao</a:t>
            </a:r>
          </a:p>
          <a:p>
            <a:pPr algn="ctr"/>
            <a:r>
              <a:rPr lang="nl-NL" i="1" dirty="0" smtClean="0">
                <a:solidFill>
                  <a:schemeClr val="tx1"/>
                </a:solidFill>
              </a:rPr>
              <a:t>(Điều 358 BLTTDS)</a:t>
            </a:r>
          </a:p>
          <a:p>
            <a:pPr algn="ctr"/>
            <a:endParaRPr lang="nl-NL" b="1" dirty="0" smtClean="0">
              <a:solidFill>
                <a:schemeClr val="tx1"/>
              </a:solidFill>
            </a:endParaRPr>
          </a:p>
          <a:p>
            <a:pPr algn="ctr"/>
            <a:r>
              <a:rPr lang="nl-NL" sz="2000" dirty="0">
                <a:solidFill>
                  <a:schemeClr val="tx1"/>
                </a:solidFill>
              </a:rPr>
              <a:t>Viện trưởng VKSNDTC </a:t>
            </a:r>
            <a:r>
              <a:rPr lang="nl-NL" sz="2000" b="1" dirty="0">
                <a:solidFill>
                  <a:srgbClr val="FF0000"/>
                </a:solidFill>
              </a:rPr>
              <a:t>phải tham dự</a:t>
            </a:r>
            <a:r>
              <a:rPr lang="nl-NL" sz="2000" dirty="0">
                <a:solidFill>
                  <a:srgbClr val="FF0000"/>
                </a:solidFill>
              </a:rPr>
              <a:t> </a:t>
            </a:r>
            <a:r>
              <a:rPr lang="nl-NL" sz="2000" dirty="0">
                <a:solidFill>
                  <a:schemeClr val="tx1"/>
                </a:solidFill>
              </a:rPr>
              <a:t>kể cả trường hợp Viện trưởng VKSNDTC kiến nghị và không có kiến nghị xem xét lại quyết định của Hội đồng Thẩm phán Tòa án nhân dân tối cao</a:t>
            </a:r>
            <a:endParaRPr lang="nl-NL" sz="2000" b="1" dirty="0">
              <a:solidFill>
                <a:schemeClr val="tx1"/>
              </a:solidFill>
            </a:endParaRPr>
          </a:p>
          <a:p>
            <a:pPr algn="ctr"/>
            <a:endParaRPr lang="nl-NL" b="1" dirty="0" smtClean="0"/>
          </a:p>
          <a:p>
            <a:pPr algn="ctr"/>
            <a:endParaRPr lang="nl-NL" b="1" dirty="0" smtClean="0"/>
          </a:p>
          <a:p>
            <a:pPr algn="ctr"/>
            <a:endParaRPr lang="nl-NL" b="1" dirty="0" smtClean="0"/>
          </a:p>
          <a:p>
            <a:pPr algn="ctr"/>
            <a:endParaRPr lang="nl-NL" b="1" dirty="0" smtClean="0"/>
          </a:p>
          <a:p>
            <a:pPr algn="ctr"/>
            <a:endParaRPr lang="nl-NL" b="1" dirty="0" smtClean="0"/>
          </a:p>
          <a:p>
            <a:pPr algn="ctr"/>
            <a:endParaRPr lang="en-US" dirty="0"/>
          </a:p>
        </p:txBody>
      </p:sp>
      <p:pic>
        <p:nvPicPr>
          <p:cNvPr id="9" name="Picture 8" descr="images (26).jpg"/>
          <p:cNvPicPr>
            <a:picLocks noChangeAspect="1"/>
          </p:cNvPicPr>
          <p:nvPr/>
        </p:nvPicPr>
        <p:blipFill>
          <a:blip r:embed="rId3" cstate="print"/>
          <a:stretch>
            <a:fillRect/>
          </a:stretch>
        </p:blipFill>
        <p:spPr>
          <a:xfrm>
            <a:off x="4267200" y="4724400"/>
            <a:ext cx="3124200" cy="21336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p:cTn id="7" dur="500" decel="50000" fill="hold">
                                          <p:stCondLst>
                                            <p:cond delay="0"/>
                                          </p:stCondLst>
                                        </p:cTn>
                                        <p:tgtEl>
                                          <p:spTgt spid="9218">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218">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218">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9218">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218">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218">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218">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21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1" nodeType="clickEffect">
                                  <p:stCondLst>
                                    <p:cond delay="0"/>
                                  </p:stCondLst>
                                  <p:childTnLst>
                                    <p:animEffect transition="out" filter="box(in)">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slide(fromBottom)">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524000" y="0"/>
            <a:ext cx="9144000" cy="6858000"/>
          </a:xfrm>
          <a:prstGeom prst="rect">
            <a:avLst/>
          </a:prstGeom>
          <a:ln w="9525" algn="ctr">
            <a:solidFill>
              <a:schemeClr val="tx1"/>
            </a:solidFill>
            <a:round/>
            <a:headEnd/>
            <a:tailEnd/>
          </a:ln>
        </p:spPr>
        <p:style>
          <a:lnRef idx="0">
            <a:scrgbClr r="0" g="0" b="0"/>
          </a:lnRef>
          <a:fillRef idx="1003">
            <a:schemeClr val="lt2"/>
          </a:fillRef>
          <a:effectRef idx="0">
            <a:scrgbClr r="0" g="0" b="0"/>
          </a:effectRef>
          <a:fontRef idx="major"/>
        </p:style>
        <p:txBody>
          <a:bodyPr/>
          <a:lstStyle/>
          <a:p>
            <a:endParaRPr lang="en-US"/>
          </a:p>
        </p:txBody>
      </p:sp>
      <p:sp>
        <p:nvSpPr>
          <p:cNvPr id="27651" name="Rectangle 2"/>
          <p:cNvSpPr>
            <a:spLocks noChangeArrowheads="1"/>
          </p:cNvSpPr>
          <p:nvPr/>
        </p:nvSpPr>
        <p:spPr bwMode="auto">
          <a:xfrm>
            <a:off x="1524000" y="115889"/>
            <a:ext cx="9144000" cy="646331"/>
          </a:xfrm>
          <a:prstGeom prst="rect">
            <a:avLst/>
          </a:prstGeom>
          <a:noFill/>
          <a:ln w="9525">
            <a:noFill/>
            <a:miter lim="800000"/>
            <a:headEnd/>
            <a:tailEnd/>
          </a:ln>
        </p:spPr>
        <p:txBody>
          <a:bodyPr>
            <a:spAutoFit/>
          </a:bodyPr>
          <a:lstStyle/>
          <a:p>
            <a:pPr algn="ctr"/>
            <a:r>
              <a:rPr lang="en-US" sz="3600" b="1" dirty="0">
                <a:solidFill>
                  <a:schemeClr val="bg1"/>
                </a:solidFill>
              </a:rPr>
              <a:t> </a:t>
            </a:r>
            <a:r>
              <a:rPr lang="en-US" sz="3600" b="1" dirty="0">
                <a:solidFill>
                  <a:srgbClr val="FF0000"/>
                </a:solidFill>
              </a:rPr>
              <a:t>4.2. </a:t>
            </a:r>
            <a:r>
              <a:rPr lang="en-US" sz="3600" b="1" dirty="0" err="1">
                <a:solidFill>
                  <a:srgbClr val="FF0000"/>
                </a:solidFill>
              </a:rPr>
              <a:t>Kiểm</a:t>
            </a:r>
            <a:r>
              <a:rPr lang="en-US" sz="3600" b="1" dirty="0">
                <a:solidFill>
                  <a:srgbClr val="FF0000"/>
                </a:solidFill>
              </a:rPr>
              <a:t> </a:t>
            </a:r>
            <a:r>
              <a:rPr lang="en-US" sz="3600" b="1" dirty="0" err="1">
                <a:solidFill>
                  <a:srgbClr val="FF0000"/>
                </a:solidFill>
              </a:rPr>
              <a:t>sát</a:t>
            </a:r>
            <a:r>
              <a:rPr lang="en-US" sz="3600" b="1" dirty="0">
                <a:solidFill>
                  <a:srgbClr val="FF0000"/>
                </a:solidFill>
              </a:rPr>
              <a:t> </a:t>
            </a:r>
            <a:r>
              <a:rPr lang="en-US" sz="3600" b="1" dirty="0" err="1">
                <a:solidFill>
                  <a:srgbClr val="FF0000"/>
                </a:solidFill>
              </a:rPr>
              <a:t>viên</a:t>
            </a:r>
            <a:r>
              <a:rPr lang="en-US" sz="3600" b="1" dirty="0">
                <a:solidFill>
                  <a:srgbClr val="FF0000"/>
                </a:solidFill>
              </a:rPr>
              <a:t> </a:t>
            </a:r>
            <a:r>
              <a:rPr lang="en-US" sz="3600" b="1" dirty="0" err="1">
                <a:solidFill>
                  <a:srgbClr val="FF0000"/>
                </a:solidFill>
              </a:rPr>
              <a:t>hỏi</a:t>
            </a:r>
            <a:r>
              <a:rPr lang="en-US" sz="3600" b="1" dirty="0">
                <a:solidFill>
                  <a:srgbClr val="FF0000"/>
                </a:solidFill>
              </a:rPr>
              <a:t> </a:t>
            </a:r>
            <a:r>
              <a:rPr lang="en-US" sz="3600" b="1" dirty="0" err="1">
                <a:solidFill>
                  <a:srgbClr val="FF0000"/>
                </a:solidFill>
              </a:rPr>
              <a:t>khi</a:t>
            </a:r>
            <a:r>
              <a:rPr lang="en-US" sz="3600" b="1" dirty="0">
                <a:solidFill>
                  <a:srgbClr val="FF0000"/>
                </a:solidFill>
              </a:rPr>
              <a:t> </a:t>
            </a:r>
            <a:r>
              <a:rPr lang="en-US" sz="3600" b="1" dirty="0" err="1">
                <a:solidFill>
                  <a:srgbClr val="FF0000"/>
                </a:solidFill>
              </a:rPr>
              <a:t>tham</a:t>
            </a:r>
            <a:r>
              <a:rPr lang="en-US" sz="3600" b="1" dirty="0">
                <a:solidFill>
                  <a:srgbClr val="FF0000"/>
                </a:solidFill>
              </a:rPr>
              <a:t> </a:t>
            </a:r>
            <a:r>
              <a:rPr lang="en-US" sz="3600" b="1" dirty="0" err="1">
                <a:solidFill>
                  <a:srgbClr val="FF0000"/>
                </a:solidFill>
              </a:rPr>
              <a:t>gia</a:t>
            </a:r>
            <a:r>
              <a:rPr lang="en-US" sz="3600" b="1" dirty="0">
                <a:solidFill>
                  <a:srgbClr val="FF0000"/>
                </a:solidFill>
              </a:rPr>
              <a:t> PT, PH</a:t>
            </a:r>
          </a:p>
        </p:txBody>
      </p:sp>
      <p:pic>
        <p:nvPicPr>
          <p:cNvPr id="7" name="Picture 6" descr="13-chot-08155.jpg"/>
          <p:cNvPicPr>
            <a:picLocks noChangeAspect="1"/>
          </p:cNvPicPr>
          <p:nvPr/>
        </p:nvPicPr>
        <p:blipFill>
          <a:blip r:embed="rId2" cstate="print"/>
          <a:srcRect/>
          <a:stretch>
            <a:fillRect/>
          </a:stretch>
        </p:blipFill>
        <p:spPr bwMode="auto">
          <a:xfrm>
            <a:off x="1828800" y="1524000"/>
            <a:ext cx="3429000" cy="5029200"/>
          </a:xfrm>
          <a:prstGeom prst="rect">
            <a:avLst/>
          </a:prstGeom>
          <a:noFill/>
          <a:ln w="9525">
            <a:noFill/>
            <a:miter lim="800000"/>
            <a:headEnd/>
            <a:tailEnd/>
          </a:ln>
        </p:spPr>
      </p:pic>
      <p:sp>
        <p:nvSpPr>
          <p:cNvPr id="8" name="Striped Right Arrow 7"/>
          <p:cNvSpPr/>
          <p:nvPr/>
        </p:nvSpPr>
        <p:spPr>
          <a:xfrm>
            <a:off x="5791200" y="2057400"/>
            <a:ext cx="838200" cy="762000"/>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ed Rectangle 8"/>
          <p:cNvSpPr/>
          <p:nvPr/>
        </p:nvSpPr>
        <p:spPr>
          <a:xfrm>
            <a:off x="7086600" y="1524000"/>
            <a:ext cx="3276600" cy="1600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0000"/>
                </a:solidFill>
                <a:latin typeface="Times New Roman" pitchFamily="18" charset="0"/>
                <a:cs typeface="Times New Roman" pitchFamily="18" charset="0"/>
              </a:rPr>
              <a:t>ĐÚNG THỨ TỰ</a:t>
            </a:r>
          </a:p>
        </p:txBody>
      </p:sp>
      <p:sp>
        <p:nvSpPr>
          <p:cNvPr id="10" name="Striped Right Arrow 9"/>
          <p:cNvSpPr/>
          <p:nvPr/>
        </p:nvSpPr>
        <p:spPr>
          <a:xfrm>
            <a:off x="5791200" y="3810000"/>
            <a:ext cx="838200" cy="762000"/>
          </a:xfrm>
          <a:prstGeom prst="striped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7086600" y="3276600"/>
            <a:ext cx="3276600" cy="16002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0000"/>
                </a:solidFill>
                <a:latin typeface="Times New Roman" pitchFamily="18" charset="0"/>
                <a:cs typeface="Times New Roman" pitchFamily="18" charset="0"/>
              </a:rPr>
              <a:t>ĐÚNG MỤC ĐÍCH</a:t>
            </a:r>
          </a:p>
        </p:txBody>
      </p:sp>
      <p:sp>
        <p:nvSpPr>
          <p:cNvPr id="12" name="Striped Right Arrow 11"/>
          <p:cNvSpPr/>
          <p:nvPr/>
        </p:nvSpPr>
        <p:spPr>
          <a:xfrm>
            <a:off x="5791200" y="5410200"/>
            <a:ext cx="838200" cy="762000"/>
          </a:xfrm>
          <a:prstGeom prst="striped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7086600" y="5029200"/>
            <a:ext cx="3276600" cy="16002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solidFill>
                  <a:srgbClr val="FF0000"/>
                </a:solidFill>
                <a:latin typeface="Times New Roman" pitchFamily="18" charset="0"/>
                <a:cs typeface="Times New Roman" pitchFamily="18" charset="0"/>
              </a:rPr>
              <a:t>ĐÁP ỨNG YÊU CẦU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Scale>
                                      <p:cBhvr>
                                        <p:cTn id="1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8"/>
                                        </p:tgtEl>
                                        <p:attrNameLst>
                                          <p:attrName>ppt_x</p:attrName>
                                          <p:attrName>ppt_y</p:attrName>
                                        </p:attrNameLst>
                                      </p:cBhvr>
                                    </p:animMotion>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70" decel="100000"/>
                                        <p:tgtEl>
                                          <p:spTgt spid="9"/>
                                        </p:tgtEl>
                                      </p:cBhvr>
                                    </p:animEffect>
                                    <p:animScale>
                                      <p:cBhvr>
                                        <p:cTn id="23" dur="770" decel="100000"/>
                                        <p:tgtEl>
                                          <p:spTgt spid="9"/>
                                        </p:tgtEl>
                                      </p:cBhvr>
                                      <p:from x="10000" y="10000"/>
                                      <p:to x="200000" y="450000"/>
                                    </p:animScale>
                                    <p:animScale>
                                      <p:cBhvr>
                                        <p:cTn id="24" dur="1230" accel="100000" fill="hold">
                                          <p:stCondLst>
                                            <p:cond delay="770"/>
                                          </p:stCondLst>
                                        </p:cTn>
                                        <p:tgtEl>
                                          <p:spTgt spid="9"/>
                                        </p:tgtEl>
                                      </p:cBhvr>
                                      <p:from x="200000" y="450000"/>
                                      <p:to x="100000" y="100000"/>
                                    </p:animScale>
                                    <p:set>
                                      <p:cBhvr>
                                        <p:cTn id="25" dur="770" fill="hold"/>
                                        <p:tgtEl>
                                          <p:spTgt spid="9"/>
                                        </p:tgtEl>
                                        <p:attrNameLst>
                                          <p:attrName>ppt_x</p:attrName>
                                        </p:attrNameLst>
                                      </p:cBhvr>
                                      <p:to>
                                        <p:strVal val="(0.5)"/>
                                      </p:to>
                                    </p:set>
                                    <p:anim from="(0.5)" to="(#ppt_x)" calcmode="lin" valueType="num">
                                      <p:cBhvr>
                                        <p:cTn id="26" dur="1230" accel="100000" fill="hold">
                                          <p:stCondLst>
                                            <p:cond delay="770"/>
                                          </p:stCondLst>
                                        </p:cTn>
                                        <p:tgtEl>
                                          <p:spTgt spid="9"/>
                                        </p:tgtEl>
                                        <p:attrNameLst>
                                          <p:attrName>ppt_x</p:attrName>
                                        </p:attrNameLst>
                                      </p:cBhvr>
                                    </p:anim>
                                    <p:set>
                                      <p:cBhvr>
                                        <p:cTn id="27" dur="770" fill="hold"/>
                                        <p:tgtEl>
                                          <p:spTgt spid="9"/>
                                        </p:tgtEl>
                                        <p:attrNameLst>
                                          <p:attrName>ppt_y</p:attrName>
                                        </p:attrNameLst>
                                      </p:cBhvr>
                                      <p:to>
                                        <p:strVal val="(#ppt_y+0.4)"/>
                                      </p:to>
                                    </p:set>
                                    <p:anim from="(#ppt_y+0.4)" to="(#ppt_y)" calcmode="lin" valueType="num">
                                      <p:cBhvr>
                                        <p:cTn id="28" dur="1230" accel="100000" fill="hold">
                                          <p:stCondLst>
                                            <p:cond delay="770"/>
                                          </p:stCondLst>
                                        </p:cTn>
                                        <p:tgtEl>
                                          <p:spTgt spid="9"/>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39" presetClass="entr" presetSubtype="0" accel="10000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4"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5"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3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7"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0" fill="hold"/>
                                        <p:tgtEl>
                                          <p:spTgt spid="12"/>
                                        </p:tgtEl>
                                        <p:attrNameLst>
                                          <p:attrName>ppt_x</p:attrName>
                                        </p:attrNameLst>
                                      </p:cBhvr>
                                      <p:tavLst>
                                        <p:tav tm="0">
                                          <p:val>
                                            <p:strVal val="#ppt_x"/>
                                          </p:val>
                                        </p:tav>
                                        <p:tav tm="100000">
                                          <p:val>
                                            <p:strVal val="#ppt_x"/>
                                          </p:val>
                                        </p:tav>
                                      </p:tavLst>
                                    </p:anim>
                                    <p:anim calcmode="lin" valueType="num">
                                      <p:cBhvr additive="base">
                                        <p:cTn id="49"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circle(in)">
                                      <p:cBhvr>
                                        <p:cTn id="5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1524000" y="0"/>
            <a:ext cx="9144000" cy="6858000"/>
          </a:xfrm>
          <a:prstGeom prst="rect">
            <a:avLst/>
          </a:prstGeom>
          <a:ln w="9525" algn="ctr">
            <a:solidFill>
              <a:schemeClr val="tx1"/>
            </a:solidFill>
            <a:round/>
            <a:headEnd/>
            <a:tailEnd/>
          </a:ln>
        </p:spPr>
        <p:style>
          <a:lnRef idx="0">
            <a:scrgbClr r="0" g="0" b="0"/>
          </a:lnRef>
          <a:fillRef idx="1003">
            <a:schemeClr val="lt2"/>
          </a:fillRef>
          <a:effectRef idx="0">
            <a:scrgbClr r="0" g="0" b="0"/>
          </a:effectRef>
          <a:fontRef idx="major"/>
        </p:style>
        <p:txBody>
          <a:bodyPr/>
          <a:lstStyle/>
          <a:p>
            <a:endParaRPr lang="en-US"/>
          </a:p>
        </p:txBody>
      </p:sp>
      <p:sp>
        <p:nvSpPr>
          <p:cNvPr id="3" name="Rounded Rectangle 2"/>
          <p:cNvSpPr/>
          <p:nvPr/>
        </p:nvSpPr>
        <p:spPr>
          <a:xfrm>
            <a:off x="3962400" y="228600"/>
            <a:ext cx="4419600" cy="8382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000" b="1" dirty="0">
              <a:solidFill>
                <a:srgbClr val="FF0000"/>
              </a:solidFill>
              <a:latin typeface="Times New Roman" pitchFamily="18" charset="0"/>
              <a:cs typeface="Times New Roman" pitchFamily="18" charset="0"/>
            </a:endParaRPr>
          </a:p>
          <a:p>
            <a:pPr algn="ctr">
              <a:defRPr/>
            </a:pPr>
            <a:r>
              <a:rPr lang="en-US" sz="3200" b="1" dirty="0">
                <a:solidFill>
                  <a:srgbClr val="FF0000"/>
                </a:solidFill>
                <a:latin typeface="Times New Roman" pitchFamily="18" charset="0"/>
                <a:cs typeface="Times New Roman" pitchFamily="18" charset="0"/>
              </a:rPr>
              <a:t>ĐÚNG THỨ TỰ</a:t>
            </a:r>
          </a:p>
          <a:p>
            <a:pPr algn="ctr">
              <a:defRPr/>
            </a:pPr>
            <a:r>
              <a:rPr lang="en-US" sz="2000" b="1" i="1" dirty="0">
                <a:solidFill>
                  <a:schemeClr val="accent4"/>
                </a:solidFill>
              </a:rPr>
              <a:t>(</a:t>
            </a:r>
            <a:r>
              <a:rPr lang="vi-VN" sz="2000" b="1" i="1" dirty="0">
                <a:solidFill>
                  <a:schemeClr val="accent4"/>
                </a:solidFill>
              </a:rPr>
              <a:t>Điều 2</a:t>
            </a:r>
            <a:r>
              <a:rPr lang="en-US" sz="2000" b="1" i="1" dirty="0">
                <a:solidFill>
                  <a:schemeClr val="accent4"/>
                </a:solidFill>
              </a:rPr>
              <a:t>49) </a:t>
            </a:r>
          </a:p>
          <a:p>
            <a:pPr algn="ctr">
              <a:defRPr/>
            </a:pPr>
            <a:endParaRPr lang="en-US" sz="4000" b="1" dirty="0">
              <a:solidFill>
                <a:srgbClr val="FF0000"/>
              </a:solidFill>
              <a:latin typeface="Times New Roman" pitchFamily="18" charset="0"/>
              <a:cs typeface="Times New Roman" pitchFamily="18" charset="0"/>
            </a:endParaRPr>
          </a:p>
        </p:txBody>
      </p:sp>
      <p:sp>
        <p:nvSpPr>
          <p:cNvPr id="4" name="TextBox 3"/>
          <p:cNvSpPr txBox="1"/>
          <p:nvPr/>
        </p:nvSpPr>
        <p:spPr>
          <a:xfrm>
            <a:off x="1905000" y="2057401"/>
            <a:ext cx="8382000" cy="452431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marL="514350" indent="-514350" algn="ctr">
              <a:buAutoNum type="arabicPeriod"/>
              <a:defRPr/>
            </a:pPr>
            <a:r>
              <a:rPr lang="vi-VN" sz="3200" i="1" dirty="0">
                <a:solidFill>
                  <a:schemeClr val="accent4"/>
                </a:solidFill>
              </a:rPr>
              <a:t>Nguyên đơn</a:t>
            </a:r>
            <a:r>
              <a:rPr lang="en-US" sz="3200" dirty="0">
                <a:solidFill>
                  <a:schemeClr val="accent4"/>
                </a:solidFill>
              </a:rPr>
              <a:t>/</a:t>
            </a:r>
            <a:r>
              <a:rPr lang="vi-VN" sz="3200" i="1" dirty="0">
                <a:solidFill>
                  <a:schemeClr val="accent4"/>
                </a:solidFill>
              </a:rPr>
              <a:t>bị đơn</a:t>
            </a:r>
            <a:r>
              <a:rPr lang="en-US" sz="3200" dirty="0">
                <a:solidFill>
                  <a:schemeClr val="accent4"/>
                </a:solidFill>
              </a:rPr>
              <a:t>/</a:t>
            </a:r>
            <a:r>
              <a:rPr lang="vi-VN" sz="3200" i="1" dirty="0">
                <a:solidFill>
                  <a:schemeClr val="accent4"/>
                </a:solidFill>
              </a:rPr>
              <a:t>người có quyền, nghĩa vụ liên quan, </a:t>
            </a:r>
            <a:endParaRPr lang="en-US" sz="3200" i="1" dirty="0">
              <a:solidFill>
                <a:schemeClr val="accent4"/>
              </a:solidFill>
            </a:endParaRPr>
          </a:p>
          <a:p>
            <a:pPr marL="514350" indent="-514350" algn="ctr">
              <a:defRPr/>
            </a:pPr>
            <a:r>
              <a:rPr lang="en-US" sz="3200" i="1" dirty="0">
                <a:solidFill>
                  <a:schemeClr val="accent4"/>
                </a:solidFill>
              </a:rPr>
              <a:t>(</a:t>
            </a:r>
            <a:r>
              <a:rPr lang="en-US" sz="3200" i="1" dirty="0" err="1">
                <a:solidFill>
                  <a:schemeClr val="accent4"/>
                </a:solidFill>
              </a:rPr>
              <a:t>hoặc</a:t>
            </a:r>
            <a:r>
              <a:rPr lang="en-US" sz="3200" i="1" dirty="0">
                <a:solidFill>
                  <a:schemeClr val="accent4"/>
                </a:solidFill>
              </a:rPr>
              <a:t> </a:t>
            </a:r>
            <a:r>
              <a:rPr lang="vi-VN" sz="3200" dirty="0">
                <a:solidFill>
                  <a:schemeClr val="accent4"/>
                </a:solidFill>
              </a:rPr>
              <a:t>người bảo vệ quyền và lợi ích hợp pháp của </a:t>
            </a:r>
            <a:r>
              <a:rPr lang="en-US" sz="3200" dirty="0" err="1">
                <a:solidFill>
                  <a:schemeClr val="accent4"/>
                </a:solidFill>
              </a:rPr>
              <a:t>họ</a:t>
            </a:r>
            <a:r>
              <a:rPr lang="en-US" sz="3200" dirty="0">
                <a:solidFill>
                  <a:schemeClr val="accent4"/>
                </a:solidFill>
              </a:rPr>
              <a:t>)</a:t>
            </a:r>
            <a:r>
              <a:rPr lang="vi-VN" sz="3200" dirty="0">
                <a:solidFill>
                  <a:schemeClr val="accent4"/>
                </a:solidFill>
              </a:rPr>
              <a:t>;</a:t>
            </a:r>
            <a:endParaRPr lang="en-US" sz="3200" dirty="0">
              <a:solidFill>
                <a:schemeClr val="accent4"/>
              </a:solidFill>
            </a:endParaRPr>
          </a:p>
          <a:p>
            <a:pPr algn="just"/>
            <a:r>
              <a:rPr lang="en-US" sz="3200" dirty="0">
                <a:solidFill>
                  <a:schemeClr val="accent4"/>
                </a:solidFill>
              </a:rPr>
              <a:t>2.</a:t>
            </a:r>
            <a:r>
              <a:rPr lang="vi-VN" sz="3200" dirty="0">
                <a:solidFill>
                  <a:schemeClr val="accent4"/>
                </a:solidFill>
              </a:rPr>
              <a:t> Những người tham gia tố tụng </a:t>
            </a:r>
            <a:r>
              <a:rPr lang="vi-VN" sz="3200" i="1" dirty="0">
                <a:solidFill>
                  <a:schemeClr val="accent4"/>
                </a:solidFill>
              </a:rPr>
              <a:t>khác</a:t>
            </a:r>
            <a:r>
              <a:rPr lang="vi-VN" sz="3200" dirty="0">
                <a:solidFill>
                  <a:schemeClr val="accent4"/>
                </a:solidFill>
              </a:rPr>
              <a:t>;</a:t>
            </a:r>
            <a:endParaRPr lang="en-US" sz="3200" dirty="0">
              <a:solidFill>
                <a:schemeClr val="accent4"/>
              </a:solidFill>
            </a:endParaRPr>
          </a:p>
          <a:p>
            <a:pPr algn="just"/>
            <a:r>
              <a:rPr lang="en-US" sz="3200" dirty="0">
                <a:solidFill>
                  <a:schemeClr val="accent4"/>
                </a:solidFill>
              </a:rPr>
              <a:t>3.</a:t>
            </a:r>
            <a:r>
              <a:rPr lang="vi-VN" sz="3200" dirty="0">
                <a:solidFill>
                  <a:schemeClr val="accent4"/>
                </a:solidFill>
              </a:rPr>
              <a:t> </a:t>
            </a:r>
            <a:r>
              <a:rPr lang="vi-VN" sz="3200" i="1" dirty="0">
                <a:solidFill>
                  <a:schemeClr val="accent4"/>
                </a:solidFill>
              </a:rPr>
              <a:t>Chủ tọa phiên tòa, Hội thẩm nhân dân</a:t>
            </a:r>
            <a:r>
              <a:rPr lang="vi-VN" sz="3200" dirty="0">
                <a:solidFill>
                  <a:schemeClr val="accent4"/>
                </a:solidFill>
              </a:rPr>
              <a:t>;</a:t>
            </a:r>
            <a:endParaRPr lang="en-US" sz="3200" dirty="0">
              <a:solidFill>
                <a:schemeClr val="accent4"/>
              </a:solidFill>
            </a:endParaRPr>
          </a:p>
          <a:p>
            <a:pPr algn="ctr"/>
            <a:r>
              <a:rPr lang="en-US" sz="3200" i="1" dirty="0">
                <a:solidFill>
                  <a:schemeClr val="bg1"/>
                </a:solidFill>
              </a:rPr>
              <a:t>4.</a:t>
            </a:r>
            <a:r>
              <a:rPr lang="vi-VN" sz="3200" i="1" dirty="0">
                <a:solidFill>
                  <a:schemeClr val="bg1"/>
                </a:solidFill>
              </a:rPr>
              <a:t> Kiểm sát viên </a:t>
            </a:r>
            <a:r>
              <a:rPr lang="vi-VN" sz="3200" dirty="0">
                <a:solidFill>
                  <a:schemeClr val="accent4"/>
                </a:solidFill>
              </a:rPr>
              <a:t>tham gia phiên tòa</a:t>
            </a:r>
            <a:endParaRPr lang="en-US" sz="3200" dirty="0">
              <a:solidFill>
                <a:schemeClr val="accent4"/>
              </a:solidFill>
            </a:endParaRPr>
          </a:p>
          <a:p>
            <a:pPr algn="ctr"/>
            <a:r>
              <a:rPr lang="vi-VN" sz="3200" dirty="0">
                <a:solidFill>
                  <a:schemeClr val="accent4"/>
                </a:solidFill>
              </a:rPr>
              <a:t> (nếu có).</a:t>
            </a:r>
            <a:endParaRPr lang="en-US" sz="3200" dirty="0">
              <a:solidFill>
                <a:schemeClr val="accent4"/>
              </a:solidFill>
            </a:endParaRPr>
          </a:p>
          <a:p>
            <a:pPr algn="just">
              <a:defRPr/>
            </a:pPr>
            <a:endParaRPr lang="en-US" sz="3200" b="1" i="1" dirty="0">
              <a:solidFill>
                <a:schemeClr val="accent4"/>
              </a:solidFill>
            </a:endParaRPr>
          </a:p>
        </p:txBody>
      </p:sp>
      <p:pic>
        <p:nvPicPr>
          <p:cNvPr id="5" name="Picture 4" descr="LAN 14.jpg"/>
          <p:cNvPicPr>
            <a:picLocks noChangeAspect="1"/>
          </p:cNvPicPr>
          <p:nvPr/>
        </p:nvPicPr>
        <p:blipFill>
          <a:blip r:embed="rId2" cstate="print"/>
          <a:stretch>
            <a:fillRect/>
          </a:stretch>
        </p:blipFill>
        <p:spPr>
          <a:xfrm>
            <a:off x="1524001" y="152401"/>
            <a:ext cx="2285999" cy="1219199"/>
          </a:xfrm>
          <a:prstGeom prst="rect">
            <a:avLst/>
          </a:prstGeom>
        </p:spPr>
      </p:pic>
      <p:pic>
        <p:nvPicPr>
          <p:cNvPr id="6" name="Picture 5" descr="LAN 1.jpg"/>
          <p:cNvPicPr>
            <a:picLocks noChangeAspect="1"/>
          </p:cNvPicPr>
          <p:nvPr/>
        </p:nvPicPr>
        <p:blipFill>
          <a:blip r:embed="rId3" cstate="print"/>
          <a:stretch>
            <a:fillRect/>
          </a:stretch>
        </p:blipFill>
        <p:spPr>
          <a:xfrm>
            <a:off x="8458200" y="152400"/>
            <a:ext cx="2209800" cy="1295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from="(-#ppt_w/2)" to="(#ppt_x)" calcmode="lin" valueType="num">
                                      <p:cBhvr>
                                        <p:cTn id="7" dur="600" fill="hold">
                                          <p:stCondLst>
                                            <p:cond delay="0"/>
                                          </p:stCondLst>
                                        </p:cTn>
                                        <p:tgtEl>
                                          <p:spTgt spid="3"/>
                                        </p:tgtEl>
                                        <p:attrNameLst>
                                          <p:attrName>ppt_x</p:attrName>
                                        </p:attrNameLst>
                                      </p:cBhvr>
                                    </p:anim>
                                    <p:anim from="0" to="-1.0" calcmode="lin" valueType="num">
                                      <p:cBhvr>
                                        <p:cTn id="8" dur="200" decel="50000" autoRev="1" fill="hold">
                                          <p:stCondLst>
                                            <p:cond delay="600"/>
                                          </p:stCondLst>
                                        </p:cTn>
                                        <p:tgtEl>
                                          <p:spTgt spid="3"/>
                                        </p:tgtEl>
                                        <p:attrNameLst>
                                          <p:attrName>xshear</p:attrName>
                                        </p:attrNameLst>
                                      </p:cBhvr>
                                    </p:anim>
                                    <p:animScale>
                                      <p:cBhvr>
                                        <p:cTn id="9" dur="200" decel="100000" autoRev="1" fill="hold">
                                          <p:stCondLst>
                                            <p:cond delay="600"/>
                                          </p:stCondLst>
                                        </p:cTn>
                                        <p:tgtEl>
                                          <p:spTgt spid="3"/>
                                        </p:tgtEl>
                                      </p:cBhvr>
                                      <p:from x="100000" y="100000"/>
                                      <p:to x="80000" y="100000"/>
                                    </p:animScale>
                                    <p:anim by="(#ppt_h/3+#ppt_w*0.1)" calcmode="lin" valueType="num">
                                      <p:cBhvr additive="sum">
                                        <p:cTn id="10" dur="200" decel="100000" autoRev="1" fill="hold">
                                          <p:stCondLst>
                                            <p:cond delay="600"/>
                                          </p:stCondLst>
                                        </p:cTn>
                                        <p:tgtEl>
                                          <p:spTgt spid="3"/>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800" decel="100000"/>
                                        <p:tgtEl>
                                          <p:spTgt spid="4">
                                            <p:txEl>
                                              <p:pRg st="0" end="0"/>
                                            </p:txEl>
                                          </p:spTgt>
                                        </p:tgtEl>
                                      </p:cBhvr>
                                    </p:animEffect>
                                    <p:anim calcmode="lin" valueType="num">
                                      <p:cBhvr>
                                        <p:cTn id="16"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800" decel="100000"/>
                                        <p:tgtEl>
                                          <p:spTgt spid="4">
                                            <p:txEl>
                                              <p:pRg st="1" end="1"/>
                                            </p:txEl>
                                          </p:spTgt>
                                        </p:tgtEl>
                                      </p:cBhvr>
                                    </p:animEffect>
                                    <p:anim calcmode="lin" valueType="num">
                                      <p:cBhvr>
                                        <p:cTn id="2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slide(fromBottom)">
                                      <p:cBhvr>
                                        <p:cTn id="35" dur="5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770" decel="100000"/>
                                        <p:tgtEl>
                                          <p:spTgt spid="4">
                                            <p:txEl>
                                              <p:pRg st="3" end="3"/>
                                            </p:txEl>
                                          </p:spTgt>
                                        </p:tgtEl>
                                      </p:cBhvr>
                                    </p:animEffect>
                                    <p:animScale>
                                      <p:cBhvr>
                                        <p:cTn id="41" dur="770" decel="100000"/>
                                        <p:tgtEl>
                                          <p:spTgt spid="4">
                                            <p:txEl>
                                              <p:pRg st="3" end="3"/>
                                            </p:txEl>
                                          </p:spTgt>
                                        </p:tgtEl>
                                      </p:cBhvr>
                                      <p:from x="10000" y="10000"/>
                                      <p:to x="200000" y="450000"/>
                                    </p:animScale>
                                    <p:animScale>
                                      <p:cBhvr>
                                        <p:cTn id="42" dur="1230" accel="100000" fill="hold">
                                          <p:stCondLst>
                                            <p:cond delay="770"/>
                                          </p:stCondLst>
                                        </p:cTn>
                                        <p:tgtEl>
                                          <p:spTgt spid="4">
                                            <p:txEl>
                                              <p:pRg st="3" end="3"/>
                                            </p:txEl>
                                          </p:spTgt>
                                        </p:tgtEl>
                                      </p:cBhvr>
                                      <p:from x="200000" y="450000"/>
                                      <p:to x="100000" y="100000"/>
                                    </p:animScale>
                                    <p:set>
                                      <p:cBhvr>
                                        <p:cTn id="43" dur="770" fill="hold"/>
                                        <p:tgtEl>
                                          <p:spTgt spid="4">
                                            <p:txEl>
                                              <p:pRg st="3" end="3"/>
                                            </p:txEl>
                                          </p:spTgt>
                                        </p:tgtEl>
                                        <p:attrNameLst>
                                          <p:attrName>ppt_x</p:attrName>
                                        </p:attrNameLst>
                                      </p:cBhvr>
                                      <p:to>
                                        <p:strVal val="(0.5)"/>
                                      </p:to>
                                    </p:set>
                                    <p:anim from="(0.5)" to="(#ppt_x)" calcmode="lin" valueType="num">
                                      <p:cBhvr>
                                        <p:cTn id="44" dur="1230" accel="100000" fill="hold">
                                          <p:stCondLst>
                                            <p:cond delay="770"/>
                                          </p:stCondLst>
                                        </p:cTn>
                                        <p:tgtEl>
                                          <p:spTgt spid="4">
                                            <p:txEl>
                                              <p:pRg st="3" end="3"/>
                                            </p:txEl>
                                          </p:spTgt>
                                        </p:tgtEl>
                                        <p:attrNameLst>
                                          <p:attrName>ppt_x</p:attrName>
                                        </p:attrNameLst>
                                      </p:cBhvr>
                                    </p:anim>
                                    <p:set>
                                      <p:cBhvr>
                                        <p:cTn id="45" dur="770" fill="hold"/>
                                        <p:tgtEl>
                                          <p:spTgt spid="4">
                                            <p:txEl>
                                              <p:pRg st="3" end="3"/>
                                            </p:txEl>
                                          </p:spTgt>
                                        </p:tgtEl>
                                        <p:attrNameLst>
                                          <p:attrName>ppt_y</p:attrName>
                                        </p:attrNameLst>
                                      </p:cBhvr>
                                      <p:to>
                                        <p:strVal val="(#ppt_y+0.4)"/>
                                      </p:to>
                                    </p:set>
                                    <p:anim from="(#ppt_y+0.4)" to="(#ppt_y)" calcmode="lin" valueType="num">
                                      <p:cBhvr>
                                        <p:cTn id="46" dur="1230" accel="100000" fill="hold">
                                          <p:stCondLst>
                                            <p:cond delay="770"/>
                                          </p:stCondLst>
                                        </p:cTn>
                                        <p:tgtEl>
                                          <p:spTgt spid="4">
                                            <p:txEl>
                                              <p:pRg st="3" end="3"/>
                                            </p:txEl>
                                          </p:spTgt>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Effect transition="in" filter="slide(fromBottom)">
                                      <p:cBhvr>
                                        <p:cTn id="51" dur="500"/>
                                        <p:tgtEl>
                                          <p:spTgt spid="4">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2" presetClass="entr" presetSubtype="4" fill="hold"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Effect transition="in" filter="slide(fromBottom)">
                                      <p:cBhvr>
                                        <p:cTn id="5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0" y="0"/>
            <a:ext cx="9144000" cy="68580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eaLnBrk="0" hangingPunct="0"/>
            <a:endParaRPr lang="en-US" sz="2400">
              <a:solidFill>
                <a:schemeClr val="tx1"/>
              </a:solidFill>
              <a:latin typeface="Times New Roman" pitchFamily="18" charset="0"/>
            </a:endParaRPr>
          </a:p>
        </p:txBody>
      </p:sp>
      <p:sp>
        <p:nvSpPr>
          <p:cNvPr id="3" name="TextBox 2"/>
          <p:cNvSpPr txBox="1"/>
          <p:nvPr/>
        </p:nvSpPr>
        <p:spPr>
          <a:xfrm>
            <a:off x="1752600" y="228600"/>
            <a:ext cx="8763000" cy="7614392"/>
          </a:xfrm>
          <a:prstGeom prst="rect">
            <a:avLst/>
          </a:prstGeom>
          <a:noFill/>
        </p:spPr>
        <p:txBody>
          <a:bodyPr wrap="square" rtlCol="0">
            <a:spAutoFit/>
          </a:bodyPr>
          <a:lstStyle/>
          <a:p>
            <a:r>
              <a:rPr lang="en-US" sz="4000" b="1" dirty="0">
                <a:solidFill>
                  <a:srgbClr val="FF0000"/>
                </a:solidFill>
              </a:rPr>
              <a:t>Sách:</a:t>
            </a:r>
          </a:p>
          <a:p>
            <a:pPr algn="just">
              <a:lnSpc>
                <a:spcPct val="120000"/>
              </a:lnSpc>
            </a:pPr>
            <a:r>
              <a:rPr lang="en-US" sz="2800" b="1" i="1" dirty="0">
                <a:solidFill>
                  <a:schemeClr val="accent5">
                    <a:lumMod val="10000"/>
                  </a:schemeClr>
                </a:solidFill>
              </a:rPr>
              <a:t>- “ Giáo trình kỹ năng giải quyết vụ việc dân sự”</a:t>
            </a:r>
            <a:r>
              <a:rPr lang="en-US" sz="2800" dirty="0">
                <a:solidFill>
                  <a:schemeClr val="accent5">
                    <a:lumMod val="10000"/>
                  </a:schemeClr>
                </a:solidFill>
              </a:rPr>
              <a:t>, Nxb. Tư pháp, 2013</a:t>
            </a:r>
          </a:p>
          <a:p>
            <a:pPr algn="just">
              <a:lnSpc>
                <a:spcPct val="120000"/>
              </a:lnSpc>
              <a:buFontTx/>
              <a:buChar char="-"/>
            </a:pPr>
            <a:r>
              <a:rPr lang="en-US" sz="2800" b="1" i="1" dirty="0">
                <a:solidFill>
                  <a:schemeClr val="accent5">
                    <a:lumMod val="10000"/>
                  </a:schemeClr>
                </a:solidFill>
              </a:rPr>
              <a:t> TS. </a:t>
            </a:r>
            <a:r>
              <a:rPr lang="en-US" sz="2800" b="1" i="1" dirty="0" err="1">
                <a:solidFill>
                  <a:schemeClr val="accent5">
                    <a:lumMod val="10000"/>
                  </a:schemeClr>
                </a:solidFill>
              </a:rPr>
              <a:t>Khuất</a:t>
            </a:r>
            <a:r>
              <a:rPr lang="en-US" sz="2800" b="1" i="1" dirty="0">
                <a:solidFill>
                  <a:schemeClr val="accent5">
                    <a:lumMod val="10000"/>
                  </a:schemeClr>
                </a:solidFill>
              </a:rPr>
              <a:t> </a:t>
            </a:r>
            <a:r>
              <a:rPr lang="en-US" sz="2800" b="1" i="1" dirty="0" err="1">
                <a:solidFill>
                  <a:schemeClr val="accent5">
                    <a:lumMod val="10000"/>
                  </a:schemeClr>
                </a:solidFill>
              </a:rPr>
              <a:t>Văn</a:t>
            </a:r>
            <a:r>
              <a:rPr lang="en-US" sz="2800" b="1" i="1" dirty="0">
                <a:solidFill>
                  <a:schemeClr val="accent5">
                    <a:lumMod val="10000"/>
                  </a:schemeClr>
                </a:solidFill>
              </a:rPr>
              <a:t> </a:t>
            </a:r>
            <a:r>
              <a:rPr lang="en-US" sz="2800" b="1" i="1" dirty="0" err="1">
                <a:solidFill>
                  <a:schemeClr val="accent5">
                    <a:lumMod val="10000"/>
                  </a:schemeClr>
                </a:solidFill>
              </a:rPr>
              <a:t>Nga</a:t>
            </a:r>
            <a:r>
              <a:rPr lang="en-US" sz="2800" b="1" i="1" dirty="0">
                <a:solidFill>
                  <a:schemeClr val="accent5">
                    <a:lumMod val="10000"/>
                  </a:schemeClr>
                </a:solidFill>
              </a:rPr>
              <a:t>, “</a:t>
            </a:r>
            <a:r>
              <a:rPr lang="en-US" sz="2800" b="1" i="1" dirty="0" err="1">
                <a:solidFill>
                  <a:schemeClr val="accent5">
                    <a:lumMod val="10000"/>
                  </a:schemeClr>
                </a:solidFill>
              </a:rPr>
              <a:t>Vị</a:t>
            </a:r>
            <a:r>
              <a:rPr lang="en-US" sz="2800" b="1" i="1" dirty="0">
                <a:solidFill>
                  <a:schemeClr val="accent5">
                    <a:lumMod val="10000"/>
                  </a:schemeClr>
                </a:solidFill>
              </a:rPr>
              <a:t> </a:t>
            </a:r>
            <a:r>
              <a:rPr lang="en-US" sz="2800" b="1" i="1" dirty="0" err="1">
                <a:solidFill>
                  <a:schemeClr val="accent5">
                    <a:lumMod val="10000"/>
                  </a:schemeClr>
                </a:solidFill>
              </a:rPr>
              <a:t>trí</a:t>
            </a:r>
            <a:r>
              <a:rPr lang="en-US" sz="2800" b="1" i="1" dirty="0">
                <a:solidFill>
                  <a:schemeClr val="accent5">
                    <a:lumMod val="10000"/>
                  </a:schemeClr>
                </a:solidFill>
              </a:rPr>
              <a:t>, </a:t>
            </a:r>
            <a:r>
              <a:rPr lang="en-US" sz="2800" b="1" i="1" dirty="0" err="1">
                <a:solidFill>
                  <a:schemeClr val="accent5">
                    <a:lumMod val="10000"/>
                  </a:schemeClr>
                </a:solidFill>
              </a:rPr>
              <a:t>vai</a:t>
            </a:r>
            <a:r>
              <a:rPr lang="en-US" sz="2800" b="1" i="1" dirty="0">
                <a:solidFill>
                  <a:schemeClr val="accent5">
                    <a:lumMod val="10000"/>
                  </a:schemeClr>
                </a:solidFill>
              </a:rPr>
              <a:t> </a:t>
            </a:r>
            <a:r>
              <a:rPr lang="en-US" sz="2800" b="1" i="1" dirty="0" err="1">
                <a:solidFill>
                  <a:schemeClr val="accent5">
                    <a:lumMod val="10000"/>
                  </a:schemeClr>
                </a:solidFill>
              </a:rPr>
              <a:t>trò</a:t>
            </a:r>
            <a:r>
              <a:rPr lang="en-US" sz="2800" b="1" i="1" dirty="0">
                <a:solidFill>
                  <a:schemeClr val="accent5">
                    <a:lumMod val="10000"/>
                  </a:schemeClr>
                </a:solidFill>
              </a:rPr>
              <a:t> </a:t>
            </a:r>
            <a:r>
              <a:rPr lang="en-US" sz="2800" b="1" i="1" dirty="0" err="1">
                <a:solidFill>
                  <a:schemeClr val="accent5">
                    <a:lumMod val="10000"/>
                  </a:schemeClr>
                </a:solidFill>
              </a:rPr>
              <a:t>của</a:t>
            </a:r>
            <a:r>
              <a:rPr lang="en-US" sz="2800" b="1" i="1" dirty="0">
                <a:solidFill>
                  <a:schemeClr val="accent5">
                    <a:lumMod val="10000"/>
                  </a:schemeClr>
                </a:solidFill>
              </a:rPr>
              <a:t> </a:t>
            </a:r>
            <a:r>
              <a:rPr lang="en-US" sz="2800" b="1" i="1" dirty="0" err="1">
                <a:solidFill>
                  <a:schemeClr val="accent5">
                    <a:lumMod val="10000"/>
                  </a:schemeClr>
                </a:solidFill>
              </a:rPr>
              <a:t>Viện</a:t>
            </a:r>
            <a:r>
              <a:rPr lang="en-US" sz="2800" b="1" i="1" dirty="0">
                <a:solidFill>
                  <a:schemeClr val="accent5">
                    <a:lumMod val="10000"/>
                  </a:schemeClr>
                </a:solidFill>
              </a:rPr>
              <a:t> </a:t>
            </a:r>
            <a:r>
              <a:rPr lang="en-US" sz="2800" b="1" i="1" dirty="0" err="1">
                <a:solidFill>
                  <a:schemeClr val="accent5">
                    <a:lumMod val="10000"/>
                  </a:schemeClr>
                </a:solidFill>
              </a:rPr>
              <a:t>kiểm</a:t>
            </a:r>
            <a:r>
              <a:rPr lang="en-US" sz="2800" b="1" i="1" dirty="0">
                <a:solidFill>
                  <a:schemeClr val="accent5">
                    <a:lumMod val="10000"/>
                  </a:schemeClr>
                </a:solidFill>
              </a:rPr>
              <a:t> </a:t>
            </a:r>
            <a:r>
              <a:rPr lang="en-US" sz="2800" b="1" i="1" dirty="0" err="1">
                <a:solidFill>
                  <a:schemeClr val="accent5">
                    <a:lumMod val="10000"/>
                  </a:schemeClr>
                </a:solidFill>
              </a:rPr>
              <a:t>sát</a:t>
            </a:r>
            <a:r>
              <a:rPr lang="en-US" sz="2800" b="1" i="1" dirty="0">
                <a:solidFill>
                  <a:schemeClr val="accent5">
                    <a:lumMod val="10000"/>
                  </a:schemeClr>
                </a:solidFill>
              </a:rPr>
              <a:t> </a:t>
            </a:r>
            <a:r>
              <a:rPr lang="en-US" sz="2800" b="1" i="1" dirty="0" err="1">
                <a:solidFill>
                  <a:schemeClr val="accent5">
                    <a:lumMod val="10000"/>
                  </a:schemeClr>
                </a:solidFill>
              </a:rPr>
              <a:t>trong</a:t>
            </a:r>
            <a:r>
              <a:rPr lang="en-US" sz="2800" b="1" i="1" dirty="0">
                <a:solidFill>
                  <a:schemeClr val="accent5">
                    <a:lumMod val="10000"/>
                  </a:schemeClr>
                </a:solidFill>
              </a:rPr>
              <a:t> </a:t>
            </a:r>
            <a:r>
              <a:rPr lang="en-US" sz="2800" b="1" i="1" dirty="0" err="1">
                <a:solidFill>
                  <a:schemeClr val="accent5">
                    <a:lumMod val="10000"/>
                  </a:schemeClr>
                </a:solidFill>
              </a:rPr>
              <a:t>tố</a:t>
            </a:r>
            <a:r>
              <a:rPr lang="en-US" sz="2800" b="1" i="1" dirty="0">
                <a:solidFill>
                  <a:schemeClr val="accent5">
                    <a:lumMod val="10000"/>
                  </a:schemeClr>
                </a:solidFill>
              </a:rPr>
              <a:t> </a:t>
            </a:r>
            <a:r>
              <a:rPr lang="en-US" sz="2800" b="1" i="1" dirty="0" err="1">
                <a:solidFill>
                  <a:schemeClr val="accent5">
                    <a:lumMod val="10000"/>
                  </a:schemeClr>
                </a:solidFill>
              </a:rPr>
              <a:t>tụng</a:t>
            </a:r>
            <a:r>
              <a:rPr lang="en-US" sz="2800" b="1" i="1" dirty="0">
                <a:solidFill>
                  <a:schemeClr val="accent5">
                    <a:lumMod val="10000"/>
                  </a:schemeClr>
                </a:solidFill>
              </a:rPr>
              <a:t> </a:t>
            </a:r>
            <a:r>
              <a:rPr lang="en-US" sz="2800" b="1" i="1" dirty="0" err="1">
                <a:solidFill>
                  <a:schemeClr val="accent5">
                    <a:lumMod val="10000"/>
                  </a:schemeClr>
                </a:solidFill>
              </a:rPr>
              <a:t>dân</a:t>
            </a:r>
            <a:r>
              <a:rPr lang="en-US" sz="2800" b="1" i="1" dirty="0">
                <a:solidFill>
                  <a:schemeClr val="accent5">
                    <a:lumMod val="10000"/>
                  </a:schemeClr>
                </a:solidFill>
              </a:rPr>
              <a:t> </a:t>
            </a:r>
            <a:r>
              <a:rPr lang="en-US" sz="2800" b="1" i="1" dirty="0" err="1">
                <a:solidFill>
                  <a:schemeClr val="accent5">
                    <a:lumMod val="10000"/>
                  </a:schemeClr>
                </a:solidFill>
              </a:rPr>
              <a:t>sự</a:t>
            </a:r>
            <a:r>
              <a:rPr lang="en-US" sz="2800" b="1" i="1" dirty="0">
                <a:solidFill>
                  <a:schemeClr val="accent5">
                    <a:lumMod val="10000"/>
                  </a:schemeClr>
                </a:solidFill>
              </a:rPr>
              <a:t>”</a:t>
            </a:r>
            <a:r>
              <a:rPr lang="en-US" sz="2800" i="1" dirty="0">
                <a:solidFill>
                  <a:schemeClr val="accent5">
                    <a:lumMod val="10000"/>
                  </a:schemeClr>
                </a:solidFill>
              </a:rPr>
              <a:t>, </a:t>
            </a:r>
            <a:r>
              <a:rPr lang="en-US" sz="2800" i="1" dirty="0" err="1">
                <a:solidFill>
                  <a:schemeClr val="accent5">
                    <a:lumMod val="10000"/>
                  </a:schemeClr>
                </a:solidFill>
              </a:rPr>
              <a:t>sách</a:t>
            </a:r>
            <a:r>
              <a:rPr lang="en-US" sz="2800" i="1" dirty="0">
                <a:solidFill>
                  <a:schemeClr val="accent5">
                    <a:lumMod val="10000"/>
                  </a:schemeClr>
                </a:solidFill>
              </a:rPr>
              <a:t> </a:t>
            </a:r>
            <a:r>
              <a:rPr lang="en-US" sz="2800" i="1" dirty="0" err="1">
                <a:solidFill>
                  <a:schemeClr val="accent5">
                    <a:lumMod val="10000"/>
                  </a:schemeClr>
                </a:solidFill>
              </a:rPr>
              <a:t>chuyên</a:t>
            </a:r>
            <a:r>
              <a:rPr lang="en-US" sz="2800" i="1" dirty="0">
                <a:solidFill>
                  <a:schemeClr val="accent5">
                    <a:lumMod val="10000"/>
                  </a:schemeClr>
                </a:solidFill>
              </a:rPr>
              <a:t> </a:t>
            </a:r>
            <a:r>
              <a:rPr lang="en-US" sz="2800" i="1" dirty="0" err="1">
                <a:solidFill>
                  <a:schemeClr val="accent5">
                    <a:lumMod val="10000"/>
                  </a:schemeClr>
                </a:solidFill>
              </a:rPr>
              <a:t>khảo</a:t>
            </a:r>
            <a:r>
              <a:rPr lang="en-US" sz="2800" i="1" dirty="0">
                <a:solidFill>
                  <a:schemeClr val="accent5">
                    <a:lumMod val="10000"/>
                  </a:schemeClr>
                </a:solidFill>
              </a:rPr>
              <a:t>, </a:t>
            </a:r>
            <a:r>
              <a:rPr lang="en-US" sz="2800" i="1" dirty="0" err="1">
                <a:solidFill>
                  <a:schemeClr val="accent5">
                    <a:lumMod val="10000"/>
                  </a:schemeClr>
                </a:solidFill>
              </a:rPr>
              <a:t>năm</a:t>
            </a:r>
            <a:r>
              <a:rPr lang="en-US" sz="2800" i="1" dirty="0">
                <a:solidFill>
                  <a:schemeClr val="accent5">
                    <a:lumMod val="10000"/>
                  </a:schemeClr>
                </a:solidFill>
              </a:rPr>
              <a:t> 2007</a:t>
            </a:r>
          </a:p>
          <a:p>
            <a:pPr algn="just">
              <a:lnSpc>
                <a:spcPct val="120000"/>
              </a:lnSpc>
              <a:buFontTx/>
              <a:buChar char="-"/>
            </a:pPr>
            <a:r>
              <a:rPr lang="en-US" sz="2800" b="1" i="1" dirty="0">
                <a:solidFill>
                  <a:schemeClr val="accent5">
                    <a:lumMod val="10000"/>
                  </a:schemeClr>
                </a:solidFill>
              </a:rPr>
              <a:t> </a:t>
            </a:r>
            <a:r>
              <a:rPr lang="en-US" sz="2800" dirty="0">
                <a:solidFill>
                  <a:schemeClr val="accent5">
                    <a:lumMod val="10000"/>
                  </a:schemeClr>
                </a:solidFill>
              </a:rPr>
              <a:t>TS. Trần Văn Trung</a:t>
            </a:r>
            <a:r>
              <a:rPr lang="en-US" sz="2800" i="1" dirty="0">
                <a:solidFill>
                  <a:schemeClr val="accent5">
                    <a:lumMod val="10000"/>
                  </a:schemeClr>
                </a:solidFill>
              </a:rPr>
              <a:t>, </a:t>
            </a:r>
            <a:r>
              <a:rPr lang="en-US" sz="2800" b="1" i="1" dirty="0">
                <a:solidFill>
                  <a:schemeClr val="accent5">
                    <a:lumMod val="10000"/>
                  </a:schemeClr>
                </a:solidFill>
              </a:rPr>
              <a:t>“Vai trò của Viện kiểm sát trong tố tụng dân sự”</a:t>
            </a:r>
            <a:r>
              <a:rPr lang="en-US" sz="2800" i="1" dirty="0">
                <a:solidFill>
                  <a:schemeClr val="accent5">
                    <a:lumMod val="10000"/>
                  </a:schemeClr>
                </a:solidFill>
              </a:rPr>
              <a:t>,</a:t>
            </a:r>
            <a:r>
              <a:rPr lang="en-US" sz="2800" b="1" i="1" dirty="0">
                <a:solidFill>
                  <a:schemeClr val="accent5">
                    <a:lumMod val="10000"/>
                  </a:schemeClr>
                </a:solidFill>
              </a:rPr>
              <a:t> </a:t>
            </a:r>
            <a:r>
              <a:rPr lang="en-US" sz="2800" dirty="0">
                <a:solidFill>
                  <a:schemeClr val="accent5">
                    <a:lumMod val="10000"/>
                  </a:schemeClr>
                </a:solidFill>
              </a:rPr>
              <a:t>Tài liệu toạ đàm Dự thảo Bộ luật tố tụng dân sự, Câu lạc bộ luật gia Việt - Đức và văn phòng Viện Konard Adenauer, 11/2003</a:t>
            </a:r>
          </a:p>
          <a:p>
            <a:r>
              <a:rPr lang="en-US" sz="4000" b="1" dirty="0">
                <a:solidFill>
                  <a:srgbClr val="FF0000"/>
                </a:solidFill>
              </a:rPr>
              <a:t>Websites:</a:t>
            </a:r>
            <a:endParaRPr lang="en-US" sz="4000" b="1" dirty="0">
              <a:solidFill>
                <a:schemeClr val="bg1"/>
              </a:solidFill>
            </a:endParaRPr>
          </a:p>
          <a:p>
            <a:r>
              <a:rPr lang="en-US" sz="3200" b="1" dirty="0">
                <a:solidFill>
                  <a:srgbClr val="0066CC"/>
                </a:solidFill>
              </a:rPr>
              <a:t>http://tks.edu.vn</a:t>
            </a:r>
          </a:p>
          <a:p>
            <a:r>
              <a:rPr lang="en-US" sz="3200" b="1" dirty="0">
                <a:solidFill>
                  <a:srgbClr val="0066CC"/>
                </a:solidFill>
              </a:rPr>
              <a:t>http://thongtinphapluatdansu.worldpress.com</a:t>
            </a:r>
          </a:p>
          <a:p>
            <a:endParaRPr lang="en-US" sz="3600" b="1" dirty="0">
              <a:solidFill>
                <a:schemeClr val="bg1"/>
              </a:solidFill>
            </a:endParaRPr>
          </a:p>
          <a:p>
            <a:endParaRPr lang="en-US" sz="4000" b="1" dirty="0">
              <a:solidFill>
                <a:schemeClr val="bg1"/>
              </a:solidFill>
            </a:endParaRPr>
          </a:p>
        </p:txBody>
      </p:sp>
      <p:pic>
        <p:nvPicPr>
          <p:cNvPr id="4" name="Picture 3" descr="ve-dep-kho-cuong-cua-cac-loai-hoa-hong-1452174042-568e6ada47dab.jpg"/>
          <p:cNvPicPr>
            <a:picLocks noChangeAspect="1"/>
          </p:cNvPicPr>
          <p:nvPr/>
        </p:nvPicPr>
        <p:blipFill>
          <a:blip r:embed="rId2" cstate="print"/>
          <a:stretch>
            <a:fillRect/>
          </a:stretch>
        </p:blipFill>
        <p:spPr>
          <a:xfrm>
            <a:off x="6629400" y="4343400"/>
            <a:ext cx="2514600" cy="1905000"/>
          </a:xfrm>
          <a:prstGeom prst="ellipse">
            <a:avLst/>
          </a:prstGeom>
          <a:ln>
            <a:noFill/>
          </a:ln>
          <a:effectLst>
            <a:softEdge rad="112500"/>
          </a:effectLst>
        </p:spPr>
      </p:pic>
    </p:spTree>
    <p:extLst>
      <p:ext uri="{BB962C8B-B14F-4D97-AF65-F5344CB8AC3E}">
        <p14:creationId xmlns:p14="http://schemas.microsoft.com/office/powerpoint/2010/main" val="78969262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524000" y="0"/>
            <a:ext cx="9144000" cy="6858000"/>
          </a:xfrm>
          <a:prstGeom prst="rect">
            <a:avLst/>
          </a:prstGeom>
          <a:ln>
            <a:headEnd/>
            <a:tailEnd/>
          </a:ln>
        </p:spPr>
        <p:style>
          <a:lnRef idx="1">
            <a:schemeClr val="dk1"/>
          </a:lnRef>
          <a:fillRef idx="2">
            <a:schemeClr val="dk1"/>
          </a:fillRef>
          <a:effectRef idx="1">
            <a:schemeClr val="dk1"/>
          </a:effectRef>
          <a:fontRef idx="minor">
            <a:schemeClr val="dk1"/>
          </a:fontRef>
        </p:style>
        <p:txBody>
          <a:bodyPr/>
          <a:lstStyle/>
          <a:p>
            <a:endParaRPr lang="en-US"/>
          </a:p>
        </p:txBody>
      </p:sp>
      <p:sp>
        <p:nvSpPr>
          <p:cNvPr id="3" name="Rounded Rectangle 2"/>
          <p:cNvSpPr/>
          <p:nvPr/>
        </p:nvSpPr>
        <p:spPr>
          <a:xfrm>
            <a:off x="1676400" y="152400"/>
            <a:ext cx="3962400" cy="914400"/>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latin typeface="Times New Roman" pitchFamily="18" charset="0"/>
                <a:cs typeface="Times New Roman" pitchFamily="18" charset="0"/>
              </a:rPr>
              <a:t>ĐÚNG MỤC ĐÍCH</a:t>
            </a:r>
          </a:p>
        </p:txBody>
      </p:sp>
      <p:sp>
        <p:nvSpPr>
          <p:cNvPr id="7" name="TextBox 6"/>
          <p:cNvSpPr txBox="1">
            <a:spLocks noChangeArrowheads="1"/>
          </p:cNvSpPr>
          <p:nvPr/>
        </p:nvSpPr>
        <p:spPr bwMode="auto">
          <a:xfrm>
            <a:off x="1828800" y="5334001"/>
            <a:ext cx="8610600" cy="1077913"/>
          </a:xfrm>
          <a:prstGeom prst="rect">
            <a:avLst/>
          </a:prstGeom>
          <a:noFill/>
          <a:ln w="9525">
            <a:noFill/>
            <a:miter lim="800000"/>
            <a:headEnd/>
            <a:tailEnd/>
          </a:ln>
        </p:spPr>
        <p:txBody>
          <a:bodyPr>
            <a:spAutoFit/>
          </a:bodyPr>
          <a:lstStyle/>
          <a:p>
            <a:pPr algn="ctr"/>
            <a:r>
              <a:rPr lang="en-US" sz="3200" b="1" i="1" dirty="0">
                <a:solidFill>
                  <a:schemeClr val="bg1"/>
                </a:solidFill>
              </a:rPr>
              <a:t> </a:t>
            </a:r>
            <a:r>
              <a:rPr lang="en-US" sz="3200" b="1" i="1" dirty="0">
                <a:solidFill>
                  <a:srgbClr val="75F9E0"/>
                </a:solidFill>
              </a:rPr>
              <a:t>Khẳng định sự cần thiết của việc tham gia tố tụng của KSV tại phiên tòa</a:t>
            </a:r>
          </a:p>
        </p:txBody>
      </p:sp>
      <p:sp>
        <p:nvSpPr>
          <p:cNvPr id="10" name="Freeform 9"/>
          <p:cNvSpPr/>
          <p:nvPr/>
        </p:nvSpPr>
        <p:spPr>
          <a:xfrm rot="21600000">
            <a:off x="2589219" y="1905032"/>
            <a:ext cx="3352225" cy="3347739"/>
          </a:xfrm>
          <a:custGeom>
            <a:avLst/>
            <a:gdLst>
              <a:gd name="connsiteX0" fmla="*/ 0 w 3347739"/>
              <a:gd name="connsiteY0" fmla="*/ 2180516 h 3352225"/>
              <a:gd name="connsiteX1" fmla="*/ 836935 w 3347739"/>
              <a:gd name="connsiteY1" fmla="*/ 2180516 h 3352225"/>
              <a:gd name="connsiteX2" fmla="*/ 836935 w 3347739"/>
              <a:gd name="connsiteY2" fmla="*/ 0 h 3352225"/>
              <a:gd name="connsiteX3" fmla="*/ 2510804 w 3347739"/>
              <a:gd name="connsiteY3" fmla="*/ 0 h 3352225"/>
              <a:gd name="connsiteX4" fmla="*/ 2510804 w 3347739"/>
              <a:gd name="connsiteY4" fmla="*/ 2180516 h 3352225"/>
              <a:gd name="connsiteX5" fmla="*/ 3347739 w 3347739"/>
              <a:gd name="connsiteY5" fmla="*/ 2180516 h 3352225"/>
              <a:gd name="connsiteX6" fmla="*/ 1673870 w 3347739"/>
              <a:gd name="connsiteY6" fmla="*/ 3352225 h 3352225"/>
              <a:gd name="connsiteX7" fmla="*/ 0 w 3347739"/>
              <a:gd name="connsiteY7" fmla="*/ 2180516 h 335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739" h="3352225">
                <a:moveTo>
                  <a:pt x="2177598" y="3352225"/>
                </a:moveTo>
                <a:lnTo>
                  <a:pt x="2177598" y="2514168"/>
                </a:lnTo>
                <a:lnTo>
                  <a:pt x="0" y="2514168"/>
                </a:lnTo>
                <a:lnTo>
                  <a:pt x="0" y="838057"/>
                </a:lnTo>
                <a:lnTo>
                  <a:pt x="2177598" y="838057"/>
                </a:lnTo>
                <a:lnTo>
                  <a:pt x="2177598" y="0"/>
                </a:lnTo>
                <a:lnTo>
                  <a:pt x="3347739" y="1676112"/>
                </a:lnTo>
                <a:lnTo>
                  <a:pt x="2177598" y="3352225"/>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213360" tIns="1050294" rIns="799214" bIns="1050295" numCol="1" spcCol="1270" anchor="ctr" anchorCtr="0">
            <a:noAutofit/>
          </a:bodyPr>
          <a:lstStyle/>
          <a:p>
            <a:pPr algn="ctr" defTabSz="1333500">
              <a:lnSpc>
                <a:spcPct val="90000"/>
              </a:lnSpc>
              <a:spcAft>
                <a:spcPct val="35000"/>
              </a:spcAft>
            </a:pPr>
            <a:r>
              <a:rPr lang="en-US" sz="3000" b="1" dirty="0">
                <a:latin typeface="Times New Roman" pitchFamily="18" charset="0"/>
                <a:cs typeface="Times New Roman" pitchFamily="18" charset="0"/>
              </a:rPr>
              <a:t>Kiểm tra chứng cứ</a:t>
            </a:r>
          </a:p>
        </p:txBody>
      </p:sp>
      <p:sp>
        <p:nvSpPr>
          <p:cNvPr id="11" name="Freeform 10"/>
          <p:cNvSpPr/>
          <p:nvPr/>
        </p:nvSpPr>
        <p:spPr>
          <a:xfrm>
            <a:off x="6250556" y="1907531"/>
            <a:ext cx="3352225" cy="3347739"/>
          </a:xfrm>
          <a:custGeom>
            <a:avLst/>
            <a:gdLst>
              <a:gd name="connsiteX0" fmla="*/ 0 w 3347739"/>
              <a:gd name="connsiteY0" fmla="*/ 2180516 h 3352225"/>
              <a:gd name="connsiteX1" fmla="*/ 836935 w 3347739"/>
              <a:gd name="connsiteY1" fmla="*/ 2180516 h 3352225"/>
              <a:gd name="connsiteX2" fmla="*/ 836935 w 3347739"/>
              <a:gd name="connsiteY2" fmla="*/ 0 h 3352225"/>
              <a:gd name="connsiteX3" fmla="*/ 2510804 w 3347739"/>
              <a:gd name="connsiteY3" fmla="*/ 0 h 3352225"/>
              <a:gd name="connsiteX4" fmla="*/ 2510804 w 3347739"/>
              <a:gd name="connsiteY4" fmla="*/ 2180516 h 3352225"/>
              <a:gd name="connsiteX5" fmla="*/ 3347739 w 3347739"/>
              <a:gd name="connsiteY5" fmla="*/ 2180516 h 3352225"/>
              <a:gd name="connsiteX6" fmla="*/ 1673870 w 3347739"/>
              <a:gd name="connsiteY6" fmla="*/ 3352225 h 3352225"/>
              <a:gd name="connsiteX7" fmla="*/ 0 w 3347739"/>
              <a:gd name="connsiteY7" fmla="*/ 2180516 h 335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7739" h="3352225">
                <a:moveTo>
                  <a:pt x="1170141" y="0"/>
                </a:moveTo>
                <a:lnTo>
                  <a:pt x="1170141" y="838057"/>
                </a:lnTo>
                <a:lnTo>
                  <a:pt x="3347739" y="838057"/>
                </a:lnTo>
                <a:lnTo>
                  <a:pt x="3347739" y="2514168"/>
                </a:lnTo>
                <a:lnTo>
                  <a:pt x="1170141" y="2514168"/>
                </a:lnTo>
                <a:lnTo>
                  <a:pt x="1170141" y="3352225"/>
                </a:lnTo>
                <a:lnTo>
                  <a:pt x="0" y="1676113"/>
                </a:lnTo>
                <a:lnTo>
                  <a:pt x="1170141" y="0"/>
                </a:lnTo>
                <a:close/>
              </a:path>
            </a:pathLst>
          </a:custGeom>
        </p:spPr>
        <p:style>
          <a:lnRef idx="1">
            <a:schemeClr val="accent5"/>
          </a:lnRef>
          <a:fillRef idx="2">
            <a:schemeClr val="accent5"/>
          </a:fillRef>
          <a:effectRef idx="1">
            <a:schemeClr val="accent5"/>
          </a:effectRef>
          <a:fontRef idx="minor">
            <a:schemeClr val="dk1"/>
          </a:fontRef>
        </p:style>
        <p:txBody>
          <a:bodyPr spcFirstLastPara="0" vert="horz" wrap="square" lIns="799214" tIns="1050295" rIns="213360" bIns="1050295" numCol="1" spcCol="1270" anchor="ctr" anchorCtr="0">
            <a:noAutofit/>
          </a:bodyPr>
          <a:lstStyle/>
          <a:p>
            <a:pPr algn="ctr" defTabSz="1333500">
              <a:lnSpc>
                <a:spcPct val="90000"/>
              </a:lnSpc>
              <a:spcAft>
                <a:spcPct val="35000"/>
              </a:spcAft>
            </a:pPr>
            <a:r>
              <a:rPr lang="en-US" sz="3000" b="1" dirty="0">
                <a:latin typeface="Times New Roman" pitchFamily="18" charset="0"/>
                <a:cs typeface="Times New Roman" pitchFamily="18" charset="0"/>
              </a:rPr>
              <a:t>Khắc phục vi phạm trong việc hỏi của HĐXX</a:t>
            </a:r>
          </a:p>
        </p:txBody>
      </p:sp>
      <p:pic>
        <p:nvPicPr>
          <p:cNvPr id="6" name="Picture 5" descr="LAN 13.jpg"/>
          <p:cNvPicPr>
            <a:picLocks noChangeAspect="1"/>
          </p:cNvPicPr>
          <p:nvPr/>
        </p:nvPicPr>
        <p:blipFill>
          <a:blip r:embed="rId2" cstate="print"/>
          <a:stretch>
            <a:fillRect/>
          </a:stretch>
        </p:blipFill>
        <p:spPr>
          <a:xfrm>
            <a:off x="6858000" y="0"/>
            <a:ext cx="3810000" cy="1905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Horizont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0"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1524000" y="0"/>
            <a:ext cx="9144000" cy="68580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lstStyle/>
          <a:p>
            <a:endParaRPr lang="en-US"/>
          </a:p>
        </p:txBody>
      </p:sp>
      <p:sp>
        <p:nvSpPr>
          <p:cNvPr id="3" name="Rounded Rectangle 2"/>
          <p:cNvSpPr/>
          <p:nvPr/>
        </p:nvSpPr>
        <p:spPr>
          <a:xfrm>
            <a:off x="3429000" y="228600"/>
            <a:ext cx="5486400" cy="762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rgbClr val="FF0000"/>
                </a:solidFill>
                <a:latin typeface="Times New Roman" pitchFamily="18" charset="0"/>
                <a:cs typeface="Times New Roman" pitchFamily="18" charset="0"/>
              </a:rPr>
              <a:t>ĐÚNG NGUYÊN TẮC</a:t>
            </a:r>
          </a:p>
        </p:txBody>
      </p:sp>
      <p:sp>
        <p:nvSpPr>
          <p:cNvPr id="4" name="Rounded Rectangle 3"/>
          <p:cNvSpPr/>
          <p:nvPr/>
        </p:nvSpPr>
        <p:spPr bwMode="auto">
          <a:xfrm>
            <a:off x="1752600" y="2133600"/>
            <a:ext cx="4267200" cy="4724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defRPr/>
            </a:pPr>
            <a:r>
              <a:rPr lang="en-US" sz="3000" b="1" u="sng" dirty="0">
                <a:solidFill>
                  <a:schemeClr val="accent5">
                    <a:lumMod val="10000"/>
                  </a:schemeClr>
                </a:solidFill>
              </a:rPr>
              <a:t>YÊU CẦU CHUNG</a:t>
            </a:r>
          </a:p>
          <a:p>
            <a:pPr algn="just">
              <a:buFontTx/>
              <a:buChar char="-"/>
              <a:defRPr/>
            </a:pPr>
            <a:r>
              <a:rPr lang="en-US" sz="3000" b="1" dirty="0">
                <a:solidFill>
                  <a:schemeClr val="accent5">
                    <a:lumMod val="10000"/>
                  </a:schemeClr>
                </a:solidFill>
              </a:rPr>
              <a:t>Nhận thức đúng trách nhiệm tham gia hỏi</a:t>
            </a:r>
          </a:p>
          <a:p>
            <a:pPr algn="just">
              <a:buFontTx/>
              <a:buChar char="-"/>
              <a:defRPr/>
            </a:pPr>
            <a:r>
              <a:rPr lang="en-US" sz="3000" b="1" dirty="0">
                <a:solidFill>
                  <a:schemeClr val="accent5">
                    <a:lumMod val="10000"/>
                  </a:schemeClr>
                </a:solidFill>
              </a:rPr>
              <a:t> Tôn trọng sự điều khiển của chủ tọa PT</a:t>
            </a:r>
          </a:p>
          <a:p>
            <a:pPr algn="just">
              <a:buFontTx/>
              <a:buChar char="-"/>
              <a:defRPr/>
            </a:pPr>
            <a:r>
              <a:rPr lang="en-US" sz="3000" b="1" dirty="0">
                <a:solidFill>
                  <a:schemeClr val="accent5">
                    <a:lumMod val="10000"/>
                  </a:schemeClr>
                </a:solidFill>
              </a:rPr>
              <a:t> Tôn trọng quyền và nghĩa vụ của những người tham gia TT</a:t>
            </a:r>
          </a:p>
        </p:txBody>
      </p:sp>
      <p:sp>
        <p:nvSpPr>
          <p:cNvPr id="5" name="Rounded Rectangle 4"/>
          <p:cNvSpPr>
            <a:spLocks noChangeArrowheads="1"/>
          </p:cNvSpPr>
          <p:nvPr/>
        </p:nvSpPr>
        <p:spPr bwMode="auto">
          <a:xfrm>
            <a:off x="6324600" y="2133600"/>
            <a:ext cx="4114800" cy="4724400"/>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r>
              <a:rPr lang="en-US" sz="3000" b="1" u="sng" dirty="0">
                <a:solidFill>
                  <a:srgbClr val="FFFF00"/>
                </a:solidFill>
              </a:rPr>
              <a:t>YÊU CẦU CỤ THỂ</a:t>
            </a:r>
          </a:p>
          <a:p>
            <a:pPr algn="ctr"/>
            <a:r>
              <a:rPr lang="en-US" sz="2800" b="1" dirty="0">
                <a:solidFill>
                  <a:srgbClr val="FF0000"/>
                </a:solidFill>
                <a:latin typeface="Times New Roman" pitchFamily="18" charset="0"/>
                <a:cs typeface="Times New Roman" pitchFamily="18" charset="0"/>
              </a:rPr>
              <a:t>(K2Đ249)</a:t>
            </a:r>
          </a:p>
          <a:p>
            <a:pPr algn="just">
              <a:buFontTx/>
              <a:buChar char="-"/>
            </a:pPr>
            <a:r>
              <a:rPr lang="en-US" sz="2400" dirty="0"/>
              <a:t> </a:t>
            </a:r>
            <a:r>
              <a:rPr lang="vi-VN" sz="2400" dirty="0"/>
              <a:t>Việc đặt câu hỏi phải rõ ràng, nghiêm túc, </a:t>
            </a:r>
            <a:endParaRPr lang="en-US" sz="2400" dirty="0"/>
          </a:p>
          <a:p>
            <a:pPr algn="just">
              <a:buFontTx/>
              <a:buChar char="-"/>
            </a:pPr>
            <a:r>
              <a:rPr lang="en-US" sz="2400" dirty="0"/>
              <a:t> K</a:t>
            </a:r>
            <a:r>
              <a:rPr lang="vi-VN" sz="2400" dirty="0"/>
              <a:t>hông trùng lắp, </a:t>
            </a:r>
            <a:endParaRPr lang="en-US" sz="2400" dirty="0"/>
          </a:p>
          <a:p>
            <a:pPr algn="just">
              <a:buFontTx/>
              <a:buChar char="-"/>
            </a:pPr>
            <a:r>
              <a:rPr lang="en-US" sz="2400" dirty="0"/>
              <a:t> K</a:t>
            </a:r>
            <a:r>
              <a:rPr lang="vi-VN" sz="2400" dirty="0"/>
              <a:t>hông lợi dụng việc hỏi và trả lời để xâm phạm danh dự, nhân phẩm của những người tham gia tố tụng</a:t>
            </a:r>
            <a:r>
              <a:rPr lang="en-US" sz="2400" dirty="0"/>
              <a:t>…</a:t>
            </a:r>
            <a:endParaRPr lang="en-US" sz="2400" b="1" dirty="0">
              <a:solidFill>
                <a:srgbClr val="FFFF00"/>
              </a:solidFill>
            </a:endParaRPr>
          </a:p>
        </p:txBody>
      </p:sp>
      <p:sp>
        <p:nvSpPr>
          <p:cNvPr id="6" name="Curved Right Arrow 5"/>
          <p:cNvSpPr>
            <a:spLocks noChangeArrowheads="1"/>
          </p:cNvSpPr>
          <p:nvPr/>
        </p:nvSpPr>
        <p:spPr bwMode="auto">
          <a:xfrm>
            <a:off x="2514600" y="838200"/>
            <a:ext cx="762000" cy="1143000"/>
          </a:xfrm>
          <a:prstGeom prst="curvedRightArrow">
            <a:avLst>
              <a:gd name="adj1" fmla="val 25000"/>
              <a:gd name="adj2" fmla="val 50000"/>
              <a:gd name="adj3" fmla="val 25000"/>
            </a:avLst>
          </a:prstGeom>
          <a:solidFill>
            <a:schemeClr val="accent1"/>
          </a:solidFill>
          <a:ln w="9525" algn="ctr">
            <a:solidFill>
              <a:schemeClr val="tx1"/>
            </a:solidFill>
            <a:round/>
            <a:headEnd/>
            <a:tailEnd/>
          </a:ln>
        </p:spPr>
        <p:txBody>
          <a:bodyPr/>
          <a:lstStyle/>
          <a:p>
            <a:endParaRPr lang="en-US"/>
          </a:p>
        </p:txBody>
      </p:sp>
      <p:sp>
        <p:nvSpPr>
          <p:cNvPr id="7" name="Curved Left Arrow 6"/>
          <p:cNvSpPr>
            <a:spLocks noChangeArrowheads="1"/>
          </p:cNvSpPr>
          <p:nvPr/>
        </p:nvSpPr>
        <p:spPr bwMode="auto">
          <a:xfrm>
            <a:off x="9067800" y="762000"/>
            <a:ext cx="762000" cy="1143000"/>
          </a:xfrm>
          <a:prstGeom prst="curvedLeftArrow">
            <a:avLst>
              <a:gd name="adj1" fmla="val 25000"/>
              <a:gd name="adj2" fmla="val 50000"/>
              <a:gd name="adj3" fmla="val 25000"/>
            </a:avLst>
          </a:prstGeom>
          <a:ln>
            <a:headEnd/>
            <a:tailEnd/>
          </a:ln>
        </p:spPr>
        <p:style>
          <a:lnRef idx="1">
            <a:schemeClr val="accent3"/>
          </a:lnRef>
          <a:fillRef idx="2">
            <a:schemeClr val="accent3"/>
          </a:fillRef>
          <a:effectRef idx="1">
            <a:schemeClr val="accent3"/>
          </a:effectRef>
          <a:fontRef idx="minor">
            <a:schemeClr val="dk1"/>
          </a:fontRef>
        </p:style>
        <p:txBody>
          <a:bodyPr/>
          <a:lstStyle/>
          <a:p>
            <a:endParaRPr lang="en-US"/>
          </a:p>
        </p:txBody>
      </p:sp>
      <p:pic>
        <p:nvPicPr>
          <p:cNvPr id="8" name="Picture 7" descr="HT2.jpg"/>
          <p:cNvPicPr>
            <a:picLocks noChangeAspect="1"/>
          </p:cNvPicPr>
          <p:nvPr/>
        </p:nvPicPr>
        <p:blipFill>
          <a:blip r:embed="rId2" cstate="print"/>
          <a:stretch>
            <a:fillRect/>
          </a:stretch>
        </p:blipFill>
        <p:spPr>
          <a:xfrm flipV="1">
            <a:off x="4953000" y="1066800"/>
            <a:ext cx="2438400" cy="1143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900" decel="100000" fill="hold"/>
                                        <p:tgtEl>
                                          <p:spTgt spid="6"/>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770" decel="100000"/>
                                        <p:tgtEl>
                                          <p:spTgt spid="7"/>
                                        </p:tgtEl>
                                      </p:cBhvr>
                                    </p:animEffect>
                                    <p:animScale>
                                      <p:cBhvr>
                                        <p:cTn id="26" dur="770" decel="100000"/>
                                        <p:tgtEl>
                                          <p:spTgt spid="7"/>
                                        </p:tgtEl>
                                      </p:cBhvr>
                                      <p:from x="10000" y="10000"/>
                                      <p:to x="200000" y="450000"/>
                                    </p:animScale>
                                    <p:animScale>
                                      <p:cBhvr>
                                        <p:cTn id="27" dur="1230" accel="100000" fill="hold">
                                          <p:stCondLst>
                                            <p:cond delay="770"/>
                                          </p:stCondLst>
                                        </p:cTn>
                                        <p:tgtEl>
                                          <p:spTgt spid="7"/>
                                        </p:tgtEl>
                                      </p:cBhvr>
                                      <p:from x="200000" y="450000"/>
                                      <p:to x="100000" y="100000"/>
                                    </p:animScale>
                                    <p:set>
                                      <p:cBhvr>
                                        <p:cTn id="28" dur="770" fill="hold"/>
                                        <p:tgtEl>
                                          <p:spTgt spid="7"/>
                                        </p:tgtEl>
                                        <p:attrNameLst>
                                          <p:attrName>ppt_x</p:attrName>
                                        </p:attrNameLst>
                                      </p:cBhvr>
                                      <p:to>
                                        <p:strVal val="(0.5)"/>
                                      </p:to>
                                    </p:set>
                                    <p:anim from="(0.5)" to="(#ppt_x)" calcmode="lin" valueType="num">
                                      <p:cBhvr>
                                        <p:cTn id="29" dur="1230" accel="100000" fill="hold">
                                          <p:stCondLst>
                                            <p:cond delay="770"/>
                                          </p:stCondLst>
                                        </p:cTn>
                                        <p:tgtEl>
                                          <p:spTgt spid="7"/>
                                        </p:tgtEl>
                                        <p:attrNameLst>
                                          <p:attrName>ppt_x</p:attrName>
                                        </p:attrNameLst>
                                      </p:cBhvr>
                                    </p:anim>
                                    <p:set>
                                      <p:cBhvr>
                                        <p:cTn id="30" dur="770" fill="hold"/>
                                        <p:tgtEl>
                                          <p:spTgt spid="7"/>
                                        </p:tgtEl>
                                        <p:attrNameLst>
                                          <p:attrName>ppt_y</p:attrName>
                                        </p:attrNameLst>
                                      </p:cBhvr>
                                      <p:to>
                                        <p:strVal val="(#ppt_y+0.4)"/>
                                      </p:to>
                                    </p:set>
                                    <p:anim from="(#ppt_y+0.4)" to="(#ppt_y)" calcmode="lin" valueType="num">
                                      <p:cBhvr>
                                        <p:cTn id="31" dur="1230" accel="100000" fill="hold">
                                          <p:stCondLst>
                                            <p:cond delay="770"/>
                                          </p:stCondLst>
                                        </p:cTn>
                                        <p:tgtEl>
                                          <p:spTgt spid="7"/>
                                        </p:tgtEl>
                                        <p:attrNameLst>
                                          <p:attrName>ppt_y</p:attrName>
                                        </p:attrNameLst>
                                      </p:cBhvr>
                                    </p:anim>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
                                        <p:tgtEl>
                                          <p:spTgt spid="5"/>
                                        </p:tgtEl>
                                      </p:cBhvr>
                                    </p:animEffect>
                                    <p:anim calcmode="lin" valueType="num">
                                      <p:cBhvr>
                                        <p:cTn id="37" dur="400" fill="hold"/>
                                        <p:tgtEl>
                                          <p:spTgt spid="5"/>
                                        </p:tgtEl>
                                        <p:attrNameLst>
                                          <p:attrName>ppt_x</p:attrName>
                                        </p:attrNameLst>
                                      </p:cBhvr>
                                      <p:tavLst>
                                        <p:tav tm="0">
                                          <p:val>
                                            <p:strVal val="#ppt_x"/>
                                          </p:val>
                                        </p:tav>
                                        <p:tav tm="100000">
                                          <p:val>
                                            <p:strVal val="#ppt_x"/>
                                          </p:val>
                                        </p:tav>
                                      </p:tavLst>
                                    </p:anim>
                                    <p:anim calcmode="lin" valueType="num">
                                      <p:cBhvr>
                                        <p:cTn id="38" dur="400" fill="hold"/>
                                        <p:tgtEl>
                                          <p:spTgt spid="5"/>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ChangeArrowheads="1"/>
          </p:cNvSpPr>
          <p:nvPr/>
        </p:nvSpPr>
        <p:spPr bwMode="auto">
          <a:xfrm>
            <a:off x="1524000" y="0"/>
            <a:ext cx="9144000" cy="6858000"/>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lstStyle/>
          <a:p>
            <a:endParaRPr lang="en-US"/>
          </a:p>
        </p:txBody>
      </p:sp>
      <p:sp>
        <p:nvSpPr>
          <p:cNvPr id="3" name="Rectangle 2"/>
          <p:cNvSpPr>
            <a:spLocks noChangeArrowheads="1"/>
          </p:cNvSpPr>
          <p:nvPr/>
        </p:nvSpPr>
        <p:spPr bwMode="auto">
          <a:xfrm>
            <a:off x="1524000" y="152400"/>
            <a:ext cx="9144000" cy="120015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r>
              <a:rPr lang="en-US" sz="3600" b="1" dirty="0">
                <a:solidFill>
                  <a:schemeClr val="tx1"/>
                </a:solidFill>
              </a:rPr>
              <a:t>4.3. KIỂM SÁT VIÊN PHÁT BIỂU Ý KIẾN CỦA VIỆN KIỂM SÁT</a:t>
            </a:r>
          </a:p>
        </p:txBody>
      </p:sp>
      <p:pic>
        <p:nvPicPr>
          <p:cNvPr id="5" name="Picture 4" descr="http://image1.xahoi.com.vn/news/2012/4/21/vai-tro-cua-vien-kiem-soat1.jpg"/>
          <p:cNvPicPr>
            <a:picLocks noChangeAspect="1" noChangeArrowheads="1"/>
          </p:cNvPicPr>
          <p:nvPr/>
        </p:nvPicPr>
        <p:blipFill>
          <a:blip r:embed="rId2" cstate="print"/>
          <a:srcRect/>
          <a:stretch>
            <a:fillRect/>
          </a:stretch>
        </p:blipFill>
        <p:spPr bwMode="auto">
          <a:xfrm>
            <a:off x="1524000" y="1600200"/>
            <a:ext cx="9144000" cy="54102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6" name="Oval 5"/>
          <p:cNvSpPr/>
          <p:nvPr/>
        </p:nvSpPr>
        <p:spPr>
          <a:xfrm>
            <a:off x="3505200" y="1905000"/>
            <a:ext cx="1752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262 BLTTDS 2015</a:t>
            </a:r>
            <a:endParaRPr lang="en-US" b="1" dirty="0"/>
          </a:p>
        </p:txBody>
      </p:sp>
      <p:sp>
        <p:nvSpPr>
          <p:cNvPr id="7" name="Heart 6"/>
          <p:cNvSpPr/>
          <p:nvPr/>
        </p:nvSpPr>
        <p:spPr>
          <a:xfrm>
            <a:off x="1524000" y="2971800"/>
            <a:ext cx="4724400" cy="2667000"/>
          </a:xfrm>
          <a:prstGeom prst="hear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dirty="0">
                <a:solidFill>
                  <a:schemeClr val="bg1"/>
                </a:solidFill>
              </a:rPr>
              <a:t>… </a:t>
            </a:r>
            <a:r>
              <a:rPr lang="en-US" sz="2800" dirty="0" err="1">
                <a:solidFill>
                  <a:schemeClr val="bg1"/>
                </a:solidFill>
              </a:rPr>
              <a:t>và</a:t>
            </a:r>
            <a:r>
              <a:rPr lang="en-US" sz="2800" dirty="0">
                <a:solidFill>
                  <a:schemeClr val="bg1"/>
                </a:solidFill>
              </a:rPr>
              <a:t> </a:t>
            </a:r>
            <a:r>
              <a:rPr lang="en-US" sz="2800" dirty="0" err="1">
                <a:solidFill>
                  <a:schemeClr val="bg1"/>
                </a:solidFill>
              </a:rPr>
              <a:t>phát</a:t>
            </a:r>
            <a:r>
              <a:rPr lang="en-US" sz="2800" dirty="0">
                <a:solidFill>
                  <a:schemeClr val="bg1"/>
                </a:solidFill>
              </a:rPr>
              <a:t> </a:t>
            </a:r>
            <a:r>
              <a:rPr lang="en-US" sz="2800" dirty="0" err="1">
                <a:solidFill>
                  <a:schemeClr val="bg1"/>
                </a:solidFill>
              </a:rPr>
              <a:t>biểu</a:t>
            </a:r>
            <a:r>
              <a:rPr lang="en-US" sz="2800" dirty="0">
                <a:solidFill>
                  <a:schemeClr val="bg1"/>
                </a:solidFill>
              </a:rPr>
              <a:t> ý </a:t>
            </a:r>
            <a:r>
              <a:rPr lang="en-US" sz="2800" dirty="0" err="1">
                <a:solidFill>
                  <a:schemeClr val="bg1"/>
                </a:solidFill>
              </a:rPr>
              <a:t>kiểm</a:t>
            </a:r>
            <a:r>
              <a:rPr lang="en-US" sz="2800" dirty="0">
                <a:solidFill>
                  <a:schemeClr val="bg1"/>
                </a:solidFill>
              </a:rPr>
              <a:t> </a:t>
            </a:r>
            <a:r>
              <a:rPr lang="en-US" sz="2800" dirty="0" err="1">
                <a:solidFill>
                  <a:schemeClr val="bg1"/>
                </a:solidFill>
              </a:rPr>
              <a:t>về</a:t>
            </a:r>
            <a:r>
              <a:rPr lang="en-US" sz="2800" dirty="0">
                <a:solidFill>
                  <a:schemeClr val="bg1"/>
                </a:solidFill>
              </a:rPr>
              <a:t> </a:t>
            </a:r>
            <a:r>
              <a:rPr lang="en-US" sz="2800" dirty="0" err="1">
                <a:solidFill>
                  <a:schemeClr val="bg1"/>
                </a:solidFill>
              </a:rPr>
              <a:t>việc</a:t>
            </a:r>
            <a:r>
              <a:rPr lang="en-US" sz="2800" dirty="0">
                <a:solidFill>
                  <a:schemeClr val="bg1"/>
                </a:solidFill>
              </a:rPr>
              <a:t> </a:t>
            </a:r>
            <a:r>
              <a:rPr lang="en-US" sz="2800" dirty="0" err="1">
                <a:solidFill>
                  <a:schemeClr val="bg1"/>
                </a:solidFill>
              </a:rPr>
              <a:t>giải</a:t>
            </a:r>
            <a:r>
              <a:rPr lang="en-US" sz="2800" dirty="0">
                <a:solidFill>
                  <a:schemeClr val="bg1"/>
                </a:solidFill>
              </a:rPr>
              <a:t> </a:t>
            </a:r>
            <a:r>
              <a:rPr lang="en-US" sz="2800" dirty="0" err="1">
                <a:solidFill>
                  <a:schemeClr val="bg1"/>
                </a:solidFill>
              </a:rPr>
              <a:t>quyết</a:t>
            </a:r>
            <a:r>
              <a:rPr lang="en-US" sz="2800" dirty="0">
                <a:solidFill>
                  <a:schemeClr val="bg1"/>
                </a:solidFill>
              </a:rPr>
              <a:t>  </a:t>
            </a:r>
            <a:r>
              <a:rPr lang="en-US" sz="2800" dirty="0" err="1">
                <a:solidFill>
                  <a:schemeClr val="bg1"/>
                </a:solidFill>
              </a:rPr>
              <a:t>vụ</a:t>
            </a:r>
            <a:r>
              <a:rPr lang="en-US" sz="2800" dirty="0">
                <a:solidFill>
                  <a:schemeClr val="bg1"/>
                </a:solidFill>
              </a:rPr>
              <a:t> </a:t>
            </a:r>
            <a:r>
              <a:rPr lang="en-US" sz="2800" dirty="0" err="1">
                <a:solidFill>
                  <a:schemeClr val="bg1"/>
                </a:solidFill>
              </a:rPr>
              <a:t>án</a:t>
            </a:r>
            <a:endParaRPr lang="en-US" sz="28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to="" calcmode="lin" valueType="num">
                                      <p:cBhvr>
                                        <p:cTn id="23" dur="1" fill="hold"/>
                                        <p:tgtEl>
                                          <p:spTgt spid="6"/>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1524000" y="0"/>
            <a:ext cx="9144000" cy="68580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lstStyle/>
          <a:p>
            <a:endParaRPr lang="en-US"/>
          </a:p>
        </p:txBody>
      </p:sp>
      <p:cxnSp>
        <p:nvCxnSpPr>
          <p:cNvPr id="4" name="Straight Connector 3"/>
          <p:cNvCxnSpPr>
            <a:cxnSpLocks noChangeShapeType="1"/>
          </p:cNvCxnSpPr>
          <p:nvPr/>
        </p:nvCxnSpPr>
        <p:spPr bwMode="auto">
          <a:xfrm>
            <a:off x="1524000" y="3352800"/>
            <a:ext cx="9067800" cy="1588"/>
          </a:xfrm>
          <a:prstGeom prst="line">
            <a:avLst/>
          </a:prstGeom>
          <a:noFill/>
          <a:ln w="38100" algn="ctr">
            <a:solidFill>
              <a:schemeClr val="bg1"/>
            </a:solidFill>
            <a:round/>
            <a:headEnd/>
            <a:tailEnd/>
          </a:ln>
        </p:spPr>
      </p:cxnSp>
      <p:cxnSp>
        <p:nvCxnSpPr>
          <p:cNvPr id="8" name="Straight Connector 7"/>
          <p:cNvCxnSpPr>
            <a:cxnSpLocks noChangeShapeType="1"/>
          </p:cNvCxnSpPr>
          <p:nvPr/>
        </p:nvCxnSpPr>
        <p:spPr bwMode="auto">
          <a:xfrm rot="5400000">
            <a:off x="76994" y="3428206"/>
            <a:ext cx="6858000" cy="1588"/>
          </a:xfrm>
          <a:prstGeom prst="line">
            <a:avLst/>
          </a:prstGeom>
          <a:noFill/>
          <a:ln w="38100" algn="ctr">
            <a:solidFill>
              <a:schemeClr val="bg1"/>
            </a:solidFill>
            <a:round/>
            <a:headEnd/>
            <a:tailEnd/>
          </a:ln>
        </p:spPr>
      </p:cxnSp>
      <p:sp>
        <p:nvSpPr>
          <p:cNvPr id="11" name="TextBox 10"/>
          <p:cNvSpPr txBox="1">
            <a:spLocks noChangeArrowheads="1"/>
          </p:cNvSpPr>
          <p:nvPr/>
        </p:nvSpPr>
        <p:spPr bwMode="auto">
          <a:xfrm>
            <a:off x="1524000" y="792164"/>
            <a:ext cx="1752600" cy="2062103"/>
          </a:xfrm>
          <a:prstGeom prst="rect">
            <a:avLst/>
          </a:prstGeom>
          <a:noFill/>
          <a:ln w="9525">
            <a:noFill/>
            <a:miter lim="800000"/>
            <a:headEnd/>
            <a:tailEnd/>
          </a:ln>
        </p:spPr>
        <p:txBody>
          <a:bodyPr>
            <a:spAutoFit/>
          </a:bodyPr>
          <a:lstStyle/>
          <a:p>
            <a:pPr algn="ctr"/>
            <a:r>
              <a:rPr lang="en-US" sz="3200" b="1" dirty="0" err="1">
                <a:solidFill>
                  <a:schemeClr val="bg1"/>
                </a:solidFill>
              </a:rPr>
              <a:t>Điều</a:t>
            </a:r>
            <a:r>
              <a:rPr lang="en-US" sz="3200" b="1" dirty="0">
                <a:solidFill>
                  <a:schemeClr val="bg1"/>
                </a:solidFill>
              </a:rPr>
              <a:t> 234 BLTTDS </a:t>
            </a:r>
            <a:r>
              <a:rPr lang="en-US" sz="3200" b="1" dirty="0" err="1">
                <a:solidFill>
                  <a:schemeClr val="bg1"/>
                </a:solidFill>
              </a:rPr>
              <a:t>sửa</a:t>
            </a:r>
            <a:r>
              <a:rPr lang="en-US" sz="3200" b="1" dirty="0">
                <a:solidFill>
                  <a:schemeClr val="bg1"/>
                </a:solidFill>
              </a:rPr>
              <a:t> </a:t>
            </a:r>
            <a:r>
              <a:rPr lang="en-US" sz="3200" b="1" dirty="0" err="1">
                <a:solidFill>
                  <a:schemeClr val="bg1"/>
                </a:solidFill>
              </a:rPr>
              <a:t>đổi</a:t>
            </a:r>
            <a:r>
              <a:rPr lang="en-US" sz="3200" b="1" dirty="0">
                <a:solidFill>
                  <a:schemeClr val="bg1"/>
                </a:solidFill>
              </a:rPr>
              <a:t> 2011</a:t>
            </a:r>
          </a:p>
        </p:txBody>
      </p:sp>
      <p:sp>
        <p:nvSpPr>
          <p:cNvPr id="12" name="TextBox 11"/>
          <p:cNvSpPr txBox="1">
            <a:spLocks noChangeArrowheads="1"/>
          </p:cNvSpPr>
          <p:nvPr/>
        </p:nvSpPr>
        <p:spPr bwMode="auto">
          <a:xfrm>
            <a:off x="3962400" y="304800"/>
            <a:ext cx="6553200" cy="2862322"/>
          </a:xfrm>
          <a:prstGeom prst="rect">
            <a:avLst/>
          </a:prstGeom>
          <a:noFill/>
          <a:ln w="9525">
            <a:noFill/>
            <a:miter lim="800000"/>
            <a:headEnd/>
            <a:tailEnd/>
          </a:ln>
        </p:spPr>
        <p:txBody>
          <a:bodyPr wrap="square">
            <a:spAutoFit/>
          </a:bodyPr>
          <a:lstStyle/>
          <a:p>
            <a:pPr algn="ctr"/>
            <a:r>
              <a:rPr lang="en-US" sz="3600" i="1" dirty="0" err="1">
                <a:solidFill>
                  <a:srgbClr val="002060"/>
                </a:solidFill>
              </a:rPr>
              <a:t>S</a:t>
            </a:r>
            <a:r>
              <a:rPr lang="en-US" sz="2400" i="1" dirty="0" err="1">
                <a:solidFill>
                  <a:srgbClr val="002060"/>
                </a:solidFill>
              </a:rPr>
              <a:t>au</a:t>
            </a:r>
            <a:r>
              <a:rPr lang="en-US" sz="2400" i="1" dirty="0">
                <a:solidFill>
                  <a:srgbClr val="002060"/>
                </a:solidFill>
              </a:rPr>
              <a:t> </a:t>
            </a:r>
            <a:r>
              <a:rPr lang="en-US" sz="2400" i="1" dirty="0" err="1">
                <a:solidFill>
                  <a:srgbClr val="002060"/>
                </a:solidFill>
              </a:rPr>
              <a:t>khi</a:t>
            </a:r>
            <a:r>
              <a:rPr lang="en-US" sz="2400" i="1" dirty="0">
                <a:solidFill>
                  <a:srgbClr val="002060"/>
                </a:solidFill>
              </a:rPr>
              <a:t> </a:t>
            </a:r>
            <a:r>
              <a:rPr lang="en-US" sz="2400" i="1" dirty="0" err="1">
                <a:solidFill>
                  <a:srgbClr val="002060"/>
                </a:solidFill>
              </a:rPr>
              <a:t>những</a:t>
            </a:r>
            <a:r>
              <a:rPr lang="en-US" sz="2400" i="1" dirty="0">
                <a:solidFill>
                  <a:srgbClr val="002060"/>
                </a:solidFill>
              </a:rPr>
              <a:t> </a:t>
            </a:r>
            <a:r>
              <a:rPr lang="en-US" sz="2400" i="1" dirty="0" err="1">
                <a:solidFill>
                  <a:srgbClr val="002060"/>
                </a:solidFill>
              </a:rPr>
              <a:t>người</a:t>
            </a:r>
            <a:r>
              <a:rPr lang="en-US" sz="2400" i="1" dirty="0">
                <a:solidFill>
                  <a:srgbClr val="002060"/>
                </a:solidFill>
              </a:rPr>
              <a:t> </a:t>
            </a:r>
            <a:r>
              <a:rPr lang="en-US" sz="2400" i="1" dirty="0" err="1">
                <a:solidFill>
                  <a:srgbClr val="002060"/>
                </a:solidFill>
              </a:rPr>
              <a:t>tham</a:t>
            </a:r>
            <a:r>
              <a:rPr lang="en-US" sz="2400" i="1" dirty="0">
                <a:solidFill>
                  <a:srgbClr val="002060"/>
                </a:solidFill>
              </a:rPr>
              <a:t> </a:t>
            </a:r>
            <a:r>
              <a:rPr lang="en-US" sz="2400" i="1" dirty="0" err="1">
                <a:solidFill>
                  <a:srgbClr val="002060"/>
                </a:solidFill>
              </a:rPr>
              <a:t>gia</a:t>
            </a:r>
            <a:r>
              <a:rPr lang="en-US" sz="2400" i="1" dirty="0">
                <a:solidFill>
                  <a:srgbClr val="002060"/>
                </a:solidFill>
              </a:rPr>
              <a:t> </a:t>
            </a:r>
            <a:r>
              <a:rPr lang="en-US" sz="2400" i="1" dirty="0" err="1">
                <a:solidFill>
                  <a:srgbClr val="002060"/>
                </a:solidFill>
              </a:rPr>
              <a:t>tố</a:t>
            </a:r>
            <a:r>
              <a:rPr lang="en-US" sz="2400" i="1" dirty="0">
                <a:solidFill>
                  <a:srgbClr val="002060"/>
                </a:solidFill>
              </a:rPr>
              <a:t> </a:t>
            </a:r>
            <a:r>
              <a:rPr lang="en-US" sz="2400" i="1" dirty="0" err="1">
                <a:solidFill>
                  <a:srgbClr val="002060"/>
                </a:solidFill>
              </a:rPr>
              <a:t>tụng</a:t>
            </a:r>
            <a:r>
              <a:rPr lang="en-US" sz="2400" i="1" dirty="0">
                <a:solidFill>
                  <a:srgbClr val="002060"/>
                </a:solidFill>
              </a:rPr>
              <a:t> </a:t>
            </a:r>
            <a:r>
              <a:rPr lang="en-US" sz="2400" i="1" dirty="0" err="1">
                <a:solidFill>
                  <a:srgbClr val="002060"/>
                </a:solidFill>
              </a:rPr>
              <a:t>phát</a:t>
            </a:r>
            <a:r>
              <a:rPr lang="en-US" sz="2400" i="1" dirty="0">
                <a:solidFill>
                  <a:srgbClr val="002060"/>
                </a:solidFill>
              </a:rPr>
              <a:t> </a:t>
            </a:r>
            <a:r>
              <a:rPr lang="en-US" sz="2400" i="1" dirty="0" err="1">
                <a:solidFill>
                  <a:srgbClr val="002060"/>
                </a:solidFill>
              </a:rPr>
              <a:t>biểu</a:t>
            </a:r>
            <a:r>
              <a:rPr lang="en-US" sz="2400" i="1" dirty="0">
                <a:solidFill>
                  <a:srgbClr val="002060"/>
                </a:solidFill>
              </a:rPr>
              <a:t> </a:t>
            </a:r>
            <a:r>
              <a:rPr lang="en-US" sz="2400" i="1" dirty="0" err="1">
                <a:solidFill>
                  <a:srgbClr val="002060"/>
                </a:solidFill>
              </a:rPr>
              <a:t>tranh</a:t>
            </a:r>
            <a:r>
              <a:rPr lang="en-US" sz="2400" i="1" dirty="0">
                <a:solidFill>
                  <a:srgbClr val="002060"/>
                </a:solidFill>
              </a:rPr>
              <a:t> </a:t>
            </a:r>
            <a:r>
              <a:rPr lang="en-US" sz="2400" i="1" dirty="0" err="1">
                <a:solidFill>
                  <a:srgbClr val="002060"/>
                </a:solidFill>
              </a:rPr>
              <a:t>luận</a:t>
            </a:r>
            <a:r>
              <a:rPr lang="en-US" sz="2400" i="1" dirty="0">
                <a:solidFill>
                  <a:srgbClr val="002060"/>
                </a:solidFill>
              </a:rPr>
              <a:t> </a:t>
            </a:r>
            <a:r>
              <a:rPr lang="en-US" sz="2400" i="1" dirty="0" err="1">
                <a:solidFill>
                  <a:srgbClr val="002060"/>
                </a:solidFill>
              </a:rPr>
              <a:t>và</a:t>
            </a:r>
            <a:r>
              <a:rPr lang="en-US" sz="2400" i="1" dirty="0">
                <a:solidFill>
                  <a:srgbClr val="002060"/>
                </a:solidFill>
              </a:rPr>
              <a:t> </a:t>
            </a:r>
            <a:r>
              <a:rPr lang="en-US" sz="2400" i="1" dirty="0" err="1">
                <a:solidFill>
                  <a:srgbClr val="002060"/>
                </a:solidFill>
              </a:rPr>
              <a:t>đối</a:t>
            </a:r>
            <a:r>
              <a:rPr lang="en-US" sz="2400" i="1" dirty="0">
                <a:solidFill>
                  <a:srgbClr val="002060"/>
                </a:solidFill>
              </a:rPr>
              <a:t> </a:t>
            </a:r>
            <a:r>
              <a:rPr lang="en-US" sz="2400" i="1" dirty="0" err="1">
                <a:solidFill>
                  <a:srgbClr val="002060"/>
                </a:solidFill>
              </a:rPr>
              <a:t>đáp</a:t>
            </a:r>
            <a:r>
              <a:rPr lang="en-US" sz="2400" i="1" dirty="0">
                <a:solidFill>
                  <a:srgbClr val="002060"/>
                </a:solidFill>
              </a:rPr>
              <a:t> </a:t>
            </a:r>
            <a:r>
              <a:rPr lang="en-US" sz="2400" i="1" dirty="0" err="1">
                <a:solidFill>
                  <a:srgbClr val="002060"/>
                </a:solidFill>
              </a:rPr>
              <a:t>xong</a:t>
            </a:r>
            <a:r>
              <a:rPr lang="en-US" sz="2400" i="1" dirty="0">
                <a:solidFill>
                  <a:srgbClr val="002060"/>
                </a:solidFill>
              </a:rPr>
              <a:t>, </a:t>
            </a:r>
            <a:r>
              <a:rPr lang="en-US" sz="2400" i="1" dirty="0" err="1">
                <a:solidFill>
                  <a:srgbClr val="002060"/>
                </a:solidFill>
              </a:rPr>
              <a:t>Kiểm</a:t>
            </a:r>
            <a:r>
              <a:rPr lang="en-US" sz="2400" i="1" dirty="0">
                <a:solidFill>
                  <a:srgbClr val="002060"/>
                </a:solidFill>
              </a:rPr>
              <a:t> </a:t>
            </a:r>
            <a:r>
              <a:rPr lang="en-US" sz="2400" i="1" dirty="0" err="1">
                <a:solidFill>
                  <a:srgbClr val="002060"/>
                </a:solidFill>
              </a:rPr>
              <a:t>sát</a:t>
            </a:r>
            <a:r>
              <a:rPr lang="en-US" sz="2400" i="1" dirty="0">
                <a:solidFill>
                  <a:srgbClr val="002060"/>
                </a:solidFill>
              </a:rPr>
              <a:t> </a:t>
            </a:r>
            <a:r>
              <a:rPr lang="en-US" sz="2400" i="1" dirty="0" err="1">
                <a:solidFill>
                  <a:srgbClr val="002060"/>
                </a:solidFill>
              </a:rPr>
              <a:t>viên</a:t>
            </a:r>
            <a:r>
              <a:rPr lang="en-US" sz="2400" i="1" dirty="0">
                <a:solidFill>
                  <a:srgbClr val="002060"/>
                </a:solidFill>
              </a:rPr>
              <a:t> </a:t>
            </a:r>
            <a:r>
              <a:rPr lang="en-US" sz="2400" i="1" dirty="0" err="1">
                <a:solidFill>
                  <a:srgbClr val="002060"/>
                </a:solidFill>
              </a:rPr>
              <a:t>phát</a:t>
            </a:r>
            <a:r>
              <a:rPr lang="en-US" sz="2400" i="1" dirty="0">
                <a:solidFill>
                  <a:srgbClr val="002060"/>
                </a:solidFill>
              </a:rPr>
              <a:t> </a:t>
            </a:r>
            <a:r>
              <a:rPr lang="en-US" sz="2400" i="1" dirty="0" err="1">
                <a:solidFill>
                  <a:srgbClr val="002060"/>
                </a:solidFill>
              </a:rPr>
              <a:t>biểu</a:t>
            </a:r>
            <a:r>
              <a:rPr lang="en-US" sz="2400" i="1" dirty="0">
                <a:solidFill>
                  <a:srgbClr val="002060"/>
                </a:solidFill>
              </a:rPr>
              <a:t> ý </a:t>
            </a:r>
            <a:r>
              <a:rPr lang="en-US" sz="2400" i="1" dirty="0" err="1">
                <a:solidFill>
                  <a:srgbClr val="002060"/>
                </a:solidFill>
              </a:rPr>
              <a:t>kiến</a:t>
            </a:r>
            <a:r>
              <a:rPr lang="en-US" sz="2400" i="1" dirty="0">
                <a:solidFill>
                  <a:srgbClr val="002060"/>
                </a:solidFill>
              </a:rPr>
              <a:t> </a:t>
            </a:r>
            <a:r>
              <a:rPr lang="en-US" sz="2400" i="1" dirty="0" err="1">
                <a:solidFill>
                  <a:srgbClr val="002060"/>
                </a:solidFill>
              </a:rPr>
              <a:t>về</a:t>
            </a:r>
            <a:r>
              <a:rPr lang="en-US" sz="2400" i="1" dirty="0">
                <a:solidFill>
                  <a:srgbClr val="002060"/>
                </a:solidFill>
              </a:rPr>
              <a:t> </a:t>
            </a:r>
            <a:r>
              <a:rPr lang="en-US" sz="2400" i="1" dirty="0" err="1">
                <a:solidFill>
                  <a:srgbClr val="002060"/>
                </a:solidFill>
              </a:rPr>
              <a:t>việc</a:t>
            </a:r>
            <a:r>
              <a:rPr lang="en-US" sz="2400" i="1" dirty="0">
                <a:solidFill>
                  <a:srgbClr val="002060"/>
                </a:solidFill>
              </a:rPr>
              <a:t> </a:t>
            </a:r>
            <a:r>
              <a:rPr lang="en-US" sz="2400" b="1" i="1" dirty="0" err="1">
                <a:solidFill>
                  <a:srgbClr val="FF0000"/>
                </a:solidFill>
              </a:rPr>
              <a:t>tuân</a:t>
            </a:r>
            <a:r>
              <a:rPr lang="en-US" sz="2400" b="1" i="1" dirty="0">
                <a:solidFill>
                  <a:srgbClr val="FF0000"/>
                </a:solidFill>
              </a:rPr>
              <a:t> </a:t>
            </a:r>
            <a:r>
              <a:rPr lang="en-US" sz="2400" b="1" i="1" dirty="0" err="1">
                <a:solidFill>
                  <a:srgbClr val="FF0000"/>
                </a:solidFill>
              </a:rPr>
              <a:t>theo</a:t>
            </a:r>
            <a:r>
              <a:rPr lang="en-US" sz="2400" b="1" i="1" dirty="0">
                <a:solidFill>
                  <a:srgbClr val="FF0000"/>
                </a:solidFill>
              </a:rPr>
              <a:t> </a:t>
            </a:r>
            <a:r>
              <a:rPr lang="en-US" sz="2400" b="1" i="1" dirty="0" err="1">
                <a:solidFill>
                  <a:srgbClr val="FF0000"/>
                </a:solidFill>
              </a:rPr>
              <a:t>pháp</a:t>
            </a:r>
            <a:r>
              <a:rPr lang="en-US" sz="2400" b="1" i="1" dirty="0">
                <a:solidFill>
                  <a:srgbClr val="FF0000"/>
                </a:solidFill>
              </a:rPr>
              <a:t> </a:t>
            </a:r>
            <a:r>
              <a:rPr lang="en-US" sz="2400" b="1" i="1" dirty="0" err="1">
                <a:solidFill>
                  <a:srgbClr val="FF0000"/>
                </a:solidFill>
              </a:rPr>
              <a:t>luật</a:t>
            </a:r>
            <a:r>
              <a:rPr lang="en-US" sz="2400" b="1" i="1" dirty="0">
                <a:solidFill>
                  <a:srgbClr val="FF0000"/>
                </a:solidFill>
              </a:rPr>
              <a:t> </a:t>
            </a:r>
            <a:r>
              <a:rPr lang="en-US" sz="2400" b="1" i="1" dirty="0" err="1">
                <a:solidFill>
                  <a:srgbClr val="FF0000"/>
                </a:solidFill>
              </a:rPr>
              <a:t>tố</a:t>
            </a:r>
            <a:r>
              <a:rPr lang="en-US" sz="2400" b="1" i="1" dirty="0">
                <a:solidFill>
                  <a:srgbClr val="FF0000"/>
                </a:solidFill>
              </a:rPr>
              <a:t> </a:t>
            </a:r>
            <a:r>
              <a:rPr lang="en-US" sz="2400" b="1" i="1" dirty="0" err="1">
                <a:solidFill>
                  <a:srgbClr val="FF0000"/>
                </a:solidFill>
              </a:rPr>
              <a:t>tụng</a:t>
            </a:r>
            <a:r>
              <a:rPr lang="en-US" sz="2400" b="1" i="1" dirty="0">
                <a:solidFill>
                  <a:srgbClr val="FF0000"/>
                </a:solidFill>
              </a:rPr>
              <a:t> </a:t>
            </a:r>
            <a:r>
              <a:rPr lang="en-US" sz="2400" i="1" dirty="0" err="1">
                <a:solidFill>
                  <a:srgbClr val="002060"/>
                </a:solidFill>
              </a:rPr>
              <a:t>trong</a:t>
            </a:r>
            <a:r>
              <a:rPr lang="en-US" sz="2400" i="1" dirty="0">
                <a:solidFill>
                  <a:srgbClr val="002060"/>
                </a:solidFill>
              </a:rPr>
              <a:t> </a:t>
            </a:r>
            <a:r>
              <a:rPr lang="en-US" sz="2400" i="1" dirty="0" err="1">
                <a:solidFill>
                  <a:srgbClr val="002060"/>
                </a:solidFill>
              </a:rPr>
              <a:t>quá</a:t>
            </a:r>
            <a:r>
              <a:rPr lang="en-US" sz="2400" i="1" dirty="0">
                <a:solidFill>
                  <a:srgbClr val="002060"/>
                </a:solidFill>
              </a:rPr>
              <a:t> </a:t>
            </a:r>
            <a:r>
              <a:rPr lang="en-US" sz="2400" i="1" dirty="0" err="1">
                <a:solidFill>
                  <a:srgbClr val="002060"/>
                </a:solidFill>
              </a:rPr>
              <a:t>trình</a:t>
            </a:r>
            <a:r>
              <a:rPr lang="en-US" sz="2400" i="1" dirty="0">
                <a:solidFill>
                  <a:srgbClr val="002060"/>
                </a:solidFill>
              </a:rPr>
              <a:t> </a:t>
            </a:r>
            <a:r>
              <a:rPr lang="en-US" sz="2400" i="1" dirty="0" err="1">
                <a:solidFill>
                  <a:srgbClr val="002060"/>
                </a:solidFill>
              </a:rPr>
              <a:t>giải</a:t>
            </a:r>
            <a:r>
              <a:rPr lang="en-US" sz="2400" i="1" dirty="0">
                <a:solidFill>
                  <a:srgbClr val="002060"/>
                </a:solidFill>
              </a:rPr>
              <a:t> </a:t>
            </a:r>
            <a:r>
              <a:rPr lang="en-US" sz="2400" i="1" dirty="0" err="1">
                <a:solidFill>
                  <a:srgbClr val="002060"/>
                </a:solidFill>
              </a:rPr>
              <a:t>quyết</a:t>
            </a:r>
            <a:r>
              <a:rPr lang="en-US" sz="2400" i="1" dirty="0">
                <a:solidFill>
                  <a:srgbClr val="002060"/>
                </a:solidFill>
              </a:rPr>
              <a:t> </a:t>
            </a:r>
            <a:r>
              <a:rPr lang="en-US" sz="2400" i="1" dirty="0" err="1">
                <a:solidFill>
                  <a:srgbClr val="002060"/>
                </a:solidFill>
              </a:rPr>
              <a:t>vụ</a:t>
            </a:r>
            <a:r>
              <a:rPr lang="en-US" sz="2400" i="1" dirty="0">
                <a:solidFill>
                  <a:srgbClr val="002060"/>
                </a:solidFill>
              </a:rPr>
              <a:t> </a:t>
            </a:r>
            <a:r>
              <a:rPr lang="en-US" sz="2400" i="1" dirty="0" err="1">
                <a:solidFill>
                  <a:srgbClr val="002060"/>
                </a:solidFill>
              </a:rPr>
              <a:t>án</a:t>
            </a:r>
            <a:r>
              <a:rPr lang="en-US" sz="2400" i="1" dirty="0">
                <a:solidFill>
                  <a:srgbClr val="002060"/>
                </a:solidFill>
              </a:rPr>
              <a:t> </a:t>
            </a:r>
            <a:r>
              <a:rPr lang="en-US" sz="2400" i="1" dirty="0" err="1">
                <a:solidFill>
                  <a:srgbClr val="002060"/>
                </a:solidFill>
              </a:rPr>
              <a:t>của</a:t>
            </a:r>
            <a:r>
              <a:rPr lang="en-US" sz="2400" i="1" dirty="0">
                <a:solidFill>
                  <a:srgbClr val="002060"/>
                </a:solidFill>
              </a:rPr>
              <a:t> </a:t>
            </a:r>
            <a:r>
              <a:rPr lang="en-US" sz="2400" i="1" dirty="0" err="1">
                <a:solidFill>
                  <a:srgbClr val="002060"/>
                </a:solidFill>
              </a:rPr>
              <a:t>Thẩm</a:t>
            </a:r>
            <a:r>
              <a:rPr lang="en-US" sz="2400" i="1" dirty="0">
                <a:solidFill>
                  <a:srgbClr val="002060"/>
                </a:solidFill>
              </a:rPr>
              <a:t> </a:t>
            </a:r>
            <a:r>
              <a:rPr lang="en-US" sz="2400" i="1" dirty="0" err="1">
                <a:solidFill>
                  <a:srgbClr val="002060"/>
                </a:solidFill>
              </a:rPr>
              <a:t>phán</a:t>
            </a:r>
            <a:r>
              <a:rPr lang="en-US" sz="2400" i="1" dirty="0">
                <a:solidFill>
                  <a:srgbClr val="002060"/>
                </a:solidFill>
              </a:rPr>
              <a:t>, </a:t>
            </a:r>
            <a:r>
              <a:rPr lang="en-US" sz="2400" i="1" dirty="0" err="1">
                <a:solidFill>
                  <a:srgbClr val="002060"/>
                </a:solidFill>
              </a:rPr>
              <a:t>Hội</a:t>
            </a:r>
            <a:r>
              <a:rPr lang="en-US" sz="2400" i="1" dirty="0">
                <a:solidFill>
                  <a:srgbClr val="002060"/>
                </a:solidFill>
              </a:rPr>
              <a:t> </a:t>
            </a:r>
            <a:r>
              <a:rPr lang="en-US" sz="2400" i="1" dirty="0" err="1">
                <a:solidFill>
                  <a:srgbClr val="002060"/>
                </a:solidFill>
              </a:rPr>
              <a:t>đồng</a:t>
            </a:r>
            <a:r>
              <a:rPr lang="en-US" sz="2400" i="1" dirty="0">
                <a:solidFill>
                  <a:srgbClr val="002060"/>
                </a:solidFill>
              </a:rPr>
              <a:t> </a:t>
            </a:r>
            <a:r>
              <a:rPr lang="en-US" sz="2400" i="1" dirty="0" err="1">
                <a:solidFill>
                  <a:srgbClr val="002060"/>
                </a:solidFill>
              </a:rPr>
              <a:t>xét</a:t>
            </a:r>
            <a:r>
              <a:rPr lang="en-US" sz="2400" i="1" dirty="0">
                <a:solidFill>
                  <a:srgbClr val="002060"/>
                </a:solidFill>
              </a:rPr>
              <a:t> </a:t>
            </a:r>
            <a:r>
              <a:rPr lang="en-US" sz="2400" i="1" dirty="0" err="1">
                <a:solidFill>
                  <a:srgbClr val="002060"/>
                </a:solidFill>
              </a:rPr>
              <a:t>xử</a:t>
            </a:r>
            <a:r>
              <a:rPr lang="en-US" sz="2400" i="1" dirty="0">
                <a:solidFill>
                  <a:srgbClr val="002060"/>
                </a:solidFill>
              </a:rPr>
              <a:t>, </a:t>
            </a:r>
            <a:r>
              <a:rPr lang="en-US" sz="2400" i="1" dirty="0" err="1">
                <a:solidFill>
                  <a:srgbClr val="002060"/>
                </a:solidFill>
              </a:rPr>
              <a:t>việc</a:t>
            </a:r>
            <a:r>
              <a:rPr lang="en-US" sz="2400" i="1" dirty="0">
                <a:solidFill>
                  <a:srgbClr val="002060"/>
                </a:solidFill>
              </a:rPr>
              <a:t> </a:t>
            </a:r>
            <a:r>
              <a:rPr lang="en-US" sz="2400" b="1" i="1" dirty="0" err="1">
                <a:solidFill>
                  <a:srgbClr val="FF0000"/>
                </a:solidFill>
              </a:rPr>
              <a:t>chấp</a:t>
            </a:r>
            <a:r>
              <a:rPr lang="en-US" sz="2400" b="1" i="1" dirty="0">
                <a:solidFill>
                  <a:srgbClr val="FF0000"/>
                </a:solidFill>
              </a:rPr>
              <a:t> </a:t>
            </a:r>
            <a:r>
              <a:rPr lang="en-US" sz="2400" b="1" i="1" dirty="0" err="1">
                <a:solidFill>
                  <a:srgbClr val="FF0000"/>
                </a:solidFill>
              </a:rPr>
              <a:t>hành</a:t>
            </a:r>
            <a:r>
              <a:rPr lang="en-US" sz="2400" b="1" i="1" dirty="0">
                <a:solidFill>
                  <a:srgbClr val="FF0000"/>
                </a:solidFill>
              </a:rPr>
              <a:t> </a:t>
            </a:r>
            <a:r>
              <a:rPr lang="en-US" sz="2400" b="1" i="1" dirty="0" err="1">
                <a:solidFill>
                  <a:srgbClr val="FF0000"/>
                </a:solidFill>
              </a:rPr>
              <a:t>pháp</a:t>
            </a:r>
            <a:r>
              <a:rPr lang="en-US" sz="2400" b="1" i="1" dirty="0">
                <a:solidFill>
                  <a:srgbClr val="FF0000"/>
                </a:solidFill>
              </a:rPr>
              <a:t> </a:t>
            </a:r>
            <a:r>
              <a:rPr lang="en-US" sz="2400" b="1" i="1" dirty="0" err="1">
                <a:solidFill>
                  <a:srgbClr val="FF0000"/>
                </a:solidFill>
              </a:rPr>
              <a:t>luật</a:t>
            </a:r>
            <a:r>
              <a:rPr lang="en-US" sz="2400" b="1" i="1" dirty="0">
                <a:solidFill>
                  <a:srgbClr val="FF0000"/>
                </a:solidFill>
              </a:rPr>
              <a:t> </a:t>
            </a:r>
            <a:r>
              <a:rPr lang="en-US" sz="2400" i="1" dirty="0" err="1">
                <a:solidFill>
                  <a:srgbClr val="002060"/>
                </a:solidFill>
              </a:rPr>
              <a:t>của</a:t>
            </a:r>
            <a:r>
              <a:rPr lang="en-US" sz="2400" i="1" dirty="0">
                <a:solidFill>
                  <a:srgbClr val="002060"/>
                </a:solidFill>
              </a:rPr>
              <a:t> </a:t>
            </a:r>
            <a:r>
              <a:rPr lang="en-US" sz="2400" i="1" dirty="0" err="1">
                <a:solidFill>
                  <a:srgbClr val="002060"/>
                </a:solidFill>
              </a:rPr>
              <a:t>người</a:t>
            </a:r>
            <a:r>
              <a:rPr lang="en-US" sz="2400" i="1" dirty="0">
                <a:solidFill>
                  <a:srgbClr val="002060"/>
                </a:solidFill>
              </a:rPr>
              <a:t> </a:t>
            </a:r>
            <a:r>
              <a:rPr lang="en-US" sz="2400" i="1" dirty="0" err="1">
                <a:solidFill>
                  <a:srgbClr val="002060"/>
                </a:solidFill>
              </a:rPr>
              <a:t>tham</a:t>
            </a:r>
            <a:r>
              <a:rPr lang="en-US" sz="2400" i="1" dirty="0">
                <a:solidFill>
                  <a:srgbClr val="002060"/>
                </a:solidFill>
              </a:rPr>
              <a:t> </a:t>
            </a:r>
            <a:r>
              <a:rPr lang="en-US" sz="2400" i="1" dirty="0" err="1">
                <a:solidFill>
                  <a:srgbClr val="002060"/>
                </a:solidFill>
              </a:rPr>
              <a:t>gia</a:t>
            </a:r>
            <a:r>
              <a:rPr lang="en-US" sz="2400" i="1" dirty="0">
                <a:solidFill>
                  <a:srgbClr val="002060"/>
                </a:solidFill>
              </a:rPr>
              <a:t> </a:t>
            </a:r>
            <a:r>
              <a:rPr lang="en-US" sz="2400" i="1" dirty="0" err="1">
                <a:solidFill>
                  <a:srgbClr val="002060"/>
                </a:solidFill>
              </a:rPr>
              <a:t>tố</a:t>
            </a:r>
            <a:r>
              <a:rPr lang="en-US" sz="2400" i="1" dirty="0">
                <a:solidFill>
                  <a:srgbClr val="002060"/>
                </a:solidFill>
              </a:rPr>
              <a:t> </a:t>
            </a:r>
            <a:r>
              <a:rPr lang="en-US" sz="2400" i="1" dirty="0" err="1">
                <a:solidFill>
                  <a:srgbClr val="002060"/>
                </a:solidFill>
              </a:rPr>
              <a:t>tụng</a:t>
            </a:r>
            <a:r>
              <a:rPr lang="en-US" sz="2400" i="1" dirty="0">
                <a:solidFill>
                  <a:srgbClr val="002060"/>
                </a:solidFill>
              </a:rPr>
              <a:t> </a:t>
            </a:r>
            <a:r>
              <a:rPr lang="en-US" sz="2400" i="1" dirty="0" err="1">
                <a:solidFill>
                  <a:srgbClr val="002060"/>
                </a:solidFill>
              </a:rPr>
              <a:t>dân</a:t>
            </a:r>
            <a:r>
              <a:rPr lang="en-US" sz="2400" i="1" dirty="0">
                <a:solidFill>
                  <a:srgbClr val="002060"/>
                </a:solidFill>
              </a:rPr>
              <a:t> </a:t>
            </a:r>
            <a:r>
              <a:rPr lang="en-US" sz="2400" i="1" dirty="0" err="1">
                <a:solidFill>
                  <a:srgbClr val="002060"/>
                </a:solidFill>
              </a:rPr>
              <a:t>sự</a:t>
            </a:r>
            <a:r>
              <a:rPr lang="en-US" sz="2400" i="1" dirty="0">
                <a:solidFill>
                  <a:srgbClr val="002060"/>
                </a:solidFill>
              </a:rPr>
              <a:t>, </a:t>
            </a:r>
            <a:r>
              <a:rPr lang="en-US" sz="2400" i="1" dirty="0" err="1">
                <a:solidFill>
                  <a:srgbClr val="002060"/>
                </a:solidFill>
              </a:rPr>
              <a:t>kể</a:t>
            </a:r>
            <a:r>
              <a:rPr lang="en-US" sz="2400" i="1" dirty="0">
                <a:solidFill>
                  <a:srgbClr val="002060"/>
                </a:solidFill>
              </a:rPr>
              <a:t> </a:t>
            </a:r>
            <a:r>
              <a:rPr lang="en-US" sz="2400" i="1" dirty="0" err="1">
                <a:solidFill>
                  <a:srgbClr val="002060"/>
                </a:solidFill>
              </a:rPr>
              <a:t>từ</a:t>
            </a:r>
            <a:r>
              <a:rPr lang="en-US" sz="2400" i="1" dirty="0">
                <a:solidFill>
                  <a:srgbClr val="002060"/>
                </a:solidFill>
              </a:rPr>
              <a:t> </a:t>
            </a:r>
            <a:r>
              <a:rPr lang="en-US" sz="2400" i="1" dirty="0" err="1">
                <a:solidFill>
                  <a:srgbClr val="002060"/>
                </a:solidFill>
              </a:rPr>
              <a:t>khi</a:t>
            </a:r>
            <a:r>
              <a:rPr lang="en-US" sz="2400" i="1" dirty="0">
                <a:solidFill>
                  <a:srgbClr val="002060"/>
                </a:solidFill>
              </a:rPr>
              <a:t> </a:t>
            </a:r>
            <a:r>
              <a:rPr lang="en-US" sz="2400" i="1" dirty="0" err="1">
                <a:solidFill>
                  <a:srgbClr val="002060"/>
                </a:solidFill>
              </a:rPr>
              <a:t>thụ</a:t>
            </a:r>
            <a:r>
              <a:rPr lang="en-US" sz="2400" i="1" dirty="0">
                <a:solidFill>
                  <a:srgbClr val="002060"/>
                </a:solidFill>
              </a:rPr>
              <a:t> </a:t>
            </a:r>
            <a:r>
              <a:rPr lang="en-US" sz="2400" i="1" dirty="0" err="1">
                <a:solidFill>
                  <a:srgbClr val="002060"/>
                </a:solidFill>
              </a:rPr>
              <a:t>lý</a:t>
            </a:r>
            <a:r>
              <a:rPr lang="en-US" sz="2400" i="1" dirty="0">
                <a:solidFill>
                  <a:srgbClr val="002060"/>
                </a:solidFill>
              </a:rPr>
              <a:t> </a:t>
            </a:r>
            <a:r>
              <a:rPr lang="en-US" sz="2400" i="1" dirty="0" err="1">
                <a:solidFill>
                  <a:srgbClr val="002060"/>
                </a:solidFill>
              </a:rPr>
              <a:t>vụ</a:t>
            </a:r>
            <a:r>
              <a:rPr lang="en-US" sz="2400" i="1" dirty="0">
                <a:solidFill>
                  <a:srgbClr val="002060"/>
                </a:solidFill>
              </a:rPr>
              <a:t> </a:t>
            </a:r>
            <a:r>
              <a:rPr lang="en-US" sz="2400" i="1" dirty="0" err="1">
                <a:solidFill>
                  <a:srgbClr val="002060"/>
                </a:solidFill>
              </a:rPr>
              <a:t>án</a:t>
            </a:r>
            <a:r>
              <a:rPr lang="en-US" sz="2400" i="1" dirty="0">
                <a:solidFill>
                  <a:srgbClr val="002060"/>
                </a:solidFill>
              </a:rPr>
              <a:t> </a:t>
            </a:r>
            <a:r>
              <a:rPr lang="en-US" sz="2400" i="1" dirty="0" err="1">
                <a:solidFill>
                  <a:srgbClr val="002060"/>
                </a:solidFill>
              </a:rPr>
              <a:t>cho</a:t>
            </a:r>
            <a:r>
              <a:rPr lang="en-US" sz="2400" i="1" dirty="0">
                <a:solidFill>
                  <a:srgbClr val="002060"/>
                </a:solidFill>
              </a:rPr>
              <a:t> </a:t>
            </a:r>
            <a:r>
              <a:rPr lang="en-US" sz="2400" i="1" dirty="0" err="1">
                <a:solidFill>
                  <a:srgbClr val="002060"/>
                </a:solidFill>
              </a:rPr>
              <a:t>đến</a:t>
            </a:r>
            <a:r>
              <a:rPr lang="en-US" sz="2400" i="1" dirty="0">
                <a:solidFill>
                  <a:srgbClr val="002060"/>
                </a:solidFill>
              </a:rPr>
              <a:t> </a:t>
            </a:r>
            <a:r>
              <a:rPr lang="en-US" sz="2400" i="1" dirty="0" err="1">
                <a:solidFill>
                  <a:srgbClr val="002060"/>
                </a:solidFill>
              </a:rPr>
              <a:t>trước</a:t>
            </a:r>
            <a:r>
              <a:rPr lang="en-US" sz="2400" i="1" dirty="0">
                <a:solidFill>
                  <a:srgbClr val="002060"/>
                </a:solidFill>
              </a:rPr>
              <a:t> </a:t>
            </a:r>
            <a:r>
              <a:rPr lang="en-US" sz="2400" i="1" dirty="0" err="1">
                <a:solidFill>
                  <a:srgbClr val="002060"/>
                </a:solidFill>
              </a:rPr>
              <a:t>thời</a:t>
            </a:r>
            <a:r>
              <a:rPr lang="en-US" sz="2400" i="1" dirty="0">
                <a:solidFill>
                  <a:srgbClr val="002060"/>
                </a:solidFill>
              </a:rPr>
              <a:t> </a:t>
            </a:r>
            <a:r>
              <a:rPr lang="en-US" sz="2400" i="1" dirty="0" err="1">
                <a:solidFill>
                  <a:srgbClr val="002060"/>
                </a:solidFill>
              </a:rPr>
              <a:t>điểm</a:t>
            </a:r>
            <a:r>
              <a:rPr lang="en-US" sz="2400" i="1" dirty="0">
                <a:solidFill>
                  <a:srgbClr val="002060"/>
                </a:solidFill>
              </a:rPr>
              <a:t> </a:t>
            </a:r>
            <a:r>
              <a:rPr lang="en-US" sz="2400" i="1" dirty="0" err="1">
                <a:solidFill>
                  <a:srgbClr val="002060"/>
                </a:solidFill>
              </a:rPr>
              <a:t>Hội</a:t>
            </a:r>
            <a:r>
              <a:rPr lang="en-US" sz="2400" i="1" dirty="0">
                <a:solidFill>
                  <a:srgbClr val="002060"/>
                </a:solidFill>
              </a:rPr>
              <a:t> </a:t>
            </a:r>
            <a:r>
              <a:rPr lang="en-US" sz="2400" i="1" dirty="0" err="1">
                <a:solidFill>
                  <a:srgbClr val="002060"/>
                </a:solidFill>
              </a:rPr>
              <a:t>đồng</a:t>
            </a:r>
            <a:r>
              <a:rPr lang="en-US" sz="2400" i="1" dirty="0">
                <a:solidFill>
                  <a:srgbClr val="002060"/>
                </a:solidFill>
              </a:rPr>
              <a:t> </a:t>
            </a:r>
            <a:r>
              <a:rPr lang="en-US" sz="2400" i="1" dirty="0" err="1">
                <a:solidFill>
                  <a:srgbClr val="002060"/>
                </a:solidFill>
              </a:rPr>
              <a:t>xét</a:t>
            </a:r>
            <a:r>
              <a:rPr lang="en-US" sz="2400" i="1" dirty="0">
                <a:solidFill>
                  <a:srgbClr val="002060"/>
                </a:solidFill>
              </a:rPr>
              <a:t> </a:t>
            </a:r>
            <a:r>
              <a:rPr lang="en-US" sz="2400" i="1" dirty="0" err="1">
                <a:solidFill>
                  <a:srgbClr val="002060"/>
                </a:solidFill>
              </a:rPr>
              <a:t>xử</a:t>
            </a:r>
            <a:r>
              <a:rPr lang="en-US" sz="2400" i="1" dirty="0">
                <a:solidFill>
                  <a:srgbClr val="002060"/>
                </a:solidFill>
              </a:rPr>
              <a:t> </a:t>
            </a:r>
            <a:r>
              <a:rPr lang="en-US" sz="2400" i="1" dirty="0" err="1">
                <a:solidFill>
                  <a:srgbClr val="002060"/>
                </a:solidFill>
              </a:rPr>
              <a:t>nghị</a:t>
            </a:r>
            <a:r>
              <a:rPr lang="en-US" sz="2400" i="1" dirty="0">
                <a:solidFill>
                  <a:srgbClr val="002060"/>
                </a:solidFill>
              </a:rPr>
              <a:t> </a:t>
            </a:r>
            <a:r>
              <a:rPr lang="en-US" sz="2400" i="1" dirty="0" err="1">
                <a:solidFill>
                  <a:srgbClr val="002060"/>
                </a:solidFill>
              </a:rPr>
              <a:t>án</a:t>
            </a:r>
            <a:r>
              <a:rPr lang="en-US" sz="2400" i="1" dirty="0">
                <a:solidFill>
                  <a:srgbClr val="002060"/>
                </a:solidFill>
              </a:rPr>
              <a:t>”</a:t>
            </a:r>
            <a:endParaRPr lang="en-US" sz="3600" i="1" dirty="0">
              <a:solidFill>
                <a:srgbClr val="008000"/>
              </a:solidFill>
            </a:endParaRPr>
          </a:p>
        </p:txBody>
      </p:sp>
      <p:sp>
        <p:nvSpPr>
          <p:cNvPr id="13" name="TextBox 12"/>
          <p:cNvSpPr txBox="1">
            <a:spLocks noChangeArrowheads="1"/>
          </p:cNvSpPr>
          <p:nvPr/>
        </p:nvSpPr>
        <p:spPr bwMode="auto">
          <a:xfrm>
            <a:off x="1524000" y="4144964"/>
            <a:ext cx="1905000" cy="1570037"/>
          </a:xfrm>
          <a:prstGeom prst="rect">
            <a:avLst/>
          </a:prstGeom>
          <a:noFill/>
          <a:ln w="9525">
            <a:noFill/>
            <a:miter lim="800000"/>
            <a:headEnd/>
            <a:tailEnd/>
          </a:ln>
        </p:spPr>
        <p:txBody>
          <a:bodyPr>
            <a:spAutoFit/>
          </a:bodyPr>
          <a:lstStyle/>
          <a:p>
            <a:pPr algn="ctr"/>
            <a:r>
              <a:rPr lang="en-US" sz="3200" b="1" dirty="0" err="1">
                <a:solidFill>
                  <a:schemeClr val="bg1"/>
                </a:solidFill>
              </a:rPr>
              <a:t>Điều</a:t>
            </a:r>
            <a:r>
              <a:rPr lang="en-US" sz="3200" b="1" dirty="0">
                <a:solidFill>
                  <a:schemeClr val="bg1"/>
                </a:solidFill>
              </a:rPr>
              <a:t> 262 BLTTDS 2015</a:t>
            </a:r>
          </a:p>
        </p:txBody>
      </p:sp>
      <p:sp>
        <p:nvSpPr>
          <p:cNvPr id="14" name="TextBox 13"/>
          <p:cNvSpPr txBox="1">
            <a:spLocks noChangeArrowheads="1"/>
          </p:cNvSpPr>
          <p:nvPr/>
        </p:nvSpPr>
        <p:spPr bwMode="auto">
          <a:xfrm>
            <a:off x="3505200" y="3429000"/>
            <a:ext cx="7162800" cy="3539430"/>
          </a:xfrm>
          <a:prstGeom prst="rect">
            <a:avLst/>
          </a:prstGeom>
          <a:noFill/>
          <a:ln w="9525">
            <a:noFill/>
            <a:miter lim="800000"/>
            <a:headEnd/>
            <a:tailEnd/>
          </a:ln>
        </p:spPr>
        <p:txBody>
          <a:bodyPr wrap="square">
            <a:spAutoFit/>
          </a:bodyPr>
          <a:lstStyle/>
          <a:p>
            <a:pPr algn="ctr"/>
            <a:r>
              <a:rPr lang="vi-VN" sz="2800" dirty="0"/>
              <a:t>Sau khi những người tham gia tố tụng phát biểu tranh luận và đối đáp xong, </a:t>
            </a:r>
            <a:r>
              <a:rPr lang="vi-VN" sz="2800" b="1" dirty="0">
                <a:solidFill>
                  <a:srgbClr val="FF0000"/>
                </a:solidFill>
              </a:rPr>
              <a:t>Kiểm sát viên phát biểu ý kiến về việc tuân theo pháp luật tố tụng </a:t>
            </a:r>
            <a:r>
              <a:rPr lang="vi-VN" sz="2800" dirty="0"/>
              <a:t>của Thẩm phán, Hội đồng xét xử, Thư ký </a:t>
            </a:r>
            <a:r>
              <a:rPr lang="en-US" sz="2800" dirty="0" err="1"/>
              <a:t>phiên</a:t>
            </a:r>
            <a:r>
              <a:rPr lang="en-US" sz="2800" dirty="0"/>
              <a:t> </a:t>
            </a:r>
            <a:r>
              <a:rPr lang="en-US" sz="2800" dirty="0" err="1"/>
              <a:t>tòa</a:t>
            </a:r>
            <a:r>
              <a:rPr lang="vi-VN" sz="2800" dirty="0"/>
              <a:t> và của người tham gia tố tụng trong quá trình giải quyết vụ án kể từ khi thụ lý cho đến trước thời điểm Hội đồng xét xử nghị án </a:t>
            </a:r>
            <a:r>
              <a:rPr lang="vi-VN" sz="2800" dirty="0">
                <a:solidFill>
                  <a:srgbClr val="FF0000"/>
                </a:solidFill>
              </a:rPr>
              <a:t>và phát biểu ý kiến về việc giải quyết vụ án.</a:t>
            </a:r>
            <a:endParaRPr lang="en-US" sz="2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plus(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1524000" y="0"/>
            <a:ext cx="9144000" cy="70866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a:r>
              <a:rPr lang="en-US" sz="2800" b="1" dirty="0">
                <a:latin typeface="Times New Roman" pitchFamily="18" charset="0"/>
                <a:cs typeface="Times New Roman" pitchFamily="18" charset="0"/>
              </a:rPr>
              <a:t>4.4. </a:t>
            </a:r>
            <a:r>
              <a:rPr lang="en-US" sz="2800" b="1" dirty="0" err="1">
                <a:latin typeface="Times New Roman" pitchFamily="18" charset="0"/>
                <a:cs typeface="Times New Roman" pitchFamily="18" charset="0"/>
              </a:rPr>
              <a:t>Tham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họp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giải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quyết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phá</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sản</a:t>
            </a:r>
            <a:endParaRPr lang="en-US" sz="2800" b="1" dirty="0">
              <a:latin typeface="Times New Roman" pitchFamily="18" charset="0"/>
              <a:cs typeface="Times New Roman" pitchFamily="18" charset="0"/>
            </a:endParaRPr>
          </a:p>
        </p:txBody>
      </p:sp>
      <p:sp>
        <p:nvSpPr>
          <p:cNvPr id="4" name="Cloud Callout 3"/>
          <p:cNvSpPr/>
          <p:nvPr/>
        </p:nvSpPr>
        <p:spPr>
          <a:xfrm>
            <a:off x="1524000" y="533400"/>
            <a:ext cx="7315200" cy="4876800"/>
          </a:xfrm>
          <a:prstGeom prst="cloudCallout">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600" i="1" dirty="0">
              <a:solidFill>
                <a:srgbClr val="7030A0"/>
              </a:solidFill>
            </a:endParaRPr>
          </a:p>
          <a:p>
            <a:pPr algn="ctr">
              <a:defRPr/>
            </a:pPr>
            <a:endParaRPr lang="en-US" sz="3600" i="1" dirty="0">
              <a:solidFill>
                <a:srgbClr val="7030A0"/>
              </a:solidFill>
            </a:endParaRPr>
          </a:p>
          <a:p>
            <a:pPr algn="ctr"/>
            <a:endParaRPr lang="nl-NL" sz="2800" dirty="0">
              <a:solidFill>
                <a:schemeClr val="tx1"/>
              </a:solidFill>
            </a:endParaRPr>
          </a:p>
          <a:p>
            <a:pPr algn="ctr"/>
            <a:endParaRPr lang="en-US" sz="2800" dirty="0">
              <a:solidFill>
                <a:schemeClr val="tx1"/>
              </a:solidFill>
            </a:endParaRPr>
          </a:p>
          <a:p>
            <a:pPr algn="ctr"/>
            <a:endParaRPr lang="en-US" sz="2800" dirty="0">
              <a:solidFill>
                <a:schemeClr val="tx1"/>
              </a:solidFill>
            </a:endParaRPr>
          </a:p>
          <a:p>
            <a:pPr algn="ctr"/>
            <a:r>
              <a:rPr lang="en-US" sz="3200" b="1" dirty="0">
                <a:solidFill>
                  <a:schemeClr val="accent3">
                    <a:lumMod val="75000"/>
                  </a:schemeClr>
                </a:solidFill>
              </a:rPr>
              <a:t>THAM GIA PHIÊN HỌP GIẢI QUYẾT ĐƠN ĐỀ NGHỊ XEM XÉT LẠI, KHÁNG NGHỊ CÁC QUYẾT ĐỊNH CỦA</a:t>
            </a:r>
          </a:p>
          <a:p>
            <a:pPr algn="ctr"/>
            <a:r>
              <a:rPr lang="en-US" sz="3200" b="1" dirty="0">
                <a:solidFill>
                  <a:schemeClr val="accent3">
                    <a:lumMod val="75000"/>
                  </a:schemeClr>
                </a:solidFill>
              </a:rPr>
              <a:t> TÒA ÁN</a:t>
            </a:r>
          </a:p>
          <a:p>
            <a:pPr algn="ctr"/>
            <a:r>
              <a:rPr lang="en-US" sz="3200" b="1" dirty="0">
                <a:solidFill>
                  <a:schemeClr val="accent3">
                    <a:lumMod val="75000"/>
                  </a:schemeClr>
                </a:solidFill>
              </a:rPr>
              <a:t>(Đ 44, Đ 112 LPS)</a:t>
            </a:r>
          </a:p>
          <a:p>
            <a:pPr algn="ctr"/>
            <a:endParaRPr lang="en-US" sz="2800" b="1" dirty="0">
              <a:solidFill>
                <a:schemeClr val="tx1"/>
              </a:solidFill>
            </a:endParaRPr>
          </a:p>
          <a:p>
            <a:pPr algn="ctr"/>
            <a:endParaRPr lang="en-US" sz="2800" b="1" dirty="0">
              <a:solidFill>
                <a:srgbClr val="FF0000"/>
              </a:solidFill>
            </a:endParaRPr>
          </a:p>
          <a:p>
            <a:pPr algn="ctr">
              <a:defRPr/>
            </a:pPr>
            <a:endParaRPr lang="en-US" sz="4400" b="1" i="1" dirty="0">
              <a:solidFill>
                <a:srgbClr val="7030A0"/>
              </a:solidFill>
              <a:latin typeface="Times New Roman" pitchFamily="18" charset="0"/>
              <a:cs typeface="Times New Roman" pitchFamily="18" charset="0"/>
            </a:endParaRPr>
          </a:p>
          <a:p>
            <a:pPr algn="just">
              <a:defRPr/>
            </a:pPr>
            <a:endParaRPr lang="en-US" sz="2800" dirty="0"/>
          </a:p>
          <a:p>
            <a:pPr algn="just" eaLnBrk="1" hangingPunct="1">
              <a:defRPr/>
            </a:pPr>
            <a:endParaRPr lang="en-US" i="1" dirty="0" smtClean="0">
              <a:solidFill>
                <a:srgbClr val="7030A0"/>
              </a:solidFill>
            </a:endParaRPr>
          </a:p>
        </p:txBody>
      </p:sp>
      <p:sp>
        <p:nvSpPr>
          <p:cNvPr id="8" name="Oval 7"/>
          <p:cNvSpPr/>
          <p:nvPr/>
        </p:nvSpPr>
        <p:spPr>
          <a:xfrm>
            <a:off x="1981200" y="685800"/>
            <a:ext cx="5943600" cy="441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PHIÊN HỌP XEM XÉT LẠI QUYẾT ĐỊNH GIẢI QUYẾT ĐƠN ĐỀ NGHỊ, KHÁNG NGHỊ CỦA TÒA ÁN NHÂN DÂN THEO THỦ TỤC ĐẶC BIỆT</a:t>
            </a:r>
          </a:p>
          <a:p>
            <a:pPr algn="ctr"/>
            <a:r>
              <a:rPr lang="en-US" sz="2800" b="1" dirty="0"/>
              <a:t> </a:t>
            </a:r>
            <a:r>
              <a:rPr lang="en-US" sz="2800" dirty="0"/>
              <a:t>(</a:t>
            </a:r>
            <a:r>
              <a:rPr lang="en-US" sz="2800" dirty="0" err="1"/>
              <a:t>Điều</a:t>
            </a:r>
            <a:r>
              <a:rPr lang="en-US" sz="2800" dirty="0"/>
              <a:t> 113 LPS 2014)</a:t>
            </a:r>
          </a:p>
        </p:txBody>
      </p:sp>
      <p:pic>
        <p:nvPicPr>
          <p:cNvPr id="7" name="Picture 6" descr="images (19).jpg"/>
          <p:cNvPicPr>
            <a:picLocks noChangeAspect="1"/>
          </p:cNvPicPr>
          <p:nvPr/>
        </p:nvPicPr>
        <p:blipFill>
          <a:blip r:embed="rId3" cstate="print"/>
          <a:stretch>
            <a:fillRect/>
          </a:stretch>
        </p:blipFill>
        <p:spPr>
          <a:xfrm>
            <a:off x="7696200" y="3581401"/>
            <a:ext cx="2971800" cy="34289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grpId="1" nodeType="clickEffect">
                                  <p:stCondLst>
                                    <p:cond delay="0"/>
                                  </p:stCondLst>
                                  <p:childTnLst>
                                    <p:animEffect transition="out" filter="diamond(in)">
                                      <p:cBhvr>
                                        <p:cTn id="13" dur="2000"/>
                                        <p:tgtEl>
                                          <p:spTgt spid="4"/>
                                        </p:tgtEl>
                                      </p:cBhvr>
                                    </p:animEffect>
                                    <p:set>
                                      <p:cBhvr>
                                        <p:cTn id="14" dur="1" fill="hold">
                                          <p:stCondLst>
                                            <p:cond delay="1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362200" y="381001"/>
            <a:ext cx="7239000" cy="563563"/>
          </a:xfrm>
        </p:spPr>
        <p:txBody>
          <a:bodyPr>
            <a:normAutofit fontScale="90000"/>
          </a:bodyPr>
          <a:lstStyle/>
          <a:p>
            <a:pPr algn="ctr"/>
            <a:r>
              <a:rPr lang="en-US" altLang="en-US" sz="2800" dirty="0">
                <a:solidFill>
                  <a:srgbClr val="FF0000"/>
                </a:solidFill>
              </a:rPr>
              <a:t>5. </a:t>
            </a:r>
            <a:r>
              <a:rPr lang="en-US" sz="3100" dirty="0">
                <a:solidFill>
                  <a:srgbClr val="FF0000"/>
                </a:solidFill>
              </a:rPr>
              <a:t>Thu </a:t>
            </a:r>
            <a:r>
              <a:rPr lang="en-US" sz="3100" dirty="0" err="1">
                <a:solidFill>
                  <a:srgbClr val="FF0000"/>
                </a:solidFill>
              </a:rPr>
              <a:t>thập</a:t>
            </a:r>
            <a:r>
              <a:rPr lang="en-US" sz="3100" dirty="0">
                <a:solidFill>
                  <a:srgbClr val="FF0000"/>
                </a:solidFill>
              </a:rPr>
              <a:t> </a:t>
            </a:r>
            <a:r>
              <a:rPr lang="en-US" sz="3100" dirty="0" err="1">
                <a:solidFill>
                  <a:srgbClr val="FF0000"/>
                </a:solidFill>
              </a:rPr>
              <a:t>tài</a:t>
            </a:r>
            <a:r>
              <a:rPr lang="en-US" sz="3100" dirty="0">
                <a:solidFill>
                  <a:srgbClr val="FF0000"/>
                </a:solidFill>
              </a:rPr>
              <a:t> </a:t>
            </a:r>
            <a:r>
              <a:rPr lang="en-US" sz="3100" dirty="0" err="1">
                <a:solidFill>
                  <a:srgbClr val="FF0000"/>
                </a:solidFill>
              </a:rPr>
              <a:t>liệu</a:t>
            </a:r>
            <a:r>
              <a:rPr lang="en-US" sz="3100" dirty="0">
                <a:solidFill>
                  <a:srgbClr val="FF0000"/>
                </a:solidFill>
              </a:rPr>
              <a:t>, </a:t>
            </a:r>
            <a:r>
              <a:rPr lang="en-US" sz="3100" dirty="0" err="1">
                <a:solidFill>
                  <a:srgbClr val="FF0000"/>
                </a:solidFill>
              </a:rPr>
              <a:t>chứng</a:t>
            </a:r>
            <a:r>
              <a:rPr lang="en-US" sz="3100" dirty="0">
                <a:solidFill>
                  <a:srgbClr val="FF0000"/>
                </a:solidFill>
              </a:rPr>
              <a:t> </a:t>
            </a:r>
            <a:r>
              <a:rPr lang="en-US" sz="3100" dirty="0" err="1">
                <a:solidFill>
                  <a:srgbClr val="FF0000"/>
                </a:solidFill>
              </a:rPr>
              <a:t>cứ</a:t>
            </a:r>
            <a:r>
              <a:rPr lang="en-US" sz="3100" dirty="0">
                <a:solidFill>
                  <a:srgbClr val="FF0000"/>
                </a:solidFill>
              </a:rPr>
              <a:t>  </a:t>
            </a:r>
            <a:endParaRPr lang="en-US" altLang="en-US" sz="3600" dirty="0">
              <a:solidFill>
                <a:srgbClr val="FF0000"/>
              </a:solidFill>
            </a:endParaRPr>
          </a:p>
        </p:txBody>
      </p:sp>
      <p:grpSp>
        <p:nvGrpSpPr>
          <p:cNvPr id="2" name="Group 4"/>
          <p:cNvGrpSpPr>
            <a:grpSpLocks/>
          </p:cNvGrpSpPr>
          <p:nvPr/>
        </p:nvGrpSpPr>
        <p:grpSpPr bwMode="auto">
          <a:xfrm>
            <a:off x="1904439" y="1523831"/>
            <a:ext cx="3095625" cy="1599691"/>
            <a:chOff x="815" y="1623"/>
            <a:chExt cx="1440" cy="1485"/>
          </a:xfrm>
        </p:grpSpPr>
        <p:sp>
          <p:nvSpPr>
            <p:cNvPr id="27675" name="Freeform 5"/>
            <p:cNvSpPr>
              <a:spLocks/>
            </p:cNvSpPr>
            <p:nvPr/>
          </p:nvSpPr>
          <p:spPr bwMode="gray">
            <a:xfrm>
              <a:off x="901" y="2562"/>
              <a:ext cx="1270" cy="190"/>
            </a:xfrm>
            <a:custGeom>
              <a:avLst/>
              <a:gdLst>
                <a:gd name="T0" fmla="*/ 2381 w 1120"/>
                <a:gd name="T1" fmla="*/ 46 h 252"/>
                <a:gd name="T2" fmla="*/ 2371 w 1120"/>
                <a:gd name="T3" fmla="*/ 46 h 252"/>
                <a:gd name="T4" fmla="*/ 2337 w 1120"/>
                <a:gd name="T5" fmla="*/ 45 h 252"/>
                <a:gd name="T6" fmla="*/ 2284 w 1120"/>
                <a:gd name="T7" fmla="*/ 44 h 252"/>
                <a:gd name="T8" fmla="*/ 2208 w 1120"/>
                <a:gd name="T9" fmla="*/ 43 h 252"/>
                <a:gd name="T10" fmla="*/ 2110 w 1120"/>
                <a:gd name="T11" fmla="*/ 41 h 252"/>
                <a:gd name="T12" fmla="*/ 1996 w 1120"/>
                <a:gd name="T13" fmla="*/ 39 h 252"/>
                <a:gd name="T14" fmla="*/ 1862 w 1120"/>
                <a:gd name="T15" fmla="*/ 38 h 252"/>
                <a:gd name="T16" fmla="*/ 1712 w 1120"/>
                <a:gd name="T17" fmla="*/ 36 h 252"/>
                <a:gd name="T18" fmla="*/ 1553 w 1120"/>
                <a:gd name="T19" fmla="*/ 35 h 252"/>
                <a:gd name="T20" fmla="*/ 1373 w 1120"/>
                <a:gd name="T21" fmla="*/ 34 h 252"/>
                <a:gd name="T22" fmla="*/ 1180 w 1120"/>
                <a:gd name="T23" fmla="*/ 34 h 252"/>
                <a:gd name="T24" fmla="*/ 990 w 1120"/>
                <a:gd name="T25" fmla="*/ 34 h 252"/>
                <a:gd name="T26" fmla="*/ 815 w 1120"/>
                <a:gd name="T27" fmla="*/ 35 h 252"/>
                <a:gd name="T28" fmla="*/ 654 w 1120"/>
                <a:gd name="T29" fmla="*/ 36 h 252"/>
                <a:gd name="T30" fmla="*/ 506 w 1120"/>
                <a:gd name="T31" fmla="*/ 38 h 252"/>
                <a:gd name="T32" fmla="*/ 380 w 1120"/>
                <a:gd name="T33" fmla="*/ 39 h 252"/>
                <a:gd name="T34" fmla="*/ 269 w 1120"/>
                <a:gd name="T35" fmla="*/ 41 h 252"/>
                <a:gd name="T36" fmla="*/ 173 w 1120"/>
                <a:gd name="T37" fmla="*/ 43 h 252"/>
                <a:gd name="T38" fmla="*/ 98 w 1120"/>
                <a:gd name="T39" fmla="*/ 44 h 252"/>
                <a:gd name="T40" fmla="*/ 42 w 1120"/>
                <a:gd name="T41" fmla="*/ 45 h 252"/>
                <a:gd name="T42" fmla="*/ 12 w 1120"/>
                <a:gd name="T43" fmla="*/ 46 h 252"/>
                <a:gd name="T44" fmla="*/ 0 w 1120"/>
                <a:gd name="T45" fmla="*/ 46 h 252"/>
                <a:gd name="T46" fmla="*/ 0 w 1120"/>
                <a:gd name="T47" fmla="*/ 11 h 252"/>
                <a:gd name="T48" fmla="*/ 1189 w 1120"/>
                <a:gd name="T49" fmla="*/ 0 h 252"/>
                <a:gd name="T50" fmla="*/ 2381 w 1120"/>
                <a:gd name="T51" fmla="*/ 11 h 252"/>
                <a:gd name="T52" fmla="*/ 2381 w 1120"/>
                <a:gd name="T53" fmla="*/ 46 h 252"/>
                <a:gd name="T54" fmla="*/ 2381 w 1120"/>
                <a:gd name="T55" fmla="*/ 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20"/>
                <a:gd name="T85" fmla="*/ 0 h 252"/>
                <a:gd name="T86" fmla="*/ 1120 w 1120"/>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close/>
                </a:path>
              </a:pathLst>
            </a:custGeom>
            <a:solidFill>
              <a:srgbClr val="000000"/>
            </a:solidFill>
            <a:ln w="0">
              <a:noFill/>
              <a:round/>
              <a:headEnd/>
              <a:tailEnd/>
            </a:ln>
          </p:spPr>
          <p:txBody>
            <a:bodyPr/>
            <a:lstStyle/>
            <a:p>
              <a:endParaRPr lang="en-US"/>
            </a:p>
          </p:txBody>
        </p:sp>
        <p:sp>
          <p:nvSpPr>
            <p:cNvPr id="7" name="Rectangle 6"/>
            <p:cNvSpPr>
              <a:spLocks noChangeArrowheads="1"/>
            </p:cNvSpPr>
            <p:nvPr/>
          </p:nvSpPr>
          <p:spPr bwMode="gray">
            <a:xfrm>
              <a:off x="815" y="1623"/>
              <a:ext cx="1440" cy="1485"/>
            </a:xfrm>
            <a:prstGeom prst="rect">
              <a:avLst/>
            </a:prstGeom>
            <a:gradFill rotWithShape="1">
              <a:gsLst>
                <a:gs pos="0">
                  <a:srgbClr val="FFCC00">
                    <a:gamma/>
                    <a:tint val="48627"/>
                    <a:invGamma/>
                  </a:srgbClr>
                </a:gs>
                <a:gs pos="100000">
                  <a:srgbClr val="FFCC00"/>
                </a:gs>
              </a:gsLst>
              <a:lin ang="2700000" scaled="1"/>
            </a:gradFill>
            <a:ln>
              <a:noFill/>
            </a:ln>
            <a:effectLst/>
            <a:extLst/>
          </p:spPr>
          <p:txBody>
            <a:bodyPr wrap="none" anchor="ctr"/>
            <a:lstStyle/>
            <a:p>
              <a:pPr algn="ctr">
                <a:defRPr/>
              </a:pPr>
              <a:r>
                <a:rPr lang="en-US" sz="2400" dirty="0" err="1">
                  <a:solidFill>
                    <a:srgbClr val="FF0000"/>
                  </a:solidFill>
                </a:rPr>
                <a:t>Quyền</a:t>
              </a:r>
              <a:r>
                <a:rPr lang="en-US" sz="2400" dirty="0">
                  <a:solidFill>
                    <a:srgbClr val="FF0000"/>
                  </a:solidFill>
                </a:rPr>
                <a:t> </a:t>
              </a:r>
              <a:r>
                <a:rPr lang="en-US" sz="2400" dirty="0" err="1">
                  <a:solidFill>
                    <a:srgbClr val="FF0000"/>
                  </a:solidFill>
                </a:rPr>
                <a:t>yêu</a:t>
              </a:r>
              <a:r>
                <a:rPr lang="en-US" sz="2400" dirty="0">
                  <a:solidFill>
                    <a:srgbClr val="FF0000"/>
                  </a:solidFill>
                </a:rPr>
                <a:t> </a:t>
              </a:r>
              <a:r>
                <a:rPr lang="en-US" sz="2400" dirty="0" err="1">
                  <a:solidFill>
                    <a:srgbClr val="FF0000"/>
                  </a:solidFill>
                </a:rPr>
                <a:t>cầu</a:t>
              </a:r>
              <a:r>
                <a:rPr lang="en-US" sz="2400" dirty="0">
                  <a:solidFill>
                    <a:srgbClr val="FF0000"/>
                  </a:solidFill>
                </a:rPr>
                <a:t> </a:t>
              </a:r>
              <a:r>
                <a:rPr lang="en-US" sz="2400" dirty="0"/>
                <a:t>ĐS,</a:t>
              </a:r>
            </a:p>
            <a:p>
              <a:pPr>
                <a:defRPr/>
              </a:pPr>
              <a:r>
                <a:rPr lang="en-US" sz="2400" dirty="0"/>
                <a:t> CN, CQ, TC </a:t>
              </a:r>
              <a:r>
                <a:rPr lang="en-US" sz="2400" dirty="0" err="1">
                  <a:solidFill>
                    <a:srgbClr val="FF0000"/>
                  </a:solidFill>
                </a:rPr>
                <a:t>cung</a:t>
              </a:r>
              <a:r>
                <a:rPr lang="en-US" sz="2400" dirty="0">
                  <a:solidFill>
                    <a:srgbClr val="FF0000"/>
                  </a:solidFill>
                </a:rPr>
                <a:t>  </a:t>
              </a:r>
              <a:r>
                <a:rPr lang="en-US" sz="2400" dirty="0" err="1">
                  <a:solidFill>
                    <a:srgbClr val="FF0000"/>
                  </a:solidFill>
                </a:rPr>
                <a:t>cấp</a:t>
              </a:r>
              <a:r>
                <a:rPr lang="en-US" sz="2400" dirty="0">
                  <a:solidFill>
                    <a:srgbClr val="FF0000"/>
                  </a:solidFill>
                </a:rPr>
                <a:t> </a:t>
              </a:r>
            </a:p>
            <a:p>
              <a:pPr>
                <a:defRPr/>
              </a:pPr>
              <a:r>
                <a:rPr lang="en-US" sz="2400" dirty="0" err="1">
                  <a:solidFill>
                    <a:srgbClr val="FF0000"/>
                  </a:solidFill>
                </a:rPr>
                <a:t>hồ</a:t>
              </a:r>
              <a:r>
                <a:rPr lang="en-US" sz="2400" dirty="0">
                  <a:solidFill>
                    <a:srgbClr val="FF0000"/>
                  </a:solidFill>
                </a:rPr>
                <a:t> </a:t>
              </a:r>
              <a:r>
                <a:rPr lang="en-US" sz="2400" dirty="0" err="1">
                  <a:solidFill>
                    <a:srgbClr val="FF0000"/>
                  </a:solidFill>
                </a:rPr>
                <a:t>sơ</a:t>
              </a:r>
              <a:r>
                <a:rPr lang="en-US" sz="2400" dirty="0">
                  <a:solidFill>
                    <a:srgbClr val="FF0000"/>
                  </a:solidFill>
                </a:rPr>
                <a:t>, </a:t>
              </a:r>
              <a:r>
                <a:rPr lang="en-US" sz="2400" dirty="0" err="1">
                  <a:solidFill>
                    <a:srgbClr val="FF0000"/>
                  </a:solidFill>
                </a:rPr>
                <a:t>tài</a:t>
              </a:r>
              <a:r>
                <a:rPr lang="en-US" sz="2400" dirty="0">
                  <a:solidFill>
                    <a:srgbClr val="FF0000"/>
                  </a:solidFill>
                </a:rPr>
                <a:t> </a:t>
              </a:r>
              <a:r>
                <a:rPr lang="en-US" sz="2400" dirty="0" err="1">
                  <a:solidFill>
                    <a:srgbClr val="FF0000"/>
                  </a:solidFill>
                </a:rPr>
                <a:t>liệu</a:t>
              </a:r>
              <a:r>
                <a:rPr lang="en-US" sz="2400" dirty="0">
                  <a:solidFill>
                    <a:srgbClr val="FF0000"/>
                  </a:solidFill>
                </a:rPr>
                <a:t>, </a:t>
              </a:r>
              <a:r>
                <a:rPr lang="en-US" sz="2400" dirty="0" err="1">
                  <a:solidFill>
                    <a:srgbClr val="FF0000"/>
                  </a:solidFill>
                </a:rPr>
                <a:t>vật</a:t>
              </a:r>
              <a:r>
                <a:rPr lang="en-US" sz="2400" dirty="0">
                  <a:solidFill>
                    <a:srgbClr val="FF0000"/>
                  </a:solidFill>
                </a:rPr>
                <a:t> </a:t>
              </a:r>
              <a:r>
                <a:rPr lang="en-US" sz="2400" dirty="0" err="1">
                  <a:solidFill>
                    <a:srgbClr val="FF0000"/>
                  </a:solidFill>
                </a:rPr>
                <a:t>chứng</a:t>
              </a:r>
              <a:endParaRPr lang="en-US" sz="2400" dirty="0">
                <a:solidFill>
                  <a:srgbClr val="FF0000"/>
                </a:solidFill>
              </a:endParaRPr>
            </a:p>
            <a:p>
              <a:pPr algn="ctr">
                <a:defRPr/>
              </a:pPr>
              <a:r>
                <a:rPr lang="en-US" altLang="en-US" sz="2400" b="1" dirty="0">
                  <a:solidFill>
                    <a:srgbClr val="000000"/>
                  </a:solidFill>
                  <a:effectLst>
                    <a:outerShdw blurRad="38100" dist="38100" dir="2700000" algn="tl">
                      <a:srgbClr val="FFFFFF"/>
                    </a:outerShdw>
                  </a:effectLst>
                </a:rPr>
                <a:t>(K6 Đ97 BLTTDS)</a:t>
              </a:r>
            </a:p>
          </p:txBody>
        </p:sp>
      </p:grpSp>
      <p:cxnSp>
        <p:nvCxnSpPr>
          <p:cNvPr id="27654" name="AutoShape 16"/>
          <p:cNvCxnSpPr>
            <a:cxnSpLocks noChangeShapeType="1"/>
            <a:stCxn id="27675" idx="11"/>
            <a:endCxn id="10" idx="0"/>
          </p:cNvCxnSpPr>
          <p:nvPr/>
        </p:nvCxnSpPr>
        <p:spPr bwMode="auto">
          <a:xfrm>
            <a:off x="3444876" y="2684463"/>
            <a:ext cx="9525" cy="715962"/>
          </a:xfrm>
          <a:prstGeom prst="straightConnector1">
            <a:avLst/>
          </a:prstGeom>
          <a:noFill/>
          <a:ln w="9525">
            <a:solidFill>
              <a:srgbClr val="FFFFFF"/>
            </a:solidFill>
            <a:round/>
            <a:headEnd/>
            <a:tailEnd/>
          </a:ln>
        </p:spPr>
      </p:cxnSp>
      <p:cxnSp>
        <p:nvCxnSpPr>
          <p:cNvPr id="27655" name="AutoShape 17"/>
          <p:cNvCxnSpPr>
            <a:cxnSpLocks noChangeShapeType="1"/>
            <a:stCxn id="27673" idx="11"/>
          </p:cNvCxnSpPr>
          <p:nvPr/>
        </p:nvCxnSpPr>
        <p:spPr bwMode="auto">
          <a:xfrm>
            <a:off x="3444876" y="3827463"/>
            <a:ext cx="9525" cy="595312"/>
          </a:xfrm>
          <a:prstGeom prst="straightConnector1">
            <a:avLst/>
          </a:prstGeom>
          <a:noFill/>
          <a:ln w="9525">
            <a:solidFill>
              <a:srgbClr val="FFFFFF"/>
            </a:solidFill>
            <a:round/>
            <a:headEnd/>
            <a:tailEnd/>
          </a:ln>
        </p:spPr>
      </p:cxnSp>
      <p:cxnSp>
        <p:nvCxnSpPr>
          <p:cNvPr id="27656" name="AutoShape 18"/>
          <p:cNvCxnSpPr>
            <a:cxnSpLocks noChangeShapeType="1"/>
          </p:cNvCxnSpPr>
          <p:nvPr/>
        </p:nvCxnSpPr>
        <p:spPr bwMode="auto">
          <a:xfrm flipH="1">
            <a:off x="3505200" y="5410201"/>
            <a:ext cx="0" cy="727075"/>
          </a:xfrm>
          <a:prstGeom prst="straightConnector1">
            <a:avLst/>
          </a:prstGeom>
          <a:noFill/>
          <a:ln w="9525">
            <a:solidFill>
              <a:srgbClr val="FFFFFF"/>
            </a:solidFill>
            <a:round/>
            <a:headEnd/>
            <a:tailEnd/>
          </a:ln>
        </p:spPr>
      </p:cxnSp>
      <p:sp>
        <p:nvSpPr>
          <p:cNvPr id="27657" name="Line 19"/>
          <p:cNvSpPr>
            <a:spLocks noChangeShapeType="1"/>
          </p:cNvSpPr>
          <p:nvPr/>
        </p:nvSpPr>
        <p:spPr bwMode="auto">
          <a:xfrm>
            <a:off x="3505200" y="2995613"/>
            <a:ext cx="5943600" cy="0"/>
          </a:xfrm>
          <a:prstGeom prst="line">
            <a:avLst/>
          </a:prstGeom>
          <a:noFill/>
          <a:ln w="38100" cap="rnd">
            <a:solidFill>
              <a:srgbClr val="FFFFFF"/>
            </a:solidFill>
            <a:prstDash val="sysDot"/>
            <a:round/>
            <a:headEnd/>
            <a:tailEnd type="oval" w="med" len="med"/>
          </a:ln>
        </p:spPr>
        <p:txBody>
          <a:bodyPr/>
          <a:lstStyle/>
          <a:p>
            <a:endParaRPr lang="en-US"/>
          </a:p>
        </p:txBody>
      </p:sp>
      <p:sp>
        <p:nvSpPr>
          <p:cNvPr id="27658" name="Line 20"/>
          <p:cNvSpPr>
            <a:spLocks noChangeShapeType="1"/>
          </p:cNvSpPr>
          <p:nvPr/>
        </p:nvSpPr>
        <p:spPr bwMode="auto">
          <a:xfrm>
            <a:off x="3352800" y="4572000"/>
            <a:ext cx="5943600" cy="0"/>
          </a:xfrm>
          <a:prstGeom prst="line">
            <a:avLst/>
          </a:prstGeom>
          <a:noFill/>
          <a:ln w="38100" cap="rnd">
            <a:solidFill>
              <a:srgbClr val="FFFFFF"/>
            </a:solidFill>
            <a:prstDash val="sysDot"/>
            <a:round/>
            <a:headEnd/>
            <a:tailEnd type="oval" w="med" len="med"/>
          </a:ln>
        </p:spPr>
        <p:txBody>
          <a:bodyPr/>
          <a:lstStyle/>
          <a:p>
            <a:endParaRPr lang="en-US"/>
          </a:p>
        </p:txBody>
      </p:sp>
      <p:sp>
        <p:nvSpPr>
          <p:cNvPr id="27659" name="Line 21"/>
          <p:cNvSpPr>
            <a:spLocks noChangeShapeType="1"/>
          </p:cNvSpPr>
          <p:nvPr/>
        </p:nvSpPr>
        <p:spPr bwMode="auto">
          <a:xfrm>
            <a:off x="3505200" y="5335588"/>
            <a:ext cx="5943600" cy="0"/>
          </a:xfrm>
          <a:prstGeom prst="line">
            <a:avLst/>
          </a:prstGeom>
          <a:noFill/>
          <a:ln w="38100" cap="rnd">
            <a:solidFill>
              <a:srgbClr val="FFFFFF"/>
            </a:solidFill>
            <a:prstDash val="sysDot"/>
            <a:round/>
            <a:headEnd/>
            <a:tailEnd type="oval" w="med" len="med"/>
          </a:ln>
        </p:spPr>
        <p:txBody>
          <a:bodyPr/>
          <a:lstStyle/>
          <a:p>
            <a:endParaRPr lang="en-US"/>
          </a:p>
        </p:txBody>
      </p:sp>
      <p:sp>
        <p:nvSpPr>
          <p:cNvPr id="23" name="Text Box 22"/>
          <p:cNvSpPr txBox="1">
            <a:spLocks noChangeArrowheads="1"/>
          </p:cNvSpPr>
          <p:nvPr/>
        </p:nvSpPr>
        <p:spPr bwMode="auto">
          <a:xfrm>
            <a:off x="5334000" y="1676400"/>
            <a:ext cx="5638800" cy="707886"/>
          </a:xfrm>
          <a:prstGeom prst="rect">
            <a:avLst/>
          </a:prstGeom>
          <a:noFill/>
          <a:ln>
            <a:noFill/>
          </a:ln>
          <a:effectLst/>
          <a:extLst/>
        </p:spPr>
        <p:txBody>
          <a:bodyPr wrap="square">
            <a:spAutoFit/>
          </a:bodyPr>
          <a:lstStyle/>
          <a:p>
            <a:pPr marL="285750" indent="-285750" algn="ctr">
              <a:defRPr/>
            </a:pPr>
            <a:r>
              <a:rPr lang="en-US" altLang="en-US" sz="2000" dirty="0" err="1">
                <a:solidFill>
                  <a:srgbClr val="FF0000"/>
                </a:solidFill>
                <a:latin typeface="+mn-lt"/>
              </a:rPr>
              <a:t>Thực</a:t>
            </a:r>
            <a:r>
              <a:rPr lang="en-US" altLang="en-US" sz="2000" dirty="0">
                <a:solidFill>
                  <a:srgbClr val="FF0000"/>
                </a:solidFill>
                <a:latin typeface="+mn-lt"/>
              </a:rPr>
              <a:t> </a:t>
            </a:r>
            <a:r>
              <a:rPr lang="en-US" altLang="en-US" sz="2000" dirty="0" err="1">
                <a:solidFill>
                  <a:srgbClr val="FF0000"/>
                </a:solidFill>
                <a:latin typeface="+mn-lt"/>
              </a:rPr>
              <a:t>hiện</a:t>
            </a:r>
            <a:r>
              <a:rPr lang="en-US" altLang="en-US" sz="2000" dirty="0">
                <a:solidFill>
                  <a:srgbClr val="FF0000"/>
                </a:solidFill>
                <a:latin typeface="+mn-lt"/>
              </a:rPr>
              <a:t> </a:t>
            </a:r>
            <a:r>
              <a:rPr lang="en-US" altLang="en-US" sz="2000" dirty="0" err="1">
                <a:solidFill>
                  <a:srgbClr val="FF0000"/>
                </a:solidFill>
                <a:latin typeface="+mn-lt"/>
              </a:rPr>
              <a:t>quyền</a:t>
            </a:r>
            <a:r>
              <a:rPr lang="en-US" altLang="en-US" sz="2000" dirty="0">
                <a:solidFill>
                  <a:srgbClr val="FF0000"/>
                </a:solidFill>
                <a:latin typeface="+mn-lt"/>
              </a:rPr>
              <a:t> </a:t>
            </a:r>
            <a:r>
              <a:rPr lang="en-US" altLang="en-US" sz="2000" dirty="0" err="1">
                <a:solidFill>
                  <a:srgbClr val="FF0000"/>
                </a:solidFill>
                <a:latin typeface="+mn-lt"/>
              </a:rPr>
              <a:t>kháng</a:t>
            </a:r>
            <a:r>
              <a:rPr lang="en-US" altLang="en-US" sz="2000" dirty="0">
                <a:solidFill>
                  <a:srgbClr val="FF0000"/>
                </a:solidFill>
                <a:latin typeface="+mn-lt"/>
              </a:rPr>
              <a:t> </a:t>
            </a:r>
            <a:r>
              <a:rPr lang="en-US" altLang="en-US" sz="2000" dirty="0" err="1">
                <a:solidFill>
                  <a:srgbClr val="FF0000"/>
                </a:solidFill>
                <a:latin typeface="+mn-lt"/>
              </a:rPr>
              <a:t>nghị</a:t>
            </a:r>
            <a:r>
              <a:rPr lang="en-US" altLang="en-US" sz="2000" dirty="0">
                <a:solidFill>
                  <a:srgbClr val="FF0000"/>
                </a:solidFill>
                <a:latin typeface="+mn-lt"/>
              </a:rPr>
              <a:t> </a:t>
            </a:r>
            <a:r>
              <a:rPr lang="en-US" altLang="en-US" sz="2000" dirty="0" err="1">
                <a:latin typeface="+mn-lt"/>
              </a:rPr>
              <a:t>theo</a:t>
            </a:r>
            <a:r>
              <a:rPr lang="en-US" altLang="en-US" sz="2000" dirty="0">
                <a:latin typeface="+mn-lt"/>
              </a:rPr>
              <a:t> </a:t>
            </a:r>
            <a:r>
              <a:rPr lang="en-US" altLang="en-US" sz="2000" dirty="0" err="1">
                <a:latin typeface="+mn-lt"/>
              </a:rPr>
              <a:t>thủ</a:t>
            </a:r>
            <a:r>
              <a:rPr lang="en-US" altLang="en-US" sz="2000" dirty="0">
                <a:latin typeface="+mn-lt"/>
              </a:rPr>
              <a:t> </a:t>
            </a:r>
            <a:r>
              <a:rPr lang="en-US" altLang="en-US" sz="2000" dirty="0" err="1">
                <a:latin typeface="+mn-lt"/>
              </a:rPr>
              <a:t>tục</a:t>
            </a:r>
            <a:r>
              <a:rPr lang="en-US" altLang="en-US" sz="2000" dirty="0">
                <a:latin typeface="+mn-lt"/>
              </a:rPr>
              <a:t>:</a:t>
            </a:r>
          </a:p>
          <a:p>
            <a:pPr marL="285750" indent="-285750" algn="ctr">
              <a:defRPr/>
            </a:pPr>
            <a:r>
              <a:rPr lang="en-US" altLang="en-US" sz="2000" dirty="0" err="1">
                <a:latin typeface="+mn-lt"/>
              </a:rPr>
              <a:t>Phúc</a:t>
            </a:r>
            <a:r>
              <a:rPr lang="en-US" altLang="en-US" sz="2000" dirty="0">
                <a:latin typeface="+mn-lt"/>
              </a:rPr>
              <a:t> </a:t>
            </a:r>
            <a:r>
              <a:rPr lang="en-US" altLang="en-US" sz="2000" dirty="0" err="1">
                <a:latin typeface="+mn-lt"/>
              </a:rPr>
              <a:t>thẩm</a:t>
            </a:r>
            <a:r>
              <a:rPr lang="en-US" altLang="en-US" sz="2000" dirty="0">
                <a:latin typeface="+mn-lt"/>
              </a:rPr>
              <a:t>, </a:t>
            </a:r>
            <a:r>
              <a:rPr lang="en-US" altLang="en-US" sz="2000" dirty="0" err="1">
                <a:latin typeface="+mn-lt"/>
              </a:rPr>
              <a:t>giám</a:t>
            </a:r>
            <a:r>
              <a:rPr lang="en-US" altLang="en-US" sz="2000" dirty="0">
                <a:latin typeface="+mn-lt"/>
              </a:rPr>
              <a:t> </a:t>
            </a:r>
            <a:r>
              <a:rPr lang="en-US" altLang="en-US" sz="2000" dirty="0" err="1">
                <a:latin typeface="+mn-lt"/>
              </a:rPr>
              <a:t>đốc</a:t>
            </a:r>
            <a:r>
              <a:rPr lang="en-US" altLang="en-US" sz="2000" dirty="0">
                <a:latin typeface="+mn-lt"/>
              </a:rPr>
              <a:t> </a:t>
            </a:r>
            <a:r>
              <a:rPr lang="en-US" altLang="en-US" sz="2000" dirty="0" err="1">
                <a:latin typeface="+mn-lt"/>
              </a:rPr>
              <a:t>thẩm</a:t>
            </a:r>
            <a:r>
              <a:rPr lang="en-US" altLang="en-US" sz="2000" dirty="0">
                <a:latin typeface="+mn-lt"/>
              </a:rPr>
              <a:t>, </a:t>
            </a:r>
            <a:r>
              <a:rPr lang="en-US" altLang="en-US" sz="2000" dirty="0" err="1">
                <a:latin typeface="+mn-lt"/>
              </a:rPr>
              <a:t>tái</a:t>
            </a:r>
            <a:r>
              <a:rPr lang="en-US" altLang="en-US" sz="2000" dirty="0">
                <a:latin typeface="+mn-lt"/>
              </a:rPr>
              <a:t> </a:t>
            </a:r>
            <a:r>
              <a:rPr lang="en-US" altLang="en-US" sz="2000" dirty="0" err="1">
                <a:latin typeface="+mn-lt"/>
              </a:rPr>
              <a:t>thẩm</a:t>
            </a:r>
            <a:endParaRPr lang="en-US" altLang="en-US" sz="2000" dirty="0">
              <a:latin typeface="+mn-lt"/>
            </a:endParaRPr>
          </a:p>
        </p:txBody>
      </p:sp>
      <p:sp>
        <p:nvSpPr>
          <p:cNvPr id="28" name="Text Box 22"/>
          <p:cNvSpPr txBox="1">
            <a:spLocks noChangeArrowheads="1"/>
          </p:cNvSpPr>
          <p:nvPr/>
        </p:nvSpPr>
        <p:spPr bwMode="auto">
          <a:xfrm>
            <a:off x="5334000" y="3276602"/>
            <a:ext cx="5334000" cy="830997"/>
          </a:xfrm>
          <a:prstGeom prst="rect">
            <a:avLst/>
          </a:prstGeom>
          <a:noFill/>
          <a:ln>
            <a:noFill/>
          </a:ln>
          <a:effectLst/>
          <a:extLst/>
        </p:spPr>
        <p:txBody>
          <a:bodyPr wrap="square">
            <a:spAutoFit/>
          </a:bodyPr>
          <a:lstStyle/>
          <a:p>
            <a:pPr marL="285750" indent="-285750" algn="ctr">
              <a:defRPr/>
            </a:pPr>
            <a:r>
              <a:rPr lang="en-US" sz="2400" dirty="0" err="1"/>
              <a:t>Yêu</a:t>
            </a:r>
            <a:r>
              <a:rPr lang="en-US" sz="2400" dirty="0"/>
              <a:t> </a:t>
            </a:r>
            <a:r>
              <a:rPr lang="en-US" sz="2400" dirty="0" err="1"/>
              <a:t>cầu</a:t>
            </a:r>
            <a:r>
              <a:rPr lang="en-US" sz="2400" dirty="0"/>
              <a:t> (</a:t>
            </a:r>
            <a:r>
              <a:rPr lang="en-US" sz="2400" dirty="0" err="1"/>
              <a:t>bằng</a:t>
            </a:r>
            <a:r>
              <a:rPr lang="en-US" sz="2400" dirty="0"/>
              <a:t> </a:t>
            </a:r>
            <a:r>
              <a:rPr lang="en-US" sz="2400" dirty="0" err="1"/>
              <a:t>văn</a:t>
            </a:r>
            <a:r>
              <a:rPr lang="en-US" sz="2400" dirty="0"/>
              <a:t> </a:t>
            </a:r>
            <a:r>
              <a:rPr lang="en-US" sz="2400" dirty="0" err="1"/>
              <a:t>bản</a:t>
            </a:r>
            <a:r>
              <a:rPr lang="en-US" sz="2400" dirty="0"/>
              <a:t>) </a:t>
            </a:r>
            <a:r>
              <a:rPr lang="en-US" sz="2400" dirty="0" err="1"/>
              <a:t>cá</a:t>
            </a:r>
            <a:r>
              <a:rPr lang="en-US" sz="2400" dirty="0"/>
              <a:t> </a:t>
            </a:r>
            <a:r>
              <a:rPr lang="en-US" sz="2400" dirty="0" err="1"/>
              <a:t>nhân</a:t>
            </a:r>
            <a:r>
              <a:rPr lang="en-US" sz="2400" dirty="0"/>
              <a:t>, </a:t>
            </a:r>
            <a:r>
              <a:rPr lang="en-US" sz="2400" dirty="0" err="1"/>
              <a:t>cơ</a:t>
            </a:r>
            <a:r>
              <a:rPr lang="en-US" sz="2400" dirty="0"/>
              <a:t> </a:t>
            </a:r>
            <a:r>
              <a:rPr lang="en-US" sz="2400" dirty="0" err="1"/>
              <a:t>quan</a:t>
            </a:r>
            <a:r>
              <a:rPr lang="en-US" sz="2400" dirty="0"/>
              <a:t>, </a:t>
            </a:r>
            <a:r>
              <a:rPr lang="en-US" sz="2400" dirty="0" err="1"/>
              <a:t>tổ</a:t>
            </a:r>
            <a:r>
              <a:rPr lang="en-US" sz="2400" dirty="0"/>
              <a:t> </a:t>
            </a:r>
            <a:r>
              <a:rPr lang="en-US" sz="2400" dirty="0" err="1"/>
              <a:t>chức</a:t>
            </a:r>
            <a:r>
              <a:rPr lang="en-US" sz="2400" dirty="0"/>
              <a:t> </a:t>
            </a:r>
            <a:r>
              <a:rPr lang="en-US" sz="2400" dirty="0" err="1"/>
              <a:t>đang</a:t>
            </a:r>
            <a:r>
              <a:rPr lang="en-US" sz="2400" dirty="0"/>
              <a:t>  </a:t>
            </a:r>
            <a:r>
              <a:rPr lang="en-US" sz="2400" dirty="0" err="1"/>
              <a:t>quản</a:t>
            </a:r>
            <a:r>
              <a:rPr lang="en-US" sz="2400" dirty="0"/>
              <a:t> </a:t>
            </a:r>
            <a:r>
              <a:rPr lang="en-US" sz="2400" dirty="0" err="1"/>
              <a:t>lý</a:t>
            </a:r>
            <a:r>
              <a:rPr lang="en-US" sz="2400" dirty="0"/>
              <a:t>, </a:t>
            </a:r>
            <a:r>
              <a:rPr lang="en-US" sz="2400" dirty="0" err="1"/>
              <a:t>lưu</a:t>
            </a:r>
            <a:r>
              <a:rPr lang="en-US" sz="2400" dirty="0"/>
              <a:t> </a:t>
            </a:r>
            <a:r>
              <a:rPr lang="en-US" sz="2400" dirty="0" err="1"/>
              <a:t>giữ</a:t>
            </a:r>
            <a:r>
              <a:rPr lang="en-US" sz="2400" dirty="0"/>
              <a:t> </a:t>
            </a:r>
            <a:r>
              <a:rPr lang="en-US" sz="2400" dirty="0" err="1"/>
              <a:t>cung</a:t>
            </a:r>
            <a:r>
              <a:rPr lang="en-US" sz="2400" dirty="0"/>
              <a:t> </a:t>
            </a:r>
            <a:r>
              <a:rPr lang="en-US" sz="2400" dirty="0" err="1"/>
              <a:t>cấp</a:t>
            </a:r>
            <a:endParaRPr lang="en-US" altLang="en-US" sz="2400" dirty="0">
              <a:latin typeface="+mn-lt"/>
            </a:endParaRPr>
          </a:p>
        </p:txBody>
      </p:sp>
      <p:sp>
        <p:nvSpPr>
          <p:cNvPr id="29" name="Text Box 22"/>
          <p:cNvSpPr txBox="1">
            <a:spLocks noChangeArrowheads="1"/>
          </p:cNvSpPr>
          <p:nvPr/>
        </p:nvSpPr>
        <p:spPr bwMode="auto">
          <a:xfrm>
            <a:off x="5410200" y="2590801"/>
            <a:ext cx="4572000" cy="461665"/>
          </a:xfrm>
          <a:prstGeom prst="rect">
            <a:avLst/>
          </a:prstGeom>
          <a:noFill/>
          <a:ln>
            <a:noFill/>
          </a:ln>
          <a:effectLst/>
          <a:extLst/>
        </p:spPr>
        <p:txBody>
          <a:bodyPr wrap="square">
            <a:spAutoFit/>
          </a:bodyPr>
          <a:lstStyle/>
          <a:p>
            <a:pPr marL="285750" indent="-285750" algn="ctr">
              <a:defRPr/>
            </a:pPr>
            <a:r>
              <a:rPr lang="en-US" sz="2400" i="1" dirty="0" err="1">
                <a:solidFill>
                  <a:srgbClr val="FF0000"/>
                </a:solidFill>
              </a:rPr>
              <a:t>Bảo</a:t>
            </a:r>
            <a:r>
              <a:rPr lang="en-US" sz="2400" i="1" dirty="0">
                <a:solidFill>
                  <a:srgbClr val="FF0000"/>
                </a:solidFill>
              </a:rPr>
              <a:t> </a:t>
            </a:r>
            <a:r>
              <a:rPr lang="en-US" sz="2400" i="1" dirty="0" err="1">
                <a:solidFill>
                  <a:srgbClr val="FF0000"/>
                </a:solidFill>
              </a:rPr>
              <a:t>vệ</a:t>
            </a:r>
            <a:r>
              <a:rPr lang="en-US" sz="2400" i="1" dirty="0">
                <a:solidFill>
                  <a:srgbClr val="FF0000"/>
                </a:solidFill>
              </a:rPr>
              <a:t> </a:t>
            </a:r>
            <a:r>
              <a:rPr lang="en-US" sz="2400" i="1" dirty="0" err="1">
                <a:solidFill>
                  <a:srgbClr val="FF0000"/>
                </a:solidFill>
              </a:rPr>
              <a:t>quan</a:t>
            </a:r>
            <a:r>
              <a:rPr lang="en-US" sz="2400" i="1" dirty="0">
                <a:solidFill>
                  <a:srgbClr val="FF0000"/>
                </a:solidFill>
              </a:rPr>
              <a:t> </a:t>
            </a:r>
            <a:r>
              <a:rPr lang="en-US" sz="2400" i="1" dirty="0" err="1">
                <a:solidFill>
                  <a:srgbClr val="FF0000"/>
                </a:solidFill>
              </a:rPr>
              <a:t>điểm</a:t>
            </a:r>
            <a:r>
              <a:rPr lang="en-US" sz="2400" i="1" dirty="0">
                <a:solidFill>
                  <a:srgbClr val="FF0000"/>
                </a:solidFill>
              </a:rPr>
              <a:t> </a:t>
            </a:r>
            <a:r>
              <a:rPr lang="en-US" sz="2400" i="1" dirty="0" err="1"/>
              <a:t>kháng</a:t>
            </a:r>
            <a:r>
              <a:rPr lang="en-US" sz="2400" i="1" dirty="0"/>
              <a:t> </a:t>
            </a:r>
            <a:r>
              <a:rPr lang="en-US" sz="2400" i="1" dirty="0" err="1"/>
              <a:t>nghị</a:t>
            </a:r>
            <a:endParaRPr lang="en-US" altLang="en-US" sz="2400" dirty="0">
              <a:latin typeface="+mn-lt"/>
            </a:endParaRPr>
          </a:p>
        </p:txBody>
      </p:sp>
      <p:sp>
        <p:nvSpPr>
          <p:cNvPr id="30" name="Text Box 22"/>
          <p:cNvSpPr txBox="1">
            <a:spLocks noChangeArrowheads="1"/>
          </p:cNvSpPr>
          <p:nvPr/>
        </p:nvSpPr>
        <p:spPr bwMode="auto">
          <a:xfrm>
            <a:off x="5410200" y="5105400"/>
            <a:ext cx="4953000" cy="1569660"/>
          </a:xfrm>
          <a:prstGeom prst="rect">
            <a:avLst/>
          </a:prstGeom>
          <a:noFill/>
          <a:ln>
            <a:noFill/>
          </a:ln>
          <a:effectLst/>
          <a:extLst/>
        </p:spPr>
        <p:txBody>
          <a:bodyPr wrap="square">
            <a:spAutoFit/>
          </a:bodyPr>
          <a:lstStyle/>
          <a:p>
            <a:pPr marL="285750" indent="-285750" algn="ctr">
              <a:defRPr/>
            </a:pPr>
            <a:r>
              <a:rPr lang="en-US" sz="2000" dirty="0"/>
              <a:t>	</a:t>
            </a:r>
            <a:r>
              <a:rPr lang="en-US" sz="2400" dirty="0" err="1"/>
              <a:t>Trường</a:t>
            </a:r>
            <a:r>
              <a:rPr lang="en-US" sz="2400" dirty="0"/>
              <a:t> </a:t>
            </a:r>
            <a:r>
              <a:rPr lang="en-US" sz="2400" dirty="0" err="1"/>
              <a:t>hợp</a:t>
            </a:r>
            <a:r>
              <a:rPr lang="en-US" sz="2400" dirty="0"/>
              <a:t> </a:t>
            </a:r>
            <a:r>
              <a:rPr lang="en-US" sz="2400" dirty="0" err="1"/>
              <a:t>không</a:t>
            </a:r>
            <a:r>
              <a:rPr lang="en-US" sz="2400" dirty="0"/>
              <a:t> </a:t>
            </a:r>
            <a:r>
              <a:rPr lang="en-US" sz="2400" dirty="0" err="1"/>
              <a:t>cung</a:t>
            </a:r>
            <a:r>
              <a:rPr lang="en-US" sz="2400" dirty="0"/>
              <a:t> </a:t>
            </a:r>
            <a:r>
              <a:rPr lang="en-US" sz="2400" dirty="0" err="1"/>
              <a:t>cấp</a:t>
            </a:r>
            <a:r>
              <a:rPr lang="en-US" sz="2400" dirty="0"/>
              <a:t> </a:t>
            </a:r>
            <a:r>
              <a:rPr lang="en-US" sz="2400" dirty="0" err="1"/>
              <a:t>đầy</a:t>
            </a:r>
            <a:endParaRPr lang="en-US" sz="2400" dirty="0"/>
          </a:p>
          <a:p>
            <a:pPr marL="285750" indent="-285750" algn="ctr">
              <a:defRPr/>
            </a:pPr>
            <a:r>
              <a:rPr lang="en-US" sz="2400" dirty="0"/>
              <a:t>    </a:t>
            </a:r>
            <a:r>
              <a:rPr lang="en-US" sz="2400" dirty="0" err="1"/>
              <a:t>đủ</a:t>
            </a:r>
            <a:r>
              <a:rPr lang="en-US" sz="2400" dirty="0"/>
              <a:t>, </a:t>
            </a:r>
            <a:r>
              <a:rPr lang="en-US" sz="2400" dirty="0" err="1"/>
              <a:t>kịp</a:t>
            </a:r>
            <a:r>
              <a:rPr lang="en-US" sz="2400" dirty="0"/>
              <a:t> </a:t>
            </a:r>
            <a:r>
              <a:rPr lang="en-US" sz="2400" dirty="0" err="1"/>
              <a:t>thời</a:t>
            </a:r>
            <a:r>
              <a:rPr lang="en-US" sz="2400" dirty="0"/>
              <a:t> </a:t>
            </a:r>
            <a:r>
              <a:rPr lang="en-US" sz="2400" dirty="0" err="1"/>
              <a:t>theo</a:t>
            </a:r>
            <a:r>
              <a:rPr lang="en-US" sz="2400" dirty="0"/>
              <a:t> </a:t>
            </a:r>
            <a:r>
              <a:rPr lang="en-US" sz="2400" dirty="0" err="1"/>
              <a:t>yêu</a:t>
            </a:r>
            <a:r>
              <a:rPr lang="en-US" sz="2400" dirty="0"/>
              <a:t> </a:t>
            </a:r>
            <a:r>
              <a:rPr lang="en-US" sz="2400" dirty="0" err="1"/>
              <a:t>cầu</a:t>
            </a:r>
            <a:r>
              <a:rPr lang="en-US" sz="2400" dirty="0"/>
              <a:t> </a:t>
            </a:r>
            <a:r>
              <a:rPr lang="en-US" sz="2400" dirty="0" err="1"/>
              <a:t>mà</a:t>
            </a:r>
            <a:r>
              <a:rPr lang="en-US" sz="2400" dirty="0"/>
              <a:t> kg </a:t>
            </a:r>
            <a:r>
              <a:rPr lang="en-US" sz="2400" dirty="0" err="1"/>
              <a:t>có</a:t>
            </a:r>
            <a:r>
              <a:rPr lang="en-US" sz="2400" dirty="0"/>
              <a:t> </a:t>
            </a:r>
            <a:r>
              <a:rPr lang="en-US" sz="2400" dirty="0" err="1"/>
              <a:t>lý</a:t>
            </a:r>
            <a:r>
              <a:rPr lang="en-US" sz="2400" dirty="0"/>
              <a:t> do </a:t>
            </a:r>
            <a:r>
              <a:rPr lang="en-US" sz="2400" dirty="0" err="1"/>
              <a:t>chính</a:t>
            </a:r>
            <a:r>
              <a:rPr lang="en-US" sz="2400" dirty="0"/>
              <a:t> </a:t>
            </a:r>
            <a:r>
              <a:rPr lang="en-US" sz="2400" dirty="0" err="1"/>
              <a:t>đáng</a:t>
            </a:r>
            <a:r>
              <a:rPr lang="en-US" sz="2400" dirty="0"/>
              <a:t>… </a:t>
            </a:r>
            <a:r>
              <a:rPr lang="en-US" sz="2400" dirty="0" err="1"/>
              <a:t>có</a:t>
            </a:r>
            <a:r>
              <a:rPr lang="en-US" sz="2400" dirty="0"/>
              <a:t> </a:t>
            </a:r>
            <a:r>
              <a:rPr lang="en-US" sz="2400" dirty="0" err="1"/>
              <a:t>thể</a:t>
            </a:r>
            <a:r>
              <a:rPr lang="en-US" sz="2400" dirty="0"/>
              <a:t> </a:t>
            </a:r>
            <a:r>
              <a:rPr lang="en-US" sz="2400" dirty="0" err="1"/>
              <a:t>bị</a:t>
            </a:r>
            <a:r>
              <a:rPr lang="en-US" sz="2400" dirty="0"/>
              <a:t> </a:t>
            </a:r>
            <a:r>
              <a:rPr lang="en-US" sz="2400" b="1" dirty="0" err="1"/>
              <a:t>xử</a:t>
            </a:r>
            <a:r>
              <a:rPr lang="en-US" sz="2400" b="1" dirty="0"/>
              <a:t> </a:t>
            </a:r>
            <a:r>
              <a:rPr lang="en-US" sz="2400" b="1" dirty="0" err="1"/>
              <a:t>lý</a:t>
            </a:r>
            <a:r>
              <a:rPr lang="en-US" sz="2400" dirty="0"/>
              <a:t> </a:t>
            </a:r>
            <a:r>
              <a:rPr lang="en-US" sz="2400" dirty="0" err="1"/>
              <a:t>theo</a:t>
            </a:r>
            <a:r>
              <a:rPr lang="en-US" sz="2400" dirty="0"/>
              <a:t> </a:t>
            </a:r>
            <a:r>
              <a:rPr lang="en-US" sz="2400" dirty="0" err="1"/>
              <a:t>quy</a:t>
            </a:r>
            <a:r>
              <a:rPr lang="en-US" sz="2400" dirty="0"/>
              <a:t> </a:t>
            </a:r>
            <a:r>
              <a:rPr lang="en-US" sz="2400" dirty="0" err="1"/>
              <a:t>định</a:t>
            </a:r>
            <a:r>
              <a:rPr lang="en-US" sz="2400" dirty="0"/>
              <a:t> </a:t>
            </a:r>
            <a:r>
              <a:rPr lang="en-US" sz="2400" dirty="0" err="1"/>
              <a:t>của</a:t>
            </a:r>
            <a:r>
              <a:rPr lang="en-US" sz="2400" dirty="0"/>
              <a:t> PL</a:t>
            </a:r>
            <a:endParaRPr lang="en-US" altLang="en-US" sz="2400" dirty="0">
              <a:latin typeface="+mn-lt"/>
            </a:endParaRPr>
          </a:p>
        </p:txBody>
      </p:sp>
      <p:sp>
        <p:nvSpPr>
          <p:cNvPr id="32" name="Text Box 22"/>
          <p:cNvSpPr txBox="1">
            <a:spLocks noChangeArrowheads="1"/>
          </p:cNvSpPr>
          <p:nvPr/>
        </p:nvSpPr>
        <p:spPr bwMode="auto">
          <a:xfrm>
            <a:off x="5791200" y="4267201"/>
            <a:ext cx="4419600" cy="830997"/>
          </a:xfrm>
          <a:prstGeom prst="rect">
            <a:avLst/>
          </a:prstGeom>
          <a:noFill/>
          <a:ln>
            <a:noFill/>
          </a:ln>
          <a:effectLst/>
          <a:extLst/>
        </p:spPr>
        <p:txBody>
          <a:bodyPr wrap="square">
            <a:spAutoFit/>
          </a:bodyPr>
          <a:lstStyle/>
          <a:p>
            <a:pPr algn="ctr"/>
            <a:r>
              <a:rPr lang="en-US" sz="2400" dirty="0" err="1"/>
              <a:t>Thời</a:t>
            </a:r>
            <a:r>
              <a:rPr lang="en-US" sz="2400" dirty="0"/>
              <a:t> </a:t>
            </a:r>
            <a:r>
              <a:rPr lang="en-US" sz="2400" dirty="0" err="1"/>
              <a:t>hạn</a:t>
            </a:r>
            <a:r>
              <a:rPr lang="en-US" sz="2400" dirty="0"/>
              <a:t> </a:t>
            </a:r>
            <a:r>
              <a:rPr lang="en-US" sz="2400" dirty="0" err="1"/>
              <a:t>cung</a:t>
            </a:r>
            <a:r>
              <a:rPr lang="en-US" sz="2400" dirty="0"/>
              <a:t> </a:t>
            </a:r>
            <a:r>
              <a:rPr lang="en-US" sz="2400" dirty="0" err="1"/>
              <a:t>cấp</a:t>
            </a:r>
            <a:r>
              <a:rPr lang="en-US" sz="2400" dirty="0"/>
              <a:t> CC: </a:t>
            </a:r>
            <a:r>
              <a:rPr lang="en-US" sz="2400" b="1" dirty="0" err="1"/>
              <a:t>Trong</a:t>
            </a:r>
            <a:r>
              <a:rPr lang="en-US" sz="2400" b="1" dirty="0"/>
              <a:t> 15 </a:t>
            </a:r>
            <a:r>
              <a:rPr lang="en-US" sz="2400" b="1" dirty="0" err="1"/>
              <a:t>ngày</a:t>
            </a:r>
            <a:r>
              <a:rPr lang="en-US" sz="2400" dirty="0"/>
              <a:t>, </a:t>
            </a:r>
            <a:r>
              <a:rPr lang="en-US" sz="2400" dirty="0" err="1"/>
              <a:t>từ</a:t>
            </a:r>
            <a:r>
              <a:rPr lang="en-US" sz="2400" dirty="0"/>
              <a:t> </a:t>
            </a:r>
            <a:r>
              <a:rPr lang="en-US" sz="2400" dirty="0" err="1"/>
              <a:t>ngày</a:t>
            </a:r>
            <a:r>
              <a:rPr lang="en-US" sz="2400" dirty="0"/>
              <a:t> </a:t>
            </a:r>
            <a:r>
              <a:rPr lang="en-US" sz="2400" dirty="0" err="1"/>
              <a:t>nhận</a:t>
            </a:r>
            <a:r>
              <a:rPr lang="en-US" sz="2400" dirty="0"/>
              <a:t> </a:t>
            </a:r>
            <a:r>
              <a:rPr lang="en-US" sz="2400" dirty="0" err="1"/>
              <a:t>được</a:t>
            </a:r>
            <a:r>
              <a:rPr lang="en-US" sz="2400" dirty="0"/>
              <a:t> </a:t>
            </a:r>
            <a:r>
              <a:rPr lang="en-US" sz="2400" dirty="0" err="1"/>
              <a:t>yêu</a:t>
            </a:r>
            <a:r>
              <a:rPr lang="en-US" sz="2400" dirty="0"/>
              <a:t> </a:t>
            </a:r>
            <a:r>
              <a:rPr lang="en-US" sz="2400" dirty="0" err="1"/>
              <a:t>cầu</a:t>
            </a:r>
            <a:endParaRPr lang="en-US" sz="2400" dirty="0"/>
          </a:p>
        </p:txBody>
      </p:sp>
      <p:sp>
        <p:nvSpPr>
          <p:cNvPr id="560" name="Rectangle 559"/>
          <p:cNvSpPr/>
          <p:nvPr/>
        </p:nvSpPr>
        <p:spPr>
          <a:xfrm>
            <a:off x="1981200" y="4572000"/>
            <a:ext cx="27432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a:p>
            <a:pPr algn="ctr"/>
            <a:r>
              <a:rPr lang="en-US" sz="2000" b="1" dirty="0" err="1">
                <a:solidFill>
                  <a:srgbClr val="FF0000"/>
                </a:solidFill>
              </a:rPr>
              <a:t>Yêu</a:t>
            </a:r>
            <a:r>
              <a:rPr lang="en-US" sz="2000" b="1" dirty="0">
                <a:solidFill>
                  <a:srgbClr val="FF0000"/>
                </a:solidFill>
              </a:rPr>
              <a:t> </a:t>
            </a:r>
            <a:r>
              <a:rPr lang="en-US" sz="2000" b="1" dirty="0" err="1">
                <a:solidFill>
                  <a:srgbClr val="FF0000"/>
                </a:solidFill>
              </a:rPr>
              <a:t>cầu</a:t>
            </a:r>
            <a:r>
              <a:rPr lang="en-US" sz="2000" b="1" dirty="0">
                <a:solidFill>
                  <a:srgbClr val="FF0000"/>
                </a:solidFill>
              </a:rPr>
              <a:t> </a:t>
            </a:r>
            <a:r>
              <a:rPr lang="en-US" sz="2000" b="1" dirty="0" err="1">
                <a:solidFill>
                  <a:srgbClr val="FF0000"/>
                </a:solidFill>
              </a:rPr>
              <a:t>cung</a:t>
            </a:r>
            <a:r>
              <a:rPr lang="en-US" sz="2000" b="1" dirty="0">
                <a:solidFill>
                  <a:srgbClr val="FF0000"/>
                </a:solidFill>
              </a:rPr>
              <a:t> </a:t>
            </a:r>
            <a:r>
              <a:rPr lang="en-US" sz="2000" b="1" dirty="0" err="1">
                <a:solidFill>
                  <a:srgbClr val="FF0000"/>
                </a:solidFill>
              </a:rPr>
              <a:t>cấp</a:t>
            </a:r>
            <a:r>
              <a:rPr lang="en-US" sz="2000" b="1" dirty="0">
                <a:solidFill>
                  <a:srgbClr val="FF0000"/>
                </a:solidFill>
              </a:rPr>
              <a:t> </a:t>
            </a:r>
            <a:r>
              <a:rPr lang="en-US" sz="2000" b="1" dirty="0" err="1">
                <a:solidFill>
                  <a:srgbClr val="FF0000"/>
                </a:solidFill>
              </a:rPr>
              <a:t>chứng</a:t>
            </a:r>
            <a:r>
              <a:rPr lang="en-US" sz="2000" b="1" dirty="0">
                <a:solidFill>
                  <a:srgbClr val="FF0000"/>
                </a:solidFill>
              </a:rPr>
              <a:t> </a:t>
            </a:r>
            <a:r>
              <a:rPr lang="en-US" sz="2000" b="1" dirty="0" err="1">
                <a:solidFill>
                  <a:srgbClr val="FF0000"/>
                </a:solidFill>
              </a:rPr>
              <a:t>cứ</a:t>
            </a:r>
            <a:r>
              <a:rPr lang="en-US" sz="2000" b="1" dirty="0">
                <a:solidFill>
                  <a:srgbClr val="FF0000"/>
                </a:solidFill>
              </a:rPr>
              <a:t> </a:t>
            </a:r>
          </a:p>
          <a:p>
            <a:pPr algn="ctr"/>
            <a:r>
              <a:rPr lang="en-US" sz="2000" b="1" dirty="0">
                <a:solidFill>
                  <a:schemeClr val="tx1"/>
                </a:solidFill>
              </a:rPr>
              <a:t>(K3,4 Đ106 BLTTDS) </a:t>
            </a:r>
          </a:p>
          <a:p>
            <a:pPr algn="ctr"/>
            <a:endParaRPr lang="en-US" dirty="0"/>
          </a:p>
        </p:txBody>
      </p:sp>
      <p:cxnSp>
        <p:nvCxnSpPr>
          <p:cNvPr id="20" name="Straight Arrow Connector 19"/>
          <p:cNvCxnSpPr/>
          <p:nvPr/>
        </p:nvCxnSpPr>
        <p:spPr>
          <a:xfrm flipV="1">
            <a:off x="5029200" y="1981200"/>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029200" y="2286000"/>
            <a:ext cx="457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724400" y="3886200"/>
            <a:ext cx="9906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724400" y="4724400"/>
            <a:ext cx="10668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724400" y="5257800"/>
            <a:ext cx="1143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5" name="Picture 24" descr="images (27).jpg"/>
          <p:cNvPicPr>
            <a:picLocks noChangeAspect="1"/>
          </p:cNvPicPr>
          <p:nvPr/>
        </p:nvPicPr>
        <p:blipFill>
          <a:blip r:embed="rId2" cstate="print"/>
          <a:stretch>
            <a:fillRect/>
          </a:stretch>
        </p:blipFill>
        <p:spPr>
          <a:xfrm>
            <a:off x="2286001" y="3200400"/>
            <a:ext cx="2390775" cy="1219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Flowchart: Punched Tape 2"/>
          <p:cNvSpPr/>
          <p:nvPr/>
        </p:nvSpPr>
        <p:spPr>
          <a:xfrm>
            <a:off x="4676775" y="1828800"/>
            <a:ext cx="5778500" cy="4846260"/>
          </a:xfrm>
          <a:prstGeom prst="flowChartPunchedTap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rPr>
              <a:t>Quy</a:t>
            </a:r>
            <a:r>
              <a:rPr lang="en-US" dirty="0" smtClean="0">
                <a:solidFill>
                  <a:srgbClr val="FF0000"/>
                </a:solidFill>
              </a:rPr>
              <a:t> </a:t>
            </a:r>
            <a:r>
              <a:rPr lang="en-US" dirty="0" err="1" smtClean="0">
                <a:solidFill>
                  <a:srgbClr val="FF0000"/>
                </a:solidFill>
              </a:rPr>
              <a:t>định</a:t>
            </a:r>
            <a:r>
              <a:rPr lang="en-US" dirty="0" smtClean="0">
                <a:solidFill>
                  <a:srgbClr val="FF0000"/>
                </a:solidFill>
              </a:rPr>
              <a:t> </a:t>
            </a:r>
            <a:r>
              <a:rPr lang="en-US" dirty="0" err="1" smtClean="0">
                <a:solidFill>
                  <a:srgbClr val="FF0000"/>
                </a:solidFill>
              </a:rPr>
              <a:t>này</a:t>
            </a:r>
            <a:r>
              <a:rPr lang="en-US" dirty="0" smtClean="0">
                <a:solidFill>
                  <a:srgbClr val="FF0000"/>
                </a:solidFill>
              </a:rPr>
              <a:t> </a:t>
            </a:r>
            <a:r>
              <a:rPr lang="en-US" dirty="0" err="1" smtClean="0">
                <a:solidFill>
                  <a:srgbClr val="FF0000"/>
                </a:solidFill>
              </a:rPr>
              <a:t>được</a:t>
            </a:r>
            <a:r>
              <a:rPr lang="en-US" dirty="0" smtClean="0">
                <a:solidFill>
                  <a:srgbClr val="FF0000"/>
                </a:solidFill>
              </a:rPr>
              <a:t> </a:t>
            </a:r>
            <a:r>
              <a:rPr lang="en-US" dirty="0" err="1" smtClean="0">
                <a:solidFill>
                  <a:srgbClr val="FF0000"/>
                </a:solidFill>
              </a:rPr>
              <a:t>cụ</a:t>
            </a:r>
            <a:r>
              <a:rPr lang="en-US" dirty="0" smtClean="0">
                <a:solidFill>
                  <a:srgbClr val="FF0000"/>
                </a:solidFill>
              </a:rPr>
              <a:t> </a:t>
            </a:r>
            <a:r>
              <a:rPr lang="en-US" dirty="0" err="1" smtClean="0">
                <a:solidFill>
                  <a:srgbClr val="FF0000"/>
                </a:solidFill>
              </a:rPr>
              <a:t>thể</a:t>
            </a:r>
            <a:r>
              <a:rPr lang="en-US" dirty="0" smtClean="0">
                <a:solidFill>
                  <a:srgbClr val="FF0000"/>
                </a:solidFill>
              </a:rPr>
              <a:t> </a:t>
            </a:r>
            <a:r>
              <a:rPr lang="en-US" dirty="0" err="1" smtClean="0">
                <a:solidFill>
                  <a:srgbClr val="FF0000"/>
                </a:solidFill>
              </a:rPr>
              <a:t>hóa</a:t>
            </a:r>
            <a:r>
              <a:rPr lang="en-US" dirty="0" smtClean="0">
                <a:solidFill>
                  <a:srgbClr val="FF0000"/>
                </a:solidFill>
              </a:rPr>
              <a:t> </a:t>
            </a:r>
            <a:r>
              <a:rPr lang="en-US" dirty="0" err="1" smtClean="0">
                <a:solidFill>
                  <a:srgbClr val="FF0000"/>
                </a:solidFill>
              </a:rPr>
              <a:t>tại</a:t>
            </a:r>
            <a:r>
              <a:rPr lang="en-US" dirty="0" smtClean="0">
                <a:solidFill>
                  <a:srgbClr val="FF0000"/>
                </a:solidFill>
              </a:rPr>
              <a:t> </a:t>
            </a:r>
            <a:r>
              <a:rPr lang="en-US" dirty="0" err="1" smtClean="0">
                <a:solidFill>
                  <a:srgbClr val="FF0000"/>
                </a:solidFill>
              </a:rPr>
              <a:t>Khoản</a:t>
            </a:r>
            <a:r>
              <a:rPr lang="en-US" dirty="0" smtClean="0">
                <a:solidFill>
                  <a:srgbClr val="FF0000"/>
                </a:solidFill>
              </a:rPr>
              <a:t> 2 </a:t>
            </a:r>
            <a:r>
              <a:rPr lang="en-US" dirty="0" err="1" smtClean="0">
                <a:solidFill>
                  <a:srgbClr val="FF0000"/>
                </a:solidFill>
              </a:rPr>
              <a:t>Điều</a:t>
            </a:r>
            <a:r>
              <a:rPr lang="en-US" dirty="0" smtClean="0">
                <a:solidFill>
                  <a:srgbClr val="FF0000"/>
                </a:solidFill>
              </a:rPr>
              <a:t> 330 BLTTDS</a:t>
            </a:r>
          </a:p>
          <a:p>
            <a:pPr algn="ctr"/>
            <a:r>
              <a:rPr lang="en-US" b="1" i="1" dirty="0" smtClean="0">
                <a:solidFill>
                  <a:srgbClr val="FF0000"/>
                </a:solidFill>
              </a:rPr>
              <a:t>“</a:t>
            </a:r>
            <a:r>
              <a:rPr lang="vi-VN" b="1" i="1" dirty="0">
                <a:solidFill>
                  <a:srgbClr val="FF0000"/>
                </a:solidFill>
              </a:rPr>
              <a:t>Trong quá trình giải quyết đơn đề nghị xem xét bản án, quyết định của Tòa án đã có hiệu lực pháp luật theo thủ tục giám đốc thẩm, Tòa án, Viện kiểm sát có quyền yêu cầu người có đơn bổ sung tài liệu, chứng cứ hoặc tự mình kiểm tra, xác minh tài liệu, chứng cứ cần thiết</a:t>
            </a:r>
            <a:r>
              <a:rPr lang="en-US" dirty="0" smtClean="0"/>
              <a:t>”</a:t>
            </a:r>
            <a:endParaRPr lang="en-US"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decel="50000" fill="hold">
                                          <p:stCondLst>
                                            <p:cond delay="0"/>
                                          </p:stCondLst>
                                        </p:cTn>
                                        <p:tgtEl>
                                          <p:spTgt spid="2765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765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7650"/>
                                        </p:tgtEl>
                                        <p:attrNameLst>
                                          <p:attrName>ppt_w</p:attrName>
                                        </p:attrNameLst>
                                      </p:cBhvr>
                                      <p:tavLst>
                                        <p:tav tm="0">
                                          <p:val>
                                            <p:strVal val="#ppt_w*.05"/>
                                          </p:val>
                                        </p:tav>
                                        <p:tav tm="100000">
                                          <p:val>
                                            <p:strVal val="#ppt_w"/>
                                          </p:val>
                                        </p:tav>
                                      </p:tavLst>
                                    </p:anim>
                                    <p:anim calcmode="lin" valueType="num">
                                      <p:cBhvr>
                                        <p:cTn id="10" dur="1000" fill="hold"/>
                                        <p:tgtEl>
                                          <p:spTgt spid="2765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765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765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765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765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9" dur="1000" fill="hold"/>
                                        <p:tgtEl>
                                          <p:spTgt spid="20"/>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1000" fill="hold"/>
                                        <p:tgtEl>
                                          <p:spTgt spid="22"/>
                                        </p:tgtEl>
                                        <p:attrNameLst>
                                          <p:attrName>ppt_w</p:attrName>
                                        </p:attrNameLst>
                                      </p:cBhvr>
                                      <p:tavLst>
                                        <p:tav tm="0">
                                          <p:val>
                                            <p:strVal val="#ppt_w*0.70"/>
                                          </p:val>
                                        </p:tav>
                                        <p:tav tm="100000">
                                          <p:val>
                                            <p:strVal val="#ppt_w"/>
                                          </p:val>
                                        </p:tav>
                                      </p:tavLst>
                                    </p:anim>
                                    <p:anim calcmode="lin" valueType="num">
                                      <p:cBhvr>
                                        <p:cTn id="46" dur="1000" fill="hold"/>
                                        <p:tgtEl>
                                          <p:spTgt spid="22"/>
                                        </p:tgtEl>
                                        <p:attrNameLst>
                                          <p:attrName>ppt_h</p:attrName>
                                        </p:attrNameLst>
                                      </p:cBhvr>
                                      <p:tavLst>
                                        <p:tav tm="0">
                                          <p:val>
                                            <p:strVal val="#ppt_h"/>
                                          </p:val>
                                        </p:tav>
                                        <p:tav tm="100000">
                                          <p:val>
                                            <p:strVal val="#ppt_h"/>
                                          </p:val>
                                        </p:tav>
                                      </p:tavLst>
                                    </p:anim>
                                    <p:animEffect transition="in" filter="fade">
                                      <p:cBhvr>
                                        <p:cTn id="47" dur="10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1" presetClass="entr" presetSubtype="0" fill="hold" nodeType="click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fade">
                                      <p:cBhvr>
                                        <p:cTn id="52" dur="770" decel="100000"/>
                                        <p:tgtEl>
                                          <p:spTgt spid="29">
                                            <p:txEl>
                                              <p:pRg st="0" end="0"/>
                                            </p:txEl>
                                          </p:spTgt>
                                        </p:tgtEl>
                                      </p:cBhvr>
                                    </p:animEffect>
                                    <p:animScale>
                                      <p:cBhvr>
                                        <p:cTn id="53" dur="770" decel="100000"/>
                                        <p:tgtEl>
                                          <p:spTgt spid="29">
                                            <p:txEl>
                                              <p:pRg st="0" end="0"/>
                                            </p:txEl>
                                          </p:spTgt>
                                        </p:tgtEl>
                                      </p:cBhvr>
                                      <p:from x="10000" y="10000"/>
                                      <p:to x="200000" y="450000"/>
                                    </p:animScale>
                                    <p:animScale>
                                      <p:cBhvr>
                                        <p:cTn id="54" dur="1230" accel="100000" fill="hold">
                                          <p:stCondLst>
                                            <p:cond delay="770"/>
                                          </p:stCondLst>
                                        </p:cTn>
                                        <p:tgtEl>
                                          <p:spTgt spid="29">
                                            <p:txEl>
                                              <p:pRg st="0" end="0"/>
                                            </p:txEl>
                                          </p:spTgt>
                                        </p:tgtEl>
                                      </p:cBhvr>
                                      <p:from x="200000" y="450000"/>
                                      <p:to x="100000" y="100000"/>
                                    </p:animScale>
                                    <p:set>
                                      <p:cBhvr>
                                        <p:cTn id="55" dur="770" fill="hold"/>
                                        <p:tgtEl>
                                          <p:spTgt spid="29">
                                            <p:txEl>
                                              <p:pRg st="0" end="0"/>
                                            </p:txEl>
                                          </p:spTgt>
                                        </p:tgtEl>
                                        <p:attrNameLst>
                                          <p:attrName>ppt_x</p:attrName>
                                        </p:attrNameLst>
                                      </p:cBhvr>
                                      <p:to>
                                        <p:strVal val="(0.5)"/>
                                      </p:to>
                                    </p:set>
                                    <p:anim from="(0.5)" to="(#ppt_x)" calcmode="lin" valueType="num">
                                      <p:cBhvr>
                                        <p:cTn id="56" dur="1230" accel="100000" fill="hold">
                                          <p:stCondLst>
                                            <p:cond delay="770"/>
                                          </p:stCondLst>
                                        </p:cTn>
                                        <p:tgtEl>
                                          <p:spTgt spid="29">
                                            <p:txEl>
                                              <p:pRg st="0" end="0"/>
                                            </p:txEl>
                                          </p:spTgt>
                                        </p:tgtEl>
                                        <p:attrNameLst>
                                          <p:attrName>ppt_x</p:attrName>
                                        </p:attrNameLst>
                                      </p:cBhvr>
                                    </p:anim>
                                    <p:set>
                                      <p:cBhvr>
                                        <p:cTn id="57" dur="770" fill="hold"/>
                                        <p:tgtEl>
                                          <p:spTgt spid="29">
                                            <p:txEl>
                                              <p:pRg st="0" end="0"/>
                                            </p:txEl>
                                          </p:spTgt>
                                        </p:tgtEl>
                                        <p:attrNameLst>
                                          <p:attrName>ppt_y</p:attrName>
                                        </p:attrNameLst>
                                      </p:cBhvr>
                                      <p:to>
                                        <p:strVal val="(#ppt_y+0.4)"/>
                                      </p:to>
                                    </p:set>
                                    <p:anim from="(#ppt_y+0.4)" to="(#ppt_y)" calcmode="lin" valueType="num">
                                      <p:cBhvr>
                                        <p:cTn id="58" dur="1230" accel="100000" fill="hold">
                                          <p:stCondLst>
                                            <p:cond delay="770"/>
                                          </p:stCondLst>
                                        </p:cTn>
                                        <p:tgtEl>
                                          <p:spTgt spid="29">
                                            <p:txEl>
                                              <p:pRg st="0" end="0"/>
                                            </p:txEl>
                                          </p:spTgt>
                                        </p:tgtEl>
                                        <p:attrNameLst>
                                          <p:attrName>ppt_y</p:attrName>
                                        </p:attrNameLst>
                                      </p:cBhvr>
                                    </p:anim>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560"/>
                                        </p:tgtEl>
                                        <p:attrNameLst>
                                          <p:attrName>style.visibility</p:attrName>
                                        </p:attrNameLst>
                                      </p:cBhvr>
                                      <p:to>
                                        <p:strVal val="visible"/>
                                      </p:to>
                                    </p:set>
                                    <p:animEffect transition="in" filter="slide(fromBottom)">
                                      <p:cBhvr>
                                        <p:cTn id="63" dur="500"/>
                                        <p:tgtEl>
                                          <p:spTgt spid="560"/>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0"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 calcmode="lin" valueType="num">
                                      <p:cBhvr>
                                        <p:cTn id="68" dur="500" fill="hold"/>
                                        <p:tgtEl>
                                          <p:spTgt spid="26"/>
                                        </p:tgtEl>
                                        <p:attrNameLst>
                                          <p:attrName>ppt_w</p:attrName>
                                        </p:attrNameLst>
                                      </p:cBhvr>
                                      <p:tavLst>
                                        <p:tav tm="0">
                                          <p:val>
                                            <p:fltVal val="0"/>
                                          </p:val>
                                        </p:tav>
                                        <p:tav tm="100000">
                                          <p:val>
                                            <p:strVal val="#ppt_w"/>
                                          </p:val>
                                        </p:tav>
                                      </p:tavLst>
                                    </p:anim>
                                    <p:anim calcmode="lin" valueType="num">
                                      <p:cBhvr>
                                        <p:cTn id="69" dur="500" fill="hold"/>
                                        <p:tgtEl>
                                          <p:spTgt spid="26"/>
                                        </p:tgtEl>
                                        <p:attrNameLst>
                                          <p:attrName>ppt_h</p:attrName>
                                        </p:attrNameLst>
                                      </p:cBhvr>
                                      <p:tavLst>
                                        <p:tav tm="0">
                                          <p:val>
                                            <p:fltVal val="0"/>
                                          </p:val>
                                        </p:tav>
                                        <p:tav tm="100000">
                                          <p:val>
                                            <p:strVal val="#ppt_h"/>
                                          </p:val>
                                        </p:tav>
                                      </p:tavLst>
                                    </p:anim>
                                    <p:animEffect transition="in" filter="fade">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6"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barn(inHorizontal)">
                                      <p:cBhvr>
                                        <p:cTn id="75" dur="500"/>
                                        <p:tgtEl>
                                          <p:spTgt spid="28"/>
                                        </p:tgtEl>
                                      </p:cBhvr>
                                    </p:animEffect>
                                  </p:childTnLst>
                                </p:cTn>
                              </p:par>
                            </p:childTnLst>
                          </p:cTn>
                        </p:par>
                      </p:childTnLst>
                    </p:cTn>
                  </p:par>
                  <p:par>
                    <p:cTn id="76" fill="hold">
                      <p:stCondLst>
                        <p:cond delay="indefinite"/>
                      </p:stCondLst>
                      <p:childTnLst>
                        <p:par>
                          <p:cTn id="77" fill="hold">
                            <p:stCondLst>
                              <p:cond delay="0"/>
                            </p:stCondLst>
                            <p:childTnLst>
                              <p:par>
                                <p:cTn id="78" presetID="51" presetClass="entr" presetSubtype="0" fill="hold" nodeType="click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770" decel="100000"/>
                                        <p:tgtEl>
                                          <p:spTgt spid="31"/>
                                        </p:tgtEl>
                                      </p:cBhvr>
                                    </p:animEffect>
                                    <p:animScale>
                                      <p:cBhvr>
                                        <p:cTn id="81" dur="770" decel="100000"/>
                                        <p:tgtEl>
                                          <p:spTgt spid="31"/>
                                        </p:tgtEl>
                                      </p:cBhvr>
                                      <p:from x="10000" y="10000"/>
                                      <p:to x="200000" y="450000"/>
                                    </p:animScale>
                                    <p:animScale>
                                      <p:cBhvr>
                                        <p:cTn id="82" dur="1230" accel="100000" fill="hold">
                                          <p:stCondLst>
                                            <p:cond delay="770"/>
                                          </p:stCondLst>
                                        </p:cTn>
                                        <p:tgtEl>
                                          <p:spTgt spid="31"/>
                                        </p:tgtEl>
                                      </p:cBhvr>
                                      <p:from x="200000" y="450000"/>
                                      <p:to x="100000" y="100000"/>
                                    </p:animScale>
                                    <p:set>
                                      <p:cBhvr>
                                        <p:cTn id="83" dur="770" fill="hold"/>
                                        <p:tgtEl>
                                          <p:spTgt spid="31"/>
                                        </p:tgtEl>
                                        <p:attrNameLst>
                                          <p:attrName>ppt_x</p:attrName>
                                        </p:attrNameLst>
                                      </p:cBhvr>
                                      <p:to>
                                        <p:strVal val="(0.5)"/>
                                      </p:to>
                                    </p:set>
                                    <p:anim from="(0.5)" to="(#ppt_x)" calcmode="lin" valueType="num">
                                      <p:cBhvr>
                                        <p:cTn id="84" dur="1230" accel="100000" fill="hold">
                                          <p:stCondLst>
                                            <p:cond delay="770"/>
                                          </p:stCondLst>
                                        </p:cTn>
                                        <p:tgtEl>
                                          <p:spTgt spid="31"/>
                                        </p:tgtEl>
                                        <p:attrNameLst>
                                          <p:attrName>ppt_x</p:attrName>
                                        </p:attrNameLst>
                                      </p:cBhvr>
                                    </p:anim>
                                    <p:set>
                                      <p:cBhvr>
                                        <p:cTn id="85" dur="770" fill="hold"/>
                                        <p:tgtEl>
                                          <p:spTgt spid="31"/>
                                        </p:tgtEl>
                                        <p:attrNameLst>
                                          <p:attrName>ppt_y</p:attrName>
                                        </p:attrNameLst>
                                      </p:cBhvr>
                                      <p:to>
                                        <p:strVal val="(#ppt_y+0.4)"/>
                                      </p:to>
                                    </p:set>
                                    <p:anim from="(#ppt_y+0.4)" to="(#ppt_y)" calcmode="lin" valueType="num">
                                      <p:cBhvr>
                                        <p:cTn id="86" dur="1230" accel="100000" fill="hold">
                                          <p:stCondLst>
                                            <p:cond delay="770"/>
                                          </p:stCondLst>
                                        </p:cTn>
                                        <p:tgtEl>
                                          <p:spTgt spid="31"/>
                                        </p:tgtEl>
                                        <p:attrNameLst>
                                          <p:attrName>ppt_y</p:attrName>
                                        </p:attrNameLst>
                                      </p:cBhvr>
                                    </p:anim>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down)">
                                      <p:cBhvr>
                                        <p:cTn id="91" dur="500"/>
                                        <p:tgtEl>
                                          <p:spTgt spid="32"/>
                                        </p:tgtEl>
                                      </p:cBhvr>
                                    </p:animEffect>
                                  </p:childTnLst>
                                </p:cTn>
                              </p:par>
                            </p:childTnLst>
                          </p:cTn>
                        </p:par>
                      </p:childTnLst>
                    </p:cTn>
                  </p:par>
                  <p:par>
                    <p:cTn id="92" fill="hold">
                      <p:stCondLst>
                        <p:cond delay="indefinite"/>
                      </p:stCondLst>
                      <p:childTnLst>
                        <p:par>
                          <p:cTn id="93" fill="hold">
                            <p:stCondLst>
                              <p:cond delay="0"/>
                            </p:stCondLst>
                            <p:childTnLst>
                              <p:par>
                                <p:cTn id="94" presetID="30" presetClass="entr" presetSubtype="0" fill="hold" nodeType="click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800" decel="100000"/>
                                        <p:tgtEl>
                                          <p:spTgt spid="34"/>
                                        </p:tgtEl>
                                      </p:cBhvr>
                                    </p:animEffect>
                                    <p:anim calcmode="lin" valueType="num">
                                      <p:cBhvr>
                                        <p:cTn id="97" dur="800" decel="100000" fill="hold"/>
                                        <p:tgtEl>
                                          <p:spTgt spid="34"/>
                                        </p:tgtEl>
                                        <p:attrNameLst>
                                          <p:attrName>style.rotation</p:attrName>
                                        </p:attrNameLst>
                                      </p:cBhvr>
                                      <p:tavLst>
                                        <p:tav tm="0">
                                          <p:val>
                                            <p:fltVal val="-90"/>
                                          </p:val>
                                        </p:tav>
                                        <p:tav tm="100000">
                                          <p:val>
                                            <p:fltVal val="0"/>
                                          </p:val>
                                        </p:tav>
                                      </p:tavLst>
                                    </p:anim>
                                    <p:anim calcmode="lin" valueType="num">
                                      <p:cBhvr>
                                        <p:cTn id="98" dur="800" decel="100000" fill="hold"/>
                                        <p:tgtEl>
                                          <p:spTgt spid="34"/>
                                        </p:tgtEl>
                                        <p:attrNameLst>
                                          <p:attrName>ppt_x</p:attrName>
                                        </p:attrNameLst>
                                      </p:cBhvr>
                                      <p:tavLst>
                                        <p:tav tm="0">
                                          <p:val>
                                            <p:strVal val="#ppt_x+0.4"/>
                                          </p:val>
                                        </p:tav>
                                        <p:tav tm="100000">
                                          <p:val>
                                            <p:strVal val="#ppt_x-0.05"/>
                                          </p:val>
                                        </p:tav>
                                      </p:tavLst>
                                    </p:anim>
                                    <p:anim calcmode="lin" valueType="num">
                                      <p:cBhvr>
                                        <p:cTn id="99" dur="800" decel="100000" fill="hold"/>
                                        <p:tgtEl>
                                          <p:spTgt spid="34"/>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5" presetClass="entr" presetSubtype="0"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109" dur="1000" fill="hold"/>
                                        <p:tgtEl>
                                          <p:spTgt spid="30"/>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30"/>
                                        </p:tgtEl>
                                      </p:cBhvr>
                                    </p:animEffect>
                                  </p:childTnLst>
                                </p:cTn>
                              </p:par>
                            </p:childTnLst>
                          </p:cTn>
                        </p:par>
                      </p:childTnLst>
                    </p:cTn>
                  </p:par>
                  <p:par>
                    <p:cTn id="114" fill="hold">
                      <p:stCondLst>
                        <p:cond delay="indefinite"/>
                      </p:stCondLst>
                      <p:childTnLst>
                        <p:par>
                          <p:cTn id="115" fill="hold">
                            <p:stCondLst>
                              <p:cond delay="0"/>
                            </p:stCondLst>
                            <p:childTnLst>
                              <p:par>
                                <p:cTn id="116" presetID="6" presetClass="entr" presetSubtype="16" fill="hold" grpId="0" nodeType="clickEffect">
                                  <p:stCondLst>
                                    <p:cond delay="0"/>
                                  </p:stCondLst>
                                  <p:childTnLst>
                                    <p:set>
                                      <p:cBhvr>
                                        <p:cTn id="117" dur="1" fill="hold">
                                          <p:stCondLst>
                                            <p:cond delay="0"/>
                                          </p:stCondLst>
                                        </p:cTn>
                                        <p:tgtEl>
                                          <p:spTgt spid="3"/>
                                        </p:tgtEl>
                                        <p:attrNameLst>
                                          <p:attrName>style.visibility</p:attrName>
                                        </p:attrNameLst>
                                      </p:cBhvr>
                                      <p:to>
                                        <p:strVal val="visible"/>
                                      </p:to>
                                    </p:set>
                                    <p:animEffect transition="in" filter="circle(in)">
                                      <p:cBhvr>
                                        <p:cTn id="1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3" grpId="0"/>
      <p:bldP spid="28" grpId="0"/>
      <p:bldP spid="30" grpId="0"/>
      <p:bldP spid="32" grpId="0"/>
      <p:bldP spid="560" grpId="0" animBg="1"/>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4"/>
          <p:cNvSpPr>
            <a:spLocks noChangeArrowheads="1" noChangeShapeType="1" noTextEdit="1"/>
          </p:cNvSpPr>
          <p:nvPr/>
        </p:nvSpPr>
        <p:spPr bwMode="gray">
          <a:xfrm>
            <a:off x="2667000" y="2286000"/>
            <a:ext cx="6705600" cy="1371600"/>
          </a:xfrm>
          <a:prstGeom prst="rect">
            <a:avLst/>
          </a:prstGeom>
        </p:spPr>
        <p:txBody>
          <a:bodyPr wrap="none" fromWordArt="1">
            <a:prstTxWarp prst="textPlain">
              <a:avLst>
                <a:gd name="adj" fmla="val 50000"/>
              </a:avLst>
            </a:prstTxWarp>
          </a:bodyPr>
          <a:lstStyle/>
          <a:p>
            <a:r>
              <a:rPr lang="en-US" sz="3600" b="1" kern="10" dirty="0" err="1">
                <a:ln w="25400">
                  <a:solidFill>
                    <a:schemeClr val="tx1"/>
                  </a:solidFill>
                  <a:round/>
                  <a:headEnd/>
                  <a:tailEnd/>
                </a:ln>
                <a:gradFill rotWithShape="1">
                  <a:gsLst>
                    <a:gs pos="0">
                      <a:srgbClr val="8978EE"/>
                    </a:gs>
                    <a:gs pos="100000">
                      <a:srgbClr val="99CCFF"/>
                    </a:gs>
                  </a:gsLst>
                  <a:lin ang="0" scaled="1"/>
                </a:gradFill>
                <a:effectLst>
                  <a:outerShdw sy="50000" kx="-2453608" algn="bl" rotWithShape="0">
                    <a:srgbClr val="000000">
                      <a:alpha val="50000"/>
                    </a:srgbClr>
                  </a:outerShdw>
                </a:effectLst>
                <a:latin typeface="Palatino Linotype"/>
              </a:rPr>
              <a:t>Xin</a:t>
            </a:r>
            <a:r>
              <a:rPr lang="en-US" sz="3600" b="1" kern="10" dirty="0">
                <a:ln w="25400">
                  <a:solidFill>
                    <a:schemeClr val="tx1"/>
                  </a:solidFill>
                  <a:round/>
                  <a:headEnd/>
                  <a:tailEnd/>
                </a:ln>
                <a:gradFill rotWithShape="1">
                  <a:gsLst>
                    <a:gs pos="0">
                      <a:srgbClr val="8978EE"/>
                    </a:gs>
                    <a:gs pos="100000">
                      <a:srgbClr val="99CCFF"/>
                    </a:gs>
                  </a:gsLst>
                  <a:lin ang="0" scaled="1"/>
                </a:gradFill>
                <a:effectLst>
                  <a:outerShdw sy="50000" kx="-2453608" algn="bl" rotWithShape="0">
                    <a:srgbClr val="000000">
                      <a:alpha val="50000"/>
                    </a:srgbClr>
                  </a:outerShdw>
                </a:effectLst>
                <a:latin typeface="Palatino Linotype"/>
              </a:rPr>
              <a:t> </a:t>
            </a:r>
            <a:r>
              <a:rPr lang="en-US" sz="3600" b="1" kern="10" dirty="0" err="1">
                <a:ln w="25400">
                  <a:solidFill>
                    <a:schemeClr val="tx1"/>
                  </a:solidFill>
                  <a:round/>
                  <a:headEnd/>
                  <a:tailEnd/>
                </a:ln>
                <a:gradFill rotWithShape="1">
                  <a:gsLst>
                    <a:gs pos="0">
                      <a:srgbClr val="8978EE"/>
                    </a:gs>
                    <a:gs pos="100000">
                      <a:srgbClr val="99CCFF"/>
                    </a:gs>
                  </a:gsLst>
                  <a:lin ang="0" scaled="1"/>
                </a:gradFill>
                <a:effectLst>
                  <a:outerShdw sy="50000" kx="-2453608" algn="bl" rotWithShape="0">
                    <a:srgbClr val="000000">
                      <a:alpha val="50000"/>
                    </a:srgbClr>
                  </a:outerShdw>
                </a:effectLst>
                <a:latin typeface="Palatino Linotype"/>
              </a:rPr>
              <a:t>cảm</a:t>
            </a:r>
            <a:r>
              <a:rPr lang="en-US" sz="3600" b="1" kern="10" dirty="0">
                <a:ln w="25400">
                  <a:solidFill>
                    <a:schemeClr val="tx1"/>
                  </a:solidFill>
                  <a:round/>
                  <a:headEnd/>
                  <a:tailEnd/>
                </a:ln>
                <a:gradFill rotWithShape="1">
                  <a:gsLst>
                    <a:gs pos="0">
                      <a:srgbClr val="8978EE"/>
                    </a:gs>
                    <a:gs pos="100000">
                      <a:srgbClr val="99CCFF"/>
                    </a:gs>
                  </a:gsLst>
                  <a:lin ang="0" scaled="1"/>
                </a:gradFill>
                <a:effectLst>
                  <a:outerShdw sy="50000" kx="-2453608" algn="bl" rotWithShape="0">
                    <a:srgbClr val="000000">
                      <a:alpha val="50000"/>
                    </a:srgbClr>
                  </a:outerShdw>
                </a:effectLst>
                <a:latin typeface="Palatino Linotype"/>
              </a:rPr>
              <a:t> </a:t>
            </a:r>
            <a:r>
              <a:rPr lang="en-US" sz="3600" b="1" kern="10" dirty="0" err="1">
                <a:ln w="25400">
                  <a:solidFill>
                    <a:schemeClr val="tx1"/>
                  </a:solidFill>
                  <a:round/>
                  <a:headEnd/>
                  <a:tailEnd/>
                </a:ln>
                <a:gradFill rotWithShape="1">
                  <a:gsLst>
                    <a:gs pos="0">
                      <a:srgbClr val="8978EE"/>
                    </a:gs>
                    <a:gs pos="100000">
                      <a:srgbClr val="99CCFF"/>
                    </a:gs>
                  </a:gsLst>
                  <a:lin ang="0" scaled="1"/>
                </a:gradFill>
                <a:effectLst>
                  <a:outerShdw sy="50000" kx="-2453608" algn="bl" rotWithShape="0">
                    <a:srgbClr val="000000">
                      <a:alpha val="50000"/>
                    </a:srgbClr>
                  </a:outerShdw>
                </a:effectLst>
                <a:latin typeface="Palatino Linotype"/>
              </a:rPr>
              <a:t>ơn</a:t>
            </a:r>
            <a:r>
              <a:rPr lang="en-US" sz="3600" b="1" kern="10" dirty="0">
                <a:ln w="25400">
                  <a:solidFill>
                    <a:schemeClr val="tx1"/>
                  </a:solidFill>
                  <a:round/>
                  <a:headEnd/>
                  <a:tailEnd/>
                </a:ln>
                <a:gradFill rotWithShape="1">
                  <a:gsLst>
                    <a:gs pos="0">
                      <a:srgbClr val="8978EE"/>
                    </a:gs>
                    <a:gs pos="100000">
                      <a:srgbClr val="99CCFF"/>
                    </a:gs>
                  </a:gsLst>
                  <a:lin ang="0" scaled="1"/>
                </a:gradFill>
                <a:effectLst>
                  <a:outerShdw sy="50000" kx="-2453608" algn="bl" rotWithShape="0">
                    <a:srgbClr val="000000">
                      <a:alpha val="50000"/>
                    </a:srgbClr>
                  </a:outerShdw>
                </a:effectLst>
                <a:latin typeface="Palatino Linotype"/>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4"/>
          <p:cNvSpPr/>
          <p:nvPr/>
        </p:nvSpPr>
        <p:spPr bwMode="auto">
          <a:xfrm>
            <a:off x="5181601" y="304800"/>
            <a:ext cx="3470275" cy="838200"/>
          </a:xfrm>
          <a:prstGeom prst="rect">
            <a:avLst/>
          </a:prstGeom>
        </p:spPr>
        <p:style>
          <a:lnRef idx="0">
            <a:scrgbClr r="0" g="0" b="0"/>
          </a:lnRef>
          <a:fillRef idx="0">
            <a:scrgbClr r="0" g="0" b="0"/>
          </a:fillRef>
          <a:effectRef idx="0">
            <a:scrgbClr r="0" g="0" b="0"/>
          </a:effectRef>
          <a:fontRef idx="minor">
            <a:schemeClr val="lt1"/>
          </a:fontRef>
        </p:style>
        <p:txBody>
          <a:bodyPr lIns="63500" tIns="63500" rIns="63500" bIns="63500" spcCol="1270" anchor="ctr"/>
          <a:lstStyle/>
          <a:p>
            <a:pPr algn="ctr" defTabSz="1111250" fontAlgn="auto">
              <a:lnSpc>
                <a:spcPct val="90000"/>
              </a:lnSpc>
              <a:spcAft>
                <a:spcPct val="35000"/>
              </a:spcAft>
              <a:defRPr/>
            </a:pPr>
            <a:endParaRPr lang="en-US" sz="2400" b="1" dirty="0">
              <a:solidFill>
                <a:schemeClr val="tx1"/>
              </a:solidFill>
            </a:endParaRPr>
          </a:p>
        </p:txBody>
      </p:sp>
      <p:grpSp>
        <p:nvGrpSpPr>
          <p:cNvPr id="16387" name="Group 12"/>
          <p:cNvGrpSpPr>
            <a:grpSpLocks/>
          </p:cNvGrpSpPr>
          <p:nvPr/>
        </p:nvGrpSpPr>
        <p:grpSpPr bwMode="auto">
          <a:xfrm>
            <a:off x="1828801" y="1447800"/>
            <a:ext cx="6629399" cy="725488"/>
            <a:chOff x="2997580" y="61350"/>
            <a:chExt cx="2242665" cy="1274223"/>
          </a:xfrm>
        </p:grpSpPr>
        <p:sp>
          <p:nvSpPr>
            <p:cNvPr id="14" name="Rounded Rectangle 13"/>
            <p:cNvSpPr/>
            <p:nvPr/>
          </p:nvSpPr>
          <p:spPr>
            <a:xfrm>
              <a:off x="2997580" y="61350"/>
              <a:ext cx="2242665" cy="11180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p:nvPr/>
          </p:nvSpPr>
          <p:spPr>
            <a:xfrm>
              <a:off x="2997580" y="329020"/>
              <a:ext cx="2127203" cy="1006553"/>
            </a:xfrm>
            <a:prstGeom prst="rect">
              <a:avLst/>
            </a:prstGeom>
          </p:spPr>
          <p:style>
            <a:lnRef idx="1">
              <a:schemeClr val="accent1"/>
            </a:lnRef>
            <a:fillRef idx="2">
              <a:schemeClr val="accent1"/>
            </a:fillRef>
            <a:effectRef idx="1">
              <a:schemeClr val="accent1"/>
            </a:effectRef>
            <a:fontRef idx="minor">
              <a:schemeClr val="dk1"/>
            </a:fontRef>
          </p:style>
          <p:txBody>
            <a:bodyPr lIns="63500" tIns="63500" rIns="63500" bIns="63500" spcCol="1270" anchor="ctr"/>
            <a:lstStyle/>
            <a:p>
              <a:pPr marL="514350" indent="-514350" algn="ctr"/>
              <a:r>
                <a:rPr lang="en-US" sz="2800" dirty="0" err="1">
                  <a:solidFill>
                    <a:schemeClr val="tx1"/>
                  </a:solidFill>
                </a:rPr>
                <a:t>Khái</a:t>
              </a:r>
              <a:r>
                <a:rPr lang="en-US" sz="2800" dirty="0">
                  <a:solidFill>
                    <a:schemeClr val="tx1"/>
                  </a:solidFill>
                </a:rPr>
                <a:t> </a:t>
              </a:r>
              <a:r>
                <a:rPr lang="en-US" sz="2800" dirty="0" err="1">
                  <a:solidFill>
                    <a:schemeClr val="tx1"/>
                  </a:solidFill>
                </a:rPr>
                <a:t>niệm</a:t>
              </a:r>
              <a:r>
                <a:rPr lang="en-US" sz="2800" dirty="0">
                  <a:solidFill>
                    <a:schemeClr val="tx1"/>
                  </a:solidFill>
                </a:rPr>
                <a:t>, </a:t>
              </a:r>
              <a:r>
                <a:rPr lang="vi-VN" sz="2800" dirty="0">
                  <a:solidFill>
                    <a:schemeClr val="tx1"/>
                  </a:solidFill>
                </a:rPr>
                <a:t>đối</a:t>
              </a:r>
              <a:r>
                <a:rPr lang="en-US" sz="2800" dirty="0">
                  <a:solidFill>
                    <a:schemeClr val="tx1"/>
                  </a:solidFill>
                </a:rPr>
                <a:t> t</a:t>
              </a:r>
              <a:r>
                <a:rPr lang="vi-VN" sz="2800" dirty="0">
                  <a:solidFill>
                    <a:schemeClr val="tx1"/>
                  </a:solidFill>
                </a:rPr>
                <a:t>ượng</a:t>
              </a:r>
              <a:r>
                <a:rPr lang="en-US" sz="2800" dirty="0">
                  <a:solidFill>
                    <a:schemeClr val="tx1"/>
                  </a:solidFill>
                </a:rPr>
                <a:t>, </a:t>
              </a:r>
              <a:r>
                <a:rPr lang="en-US" sz="2800" dirty="0" err="1">
                  <a:solidFill>
                    <a:schemeClr val="tx1"/>
                  </a:solidFill>
                </a:rPr>
                <a:t>phạm</a:t>
              </a:r>
              <a:r>
                <a:rPr lang="en-US" sz="2800" dirty="0">
                  <a:solidFill>
                    <a:schemeClr val="tx1"/>
                  </a:solidFill>
                </a:rPr>
                <a:t> vi…</a:t>
              </a:r>
            </a:p>
          </p:txBody>
        </p:sp>
      </p:grpSp>
      <p:grpSp>
        <p:nvGrpSpPr>
          <p:cNvPr id="16390" name="Group 21"/>
          <p:cNvGrpSpPr>
            <a:grpSpLocks/>
          </p:cNvGrpSpPr>
          <p:nvPr/>
        </p:nvGrpSpPr>
        <p:grpSpPr bwMode="auto">
          <a:xfrm>
            <a:off x="2438401" y="2209800"/>
            <a:ext cx="6219825" cy="647700"/>
            <a:chOff x="3076387" y="2012557"/>
            <a:chExt cx="2134184" cy="1140444"/>
          </a:xfrm>
        </p:grpSpPr>
        <p:sp>
          <p:nvSpPr>
            <p:cNvPr id="23" name="Rounded Rectangle 22"/>
            <p:cNvSpPr/>
            <p:nvPr/>
          </p:nvSpPr>
          <p:spPr>
            <a:xfrm>
              <a:off x="3076387" y="2012557"/>
              <a:ext cx="2134184" cy="11180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ounded Rectangle 4"/>
            <p:cNvSpPr/>
            <p:nvPr/>
          </p:nvSpPr>
          <p:spPr>
            <a:xfrm>
              <a:off x="3102533" y="2146727"/>
              <a:ext cx="2025241" cy="1006274"/>
            </a:xfrm>
            <a:prstGeom prst="rect">
              <a:avLst/>
            </a:prstGeom>
          </p:spPr>
          <p:style>
            <a:lnRef idx="1">
              <a:schemeClr val="accent4"/>
            </a:lnRef>
            <a:fillRef idx="2">
              <a:schemeClr val="accent4"/>
            </a:fillRef>
            <a:effectRef idx="1">
              <a:schemeClr val="accent4"/>
            </a:effectRef>
            <a:fontRef idx="minor">
              <a:schemeClr val="dk1"/>
            </a:fontRef>
          </p:style>
          <p:txBody>
            <a:bodyPr lIns="63500" tIns="63500" rIns="63500" bIns="63500" anchor="ctr"/>
            <a:lstStyle>
              <a:lvl1pPr defTabSz="1111250" eaLnBrk="0" hangingPunct="0">
                <a:defRPr>
                  <a:solidFill>
                    <a:schemeClr val="tx1"/>
                  </a:solidFill>
                  <a:latin typeface="Calibri" pitchFamily="34" charset="0"/>
                  <a:cs typeface="Arial" charset="0"/>
                </a:defRPr>
              </a:lvl1pPr>
              <a:lvl2pPr marL="742950" indent="-285750" defTabSz="1111250" eaLnBrk="0" hangingPunct="0">
                <a:defRPr>
                  <a:solidFill>
                    <a:schemeClr val="tx1"/>
                  </a:solidFill>
                  <a:latin typeface="Calibri" pitchFamily="34" charset="0"/>
                  <a:cs typeface="Arial" charset="0"/>
                </a:defRPr>
              </a:lvl2pPr>
              <a:lvl3pPr marL="1143000" indent="-228600" defTabSz="1111250" eaLnBrk="0" hangingPunct="0">
                <a:defRPr>
                  <a:solidFill>
                    <a:schemeClr val="tx1"/>
                  </a:solidFill>
                  <a:latin typeface="Calibri" pitchFamily="34" charset="0"/>
                  <a:cs typeface="Arial" charset="0"/>
                </a:defRPr>
              </a:lvl3pPr>
              <a:lvl4pPr marL="1600200" indent="-228600" defTabSz="1111250" eaLnBrk="0" hangingPunct="0">
                <a:defRPr>
                  <a:solidFill>
                    <a:schemeClr val="tx1"/>
                  </a:solidFill>
                  <a:latin typeface="Calibri" pitchFamily="34" charset="0"/>
                  <a:cs typeface="Arial" charset="0"/>
                </a:defRPr>
              </a:lvl4pPr>
              <a:lvl5pPr marL="2057400" indent="-228600" defTabSz="1111250" eaLnBrk="0" hangingPunct="0">
                <a:defRPr>
                  <a:solidFill>
                    <a:schemeClr val="tx1"/>
                  </a:solidFill>
                  <a:latin typeface="Calibri" pitchFamily="34" charset="0"/>
                  <a:cs typeface="Arial" charset="0"/>
                </a:defRPr>
              </a:lvl5pPr>
              <a:lvl6pPr marL="2514600" indent="-228600" defTabSz="1111250" eaLnBrk="0" fontAlgn="base" hangingPunct="0">
                <a:spcBef>
                  <a:spcPct val="0"/>
                </a:spcBef>
                <a:spcAft>
                  <a:spcPct val="0"/>
                </a:spcAft>
                <a:defRPr>
                  <a:solidFill>
                    <a:schemeClr val="tx1"/>
                  </a:solidFill>
                  <a:latin typeface="Calibri" pitchFamily="34" charset="0"/>
                  <a:cs typeface="Arial" charset="0"/>
                </a:defRPr>
              </a:lvl6pPr>
              <a:lvl7pPr marL="2971800" indent="-228600" defTabSz="1111250" eaLnBrk="0" fontAlgn="base" hangingPunct="0">
                <a:spcBef>
                  <a:spcPct val="0"/>
                </a:spcBef>
                <a:spcAft>
                  <a:spcPct val="0"/>
                </a:spcAft>
                <a:defRPr>
                  <a:solidFill>
                    <a:schemeClr val="tx1"/>
                  </a:solidFill>
                  <a:latin typeface="Calibri" pitchFamily="34" charset="0"/>
                  <a:cs typeface="Arial" charset="0"/>
                </a:defRPr>
              </a:lvl7pPr>
              <a:lvl8pPr marL="3429000" indent="-228600" defTabSz="1111250" eaLnBrk="0" fontAlgn="base" hangingPunct="0">
                <a:spcBef>
                  <a:spcPct val="0"/>
                </a:spcBef>
                <a:spcAft>
                  <a:spcPct val="0"/>
                </a:spcAft>
                <a:defRPr>
                  <a:solidFill>
                    <a:schemeClr val="tx1"/>
                  </a:solidFill>
                  <a:latin typeface="Calibri" pitchFamily="34" charset="0"/>
                  <a:cs typeface="Arial" charset="0"/>
                </a:defRPr>
              </a:lvl8pPr>
              <a:lvl9pPr marL="3886200" indent="-228600" defTabSz="1111250" eaLnBrk="0" fontAlgn="base" hangingPunct="0">
                <a:spcBef>
                  <a:spcPct val="0"/>
                </a:spcBef>
                <a:spcAft>
                  <a:spcPct val="0"/>
                </a:spcAft>
                <a:defRPr>
                  <a:solidFill>
                    <a:schemeClr val="tx1"/>
                  </a:solidFill>
                  <a:latin typeface="Calibri" pitchFamily="34" charset="0"/>
                  <a:cs typeface="Arial" charset="0"/>
                </a:defRPr>
              </a:lvl9pPr>
            </a:lstStyle>
            <a:p>
              <a:pPr marL="514350" indent="-514350" algn="ctr"/>
              <a:r>
                <a:rPr lang="en-US" altLang="en-US" sz="2400" b="1" dirty="0">
                  <a:solidFill>
                    <a:srgbClr val="FFFFFF"/>
                  </a:solidFill>
                </a:rPr>
                <a:t> </a:t>
              </a:r>
              <a:r>
                <a:rPr lang="en-US" sz="3200" dirty="0"/>
                <a:t>PHƯƠNG THỨC THỰC </a:t>
              </a:r>
              <a:r>
                <a:rPr lang="en-US" sz="3200" dirty="0" err="1"/>
                <a:t>HiỆN</a:t>
              </a:r>
              <a:r>
                <a:rPr lang="en-US" sz="3200" dirty="0"/>
                <a:t> CTKS</a:t>
              </a:r>
            </a:p>
          </p:txBody>
        </p:sp>
      </p:grpSp>
      <p:pic>
        <p:nvPicPr>
          <p:cNvPr id="19" name="Picture 18" descr="DẠ 7.jpg"/>
          <p:cNvPicPr>
            <a:picLocks noChangeAspect="1"/>
          </p:cNvPicPr>
          <p:nvPr/>
        </p:nvPicPr>
        <p:blipFill>
          <a:blip r:embed="rId2" cstate="print"/>
          <a:stretch>
            <a:fillRect/>
          </a:stretch>
        </p:blipFill>
        <p:spPr>
          <a:xfrm>
            <a:off x="5638800" y="3962400"/>
            <a:ext cx="4876800" cy="2895600"/>
          </a:xfrm>
          <a:prstGeom prst="rect">
            <a:avLst/>
          </a:prstGeom>
        </p:spPr>
      </p:pic>
      <p:sp>
        <p:nvSpPr>
          <p:cNvPr id="20" name="Oval 19"/>
          <p:cNvSpPr/>
          <p:nvPr/>
        </p:nvSpPr>
        <p:spPr>
          <a:xfrm>
            <a:off x="3810000" y="152400"/>
            <a:ext cx="2133600" cy="1295400"/>
          </a:xfrm>
          <a:prstGeom prst="ellipse">
            <a:avLst/>
          </a:prstGeom>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b="1" dirty="0" smtClean="0">
                <a:solidFill>
                  <a:schemeClr val="tx1"/>
                </a:solidFill>
              </a:rPr>
              <a:t>NỘI DUNG BÀI GIẢNG</a:t>
            </a:r>
          </a:p>
          <a:p>
            <a:pPr algn="ctr"/>
            <a:endParaRPr lang="en-US" dirty="0"/>
          </a:p>
        </p:txBody>
      </p:sp>
      <p:grpSp>
        <p:nvGrpSpPr>
          <p:cNvPr id="11" name="Group 12"/>
          <p:cNvGrpSpPr>
            <a:grpSpLocks/>
          </p:cNvGrpSpPr>
          <p:nvPr/>
        </p:nvGrpSpPr>
        <p:grpSpPr bwMode="auto">
          <a:xfrm>
            <a:off x="2971801" y="2895600"/>
            <a:ext cx="6629399" cy="725488"/>
            <a:chOff x="2997580" y="61350"/>
            <a:chExt cx="2242665" cy="1274223"/>
          </a:xfrm>
        </p:grpSpPr>
        <p:sp>
          <p:nvSpPr>
            <p:cNvPr id="13" name="Rounded Rectangle 12"/>
            <p:cNvSpPr/>
            <p:nvPr/>
          </p:nvSpPr>
          <p:spPr>
            <a:xfrm>
              <a:off x="2997580" y="61350"/>
              <a:ext cx="2242665" cy="111808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p:nvPr/>
          </p:nvSpPr>
          <p:spPr>
            <a:xfrm>
              <a:off x="2997580" y="329020"/>
              <a:ext cx="2127203" cy="1006553"/>
            </a:xfrm>
            <a:prstGeom prst="rect">
              <a:avLst/>
            </a:prstGeom>
          </p:spPr>
          <p:style>
            <a:lnRef idx="0">
              <a:schemeClr val="accent1"/>
            </a:lnRef>
            <a:fillRef idx="3">
              <a:schemeClr val="accent1"/>
            </a:fillRef>
            <a:effectRef idx="3">
              <a:schemeClr val="accent1"/>
            </a:effectRef>
            <a:fontRef idx="minor">
              <a:schemeClr val="lt1"/>
            </a:fontRef>
          </p:style>
          <p:txBody>
            <a:bodyPr lIns="63500" tIns="63500" rIns="63500" bIns="63500" spcCol="1270" anchor="ctr"/>
            <a:lstStyle/>
            <a:p>
              <a:pPr marL="514350" indent="-514350" algn="ctr"/>
              <a:r>
                <a:rPr lang="en-US" sz="2800" dirty="0" err="1">
                  <a:solidFill>
                    <a:schemeClr val="tx1"/>
                  </a:solidFill>
                </a:rPr>
                <a:t>Quan</a:t>
              </a:r>
              <a:r>
                <a:rPr lang="en-US" sz="2800" dirty="0">
                  <a:solidFill>
                    <a:schemeClr val="tx1"/>
                  </a:solidFill>
                </a:rPr>
                <a:t> </a:t>
              </a:r>
              <a:r>
                <a:rPr lang="en-US" sz="2800" dirty="0" err="1">
                  <a:solidFill>
                    <a:schemeClr val="tx1"/>
                  </a:solidFill>
                </a:rPr>
                <a:t>hệ</a:t>
              </a:r>
              <a:r>
                <a:rPr lang="en-US" sz="2800" dirty="0">
                  <a:solidFill>
                    <a:schemeClr val="tx1"/>
                  </a:solidFill>
                </a:rPr>
                <a:t> </a:t>
              </a:r>
              <a:r>
                <a:rPr lang="en-US" sz="2800" dirty="0" err="1">
                  <a:solidFill>
                    <a:schemeClr val="tx1"/>
                  </a:solidFill>
                </a:rPr>
                <a:t>công</a:t>
              </a:r>
              <a:r>
                <a:rPr lang="en-US" sz="2800" dirty="0">
                  <a:solidFill>
                    <a:schemeClr val="tx1"/>
                  </a:solidFill>
                </a:rPr>
                <a:t> </a:t>
              </a:r>
              <a:r>
                <a:rPr lang="en-US" sz="2800" dirty="0" err="1">
                  <a:solidFill>
                    <a:schemeClr val="tx1"/>
                  </a:solidFill>
                </a:rPr>
                <a:t>tác</a:t>
              </a:r>
              <a:endParaRPr lang="en-US" sz="2800"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0" y="228600"/>
            <a:ext cx="3581400" cy="2438400"/>
          </a:xfrm>
        </p:spPr>
        <p:txBody>
          <a:bodyPr>
            <a:normAutofit/>
          </a:bodyPr>
          <a:lstStyle/>
          <a:p>
            <a:pPr algn="ctr">
              <a:spcBef>
                <a:spcPts val="600"/>
              </a:spcBef>
            </a:pPr>
            <a:r>
              <a:rPr lang="en-US" sz="2000" b="0" dirty="0">
                <a:solidFill>
                  <a:schemeClr val="tx1"/>
                </a:solidFill>
              </a:rPr>
              <a:t>NỘI DUNG 1</a:t>
            </a:r>
            <a:br>
              <a:rPr lang="en-US" sz="2000" b="0" dirty="0">
                <a:solidFill>
                  <a:schemeClr val="tx1"/>
                </a:solidFill>
              </a:rPr>
            </a:br>
            <a:r>
              <a:rPr lang="en-US" sz="3100" dirty="0"/>
              <a:t/>
            </a:r>
            <a:br>
              <a:rPr lang="en-US" sz="3100" dirty="0"/>
            </a:br>
            <a:r>
              <a:rPr lang="en-US" sz="3200" dirty="0" err="1">
                <a:solidFill>
                  <a:srgbClr val="FF0000"/>
                </a:solidFill>
              </a:rPr>
              <a:t>Khái</a:t>
            </a:r>
            <a:r>
              <a:rPr lang="en-US" sz="3200" dirty="0">
                <a:solidFill>
                  <a:srgbClr val="FF0000"/>
                </a:solidFill>
              </a:rPr>
              <a:t> </a:t>
            </a:r>
            <a:r>
              <a:rPr lang="en-US" sz="3200" dirty="0" err="1">
                <a:solidFill>
                  <a:srgbClr val="FF0000"/>
                </a:solidFill>
              </a:rPr>
              <a:t>niệm</a:t>
            </a:r>
            <a:r>
              <a:rPr lang="en-US" sz="3200" dirty="0">
                <a:solidFill>
                  <a:srgbClr val="FF0000"/>
                </a:solidFill>
              </a:rPr>
              <a:t>, </a:t>
            </a:r>
            <a:r>
              <a:rPr lang="en-US" sz="3200" dirty="0" err="1">
                <a:solidFill>
                  <a:srgbClr val="FF0000"/>
                </a:solidFill>
              </a:rPr>
              <a:t>đối</a:t>
            </a:r>
            <a:r>
              <a:rPr lang="en-US" sz="3200" dirty="0">
                <a:solidFill>
                  <a:srgbClr val="FF0000"/>
                </a:solidFill>
              </a:rPr>
              <a:t> </a:t>
            </a:r>
            <a:r>
              <a:rPr lang="en-US" sz="3200" dirty="0" err="1">
                <a:solidFill>
                  <a:srgbClr val="FF0000"/>
                </a:solidFill>
              </a:rPr>
              <a:t>tượng</a:t>
            </a:r>
            <a:r>
              <a:rPr lang="en-US" sz="3200" dirty="0">
                <a:solidFill>
                  <a:srgbClr val="FF0000"/>
                </a:solidFill>
              </a:rPr>
              <a:t>, </a:t>
            </a:r>
            <a:r>
              <a:rPr lang="en-US" sz="3200" dirty="0" err="1">
                <a:solidFill>
                  <a:srgbClr val="FF0000"/>
                </a:solidFill>
              </a:rPr>
              <a:t>phạm</a:t>
            </a:r>
            <a:r>
              <a:rPr lang="en-US" sz="3200" dirty="0">
                <a:solidFill>
                  <a:srgbClr val="FF0000"/>
                </a:solidFill>
              </a:rPr>
              <a:t> vi</a:t>
            </a:r>
            <a:endParaRPr lang="en-US" altLang="en-US" sz="4000" dirty="0"/>
          </a:p>
        </p:txBody>
      </p:sp>
      <p:sp>
        <p:nvSpPr>
          <p:cNvPr id="17411" name="Freeform 3"/>
          <p:cNvSpPr>
            <a:spLocks noEditPoints="1"/>
          </p:cNvSpPr>
          <p:nvPr/>
        </p:nvSpPr>
        <p:spPr bwMode="gray">
          <a:xfrm rot="-1358056">
            <a:off x="1795057" y="2219429"/>
            <a:ext cx="8725255" cy="3773487"/>
          </a:xfrm>
          <a:custGeom>
            <a:avLst/>
            <a:gdLst>
              <a:gd name="T0" fmla="*/ 2147483647 w 4040"/>
              <a:gd name="T1" fmla="*/ 2147483647 h 1888"/>
              <a:gd name="T2" fmla="*/ 2147483647 w 4040"/>
              <a:gd name="T3" fmla="*/ 2147483647 h 1888"/>
              <a:gd name="T4" fmla="*/ 2147483647 w 4040"/>
              <a:gd name="T5" fmla="*/ 2147483647 h 1888"/>
              <a:gd name="T6" fmla="*/ 2147483647 w 4040"/>
              <a:gd name="T7" fmla="*/ 2147483647 h 1888"/>
              <a:gd name="T8" fmla="*/ 2147483647 w 4040"/>
              <a:gd name="T9" fmla="*/ 2147483647 h 1888"/>
              <a:gd name="T10" fmla="*/ 2147483647 w 4040"/>
              <a:gd name="T11" fmla="*/ 2147483647 h 1888"/>
              <a:gd name="T12" fmla="*/ 0 w 4040"/>
              <a:gd name="T13" fmla="*/ 2147483647 h 1888"/>
              <a:gd name="T14" fmla="*/ 2147483647 w 4040"/>
              <a:gd name="T15" fmla="*/ 2147483647 h 1888"/>
              <a:gd name="T16" fmla="*/ 2147483647 w 4040"/>
              <a:gd name="T17" fmla="*/ 2147483647 h 1888"/>
              <a:gd name="T18" fmla="*/ 2147483647 w 4040"/>
              <a:gd name="T19" fmla="*/ 2147483647 h 1888"/>
              <a:gd name="T20" fmla="*/ 2147483647 w 4040"/>
              <a:gd name="T21" fmla="*/ 2147483647 h 1888"/>
              <a:gd name="T22" fmla="*/ 2147483647 w 4040"/>
              <a:gd name="T23" fmla="*/ 2147483647 h 1888"/>
              <a:gd name="T24" fmla="*/ 2147483647 w 4040"/>
              <a:gd name="T25" fmla="*/ 2147483647 h 1888"/>
              <a:gd name="T26" fmla="*/ 2147483647 w 4040"/>
              <a:gd name="T27" fmla="*/ 2147483647 h 1888"/>
              <a:gd name="T28" fmla="*/ 2147483647 w 4040"/>
              <a:gd name="T29" fmla="*/ 2147483647 h 1888"/>
              <a:gd name="T30" fmla="*/ 2147483647 w 4040"/>
              <a:gd name="T31" fmla="*/ 2147483647 h 1888"/>
              <a:gd name="T32" fmla="*/ 2147483647 w 4040"/>
              <a:gd name="T33" fmla="*/ 2147483647 h 1888"/>
              <a:gd name="T34" fmla="*/ 2147483647 w 4040"/>
              <a:gd name="T35" fmla="*/ 2147483647 h 1888"/>
              <a:gd name="T36" fmla="*/ 2147483647 w 4040"/>
              <a:gd name="T37" fmla="*/ 2147483647 h 1888"/>
              <a:gd name="T38" fmla="*/ 2147483647 w 4040"/>
              <a:gd name="T39" fmla="*/ 2147483647 h 1888"/>
              <a:gd name="T40" fmla="*/ 2147483647 w 4040"/>
              <a:gd name="T41" fmla="*/ 2147483647 h 1888"/>
              <a:gd name="T42" fmla="*/ 2147483647 w 4040"/>
              <a:gd name="T43" fmla="*/ 2147483647 h 1888"/>
              <a:gd name="T44" fmla="*/ 2147483647 w 4040"/>
              <a:gd name="T45" fmla="*/ 2147483647 h 1888"/>
              <a:gd name="T46" fmla="*/ 2147483647 w 4040"/>
              <a:gd name="T47" fmla="*/ 2147483647 h 1888"/>
              <a:gd name="T48" fmla="*/ 2147483647 w 4040"/>
              <a:gd name="T49" fmla="*/ 2147483647 h 1888"/>
              <a:gd name="T50" fmla="*/ 2147483647 w 4040"/>
              <a:gd name="T51" fmla="*/ 2147483647 h 1888"/>
              <a:gd name="T52" fmla="*/ 2147483647 w 4040"/>
              <a:gd name="T53" fmla="*/ 0 h 1888"/>
              <a:gd name="T54" fmla="*/ 2147483647 w 4040"/>
              <a:gd name="T55" fmla="*/ 2147483647 h 1888"/>
              <a:gd name="T56" fmla="*/ 2147483647 w 4040"/>
              <a:gd name="T57" fmla="*/ 2147483647 h 1888"/>
              <a:gd name="T58" fmla="*/ 2147483647 w 4040"/>
              <a:gd name="T59" fmla="*/ 2147483647 h 1888"/>
              <a:gd name="T60" fmla="*/ 2147483647 w 4040"/>
              <a:gd name="T61" fmla="*/ 2147483647 h 1888"/>
              <a:gd name="T62" fmla="*/ 2147483647 w 4040"/>
              <a:gd name="T63" fmla="*/ 2147483647 h 1888"/>
              <a:gd name="T64" fmla="*/ 2147483647 w 4040"/>
              <a:gd name="T65" fmla="*/ 2147483647 h 1888"/>
              <a:gd name="T66" fmla="*/ 2147483647 w 4040"/>
              <a:gd name="T67" fmla="*/ 2147483647 h 1888"/>
              <a:gd name="T68" fmla="*/ 2147483647 w 4040"/>
              <a:gd name="T69" fmla="*/ 2147483647 h 1888"/>
              <a:gd name="T70" fmla="*/ 2147483647 w 4040"/>
              <a:gd name="T71" fmla="*/ 2147483647 h 1888"/>
              <a:gd name="T72" fmla="*/ 2147483647 w 4040"/>
              <a:gd name="T73" fmla="*/ 2147483647 h 1888"/>
              <a:gd name="T74" fmla="*/ 2147483647 w 4040"/>
              <a:gd name="T75" fmla="*/ 2147483647 h 1888"/>
              <a:gd name="T76" fmla="*/ 2147483647 w 4040"/>
              <a:gd name="T77" fmla="*/ 2147483647 h 1888"/>
              <a:gd name="T78" fmla="*/ 2147483647 w 4040"/>
              <a:gd name="T79" fmla="*/ 2147483647 h 1888"/>
              <a:gd name="T80" fmla="*/ 2147483647 w 4040"/>
              <a:gd name="T81" fmla="*/ 2147483647 h 1888"/>
              <a:gd name="T82" fmla="*/ 2147483647 w 4040"/>
              <a:gd name="T83" fmla="*/ 2147483647 h 1888"/>
              <a:gd name="T84" fmla="*/ 2147483647 w 4040"/>
              <a:gd name="T85" fmla="*/ 2147483647 h 1888"/>
              <a:gd name="T86" fmla="*/ 2147483647 w 4040"/>
              <a:gd name="T87" fmla="*/ 2147483647 h 1888"/>
              <a:gd name="T88" fmla="*/ 2147483647 w 4040"/>
              <a:gd name="T89" fmla="*/ 2147483647 h 1888"/>
              <a:gd name="T90" fmla="*/ 2147483647 w 4040"/>
              <a:gd name="T91" fmla="*/ 2147483647 h 1888"/>
              <a:gd name="T92" fmla="*/ 2147483647 w 4040"/>
              <a:gd name="T93" fmla="*/ 2147483647 h 1888"/>
              <a:gd name="T94" fmla="*/ 2147483647 w 4040"/>
              <a:gd name="T95" fmla="*/ 2147483647 h 1888"/>
              <a:gd name="T96" fmla="*/ 2147483647 w 4040"/>
              <a:gd name="T97" fmla="*/ 2147483647 h 1888"/>
              <a:gd name="T98" fmla="*/ 2147483647 w 4040"/>
              <a:gd name="T99" fmla="*/ 2147483647 h 1888"/>
              <a:gd name="T100" fmla="*/ 2147483647 w 4040"/>
              <a:gd name="T101" fmla="*/ 2147483647 h 1888"/>
              <a:gd name="T102" fmla="*/ 2147483647 w 4040"/>
              <a:gd name="T103" fmla="*/ 2147483647 h 188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040"/>
              <a:gd name="T157" fmla="*/ 0 h 1888"/>
              <a:gd name="T158" fmla="*/ 4040 w 4040"/>
              <a:gd name="T159" fmla="*/ 1888 h 188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rgbClr val="656565"/>
              </a:gs>
              <a:gs pos="100000">
                <a:srgbClr val="DDDDDD"/>
              </a:gs>
            </a:gsLst>
            <a:lin ang="0" scaled="1"/>
          </a:gradFill>
          <a:ln w="0">
            <a:noFill/>
            <a:round/>
            <a:headEnd/>
            <a:tailEnd/>
          </a:ln>
        </p:spPr>
        <p:txBody>
          <a:bodyPr/>
          <a:lstStyle/>
          <a:p>
            <a:endParaRPr lang="en-US"/>
          </a:p>
        </p:txBody>
      </p:sp>
      <p:sp>
        <p:nvSpPr>
          <p:cNvPr id="17412" name="Oval 16"/>
          <p:cNvSpPr>
            <a:spLocks noChangeArrowheads="1"/>
          </p:cNvSpPr>
          <p:nvPr/>
        </p:nvSpPr>
        <p:spPr bwMode="gray">
          <a:xfrm>
            <a:off x="5610225" y="1246188"/>
            <a:ext cx="1747838" cy="1682750"/>
          </a:xfrm>
          <a:prstGeom prst="ellipse">
            <a:avLst/>
          </a:prstGeom>
          <a:gradFill rotWithShape="1">
            <a:gsLst>
              <a:gs pos="0">
                <a:srgbClr val="F7FCFD"/>
              </a:gs>
              <a:gs pos="100000">
                <a:srgbClr val="0099CC"/>
              </a:gs>
            </a:gsLst>
            <a:path path="shape">
              <a:fillToRect l="50000" t="50000" r="50000" b="50000"/>
            </a:path>
          </a:gradFill>
          <a:ln w="9525">
            <a:noFill/>
            <a:round/>
            <a:headEnd/>
            <a:tailEnd/>
          </a:ln>
          <a:effectLst>
            <a:prstShdw prst="shdw12" dist="12700" dir="10800000">
              <a:srgbClr val="46505E">
                <a:alpha val="50000"/>
              </a:srgbClr>
            </a:prstShdw>
          </a:effectLst>
        </p:spPr>
        <p:txBody>
          <a:bodyPr wrap="none" anchor="ctr"/>
          <a:lstStyle/>
          <a:p>
            <a:endParaRPr lang="en-US" altLang="en-US"/>
          </a:p>
        </p:txBody>
      </p:sp>
      <p:pic>
        <p:nvPicPr>
          <p:cNvPr id="17413" name="Picture 27" descr="Picture1"/>
          <p:cNvPicPr>
            <a:picLocks noChangeAspect="1" noChangeArrowheads="1"/>
          </p:cNvPicPr>
          <p:nvPr/>
        </p:nvPicPr>
        <p:blipFill>
          <a:blip r:embed="rId2" cstate="print"/>
          <a:srcRect/>
          <a:stretch>
            <a:fillRect/>
          </a:stretch>
        </p:blipFill>
        <p:spPr bwMode="auto">
          <a:xfrm>
            <a:off x="5561014" y="1228726"/>
            <a:ext cx="1354137" cy="1457325"/>
          </a:xfrm>
          <a:prstGeom prst="rect">
            <a:avLst/>
          </a:prstGeom>
          <a:noFill/>
          <a:ln w="9525">
            <a:noFill/>
            <a:miter lim="800000"/>
            <a:headEnd/>
            <a:tailEnd/>
          </a:ln>
        </p:spPr>
      </p:pic>
      <p:sp>
        <p:nvSpPr>
          <p:cNvPr id="17414" name="Text Box 18"/>
          <p:cNvSpPr txBox="1">
            <a:spLocks noChangeArrowheads="1"/>
          </p:cNvSpPr>
          <p:nvPr/>
        </p:nvSpPr>
        <p:spPr bwMode="gray">
          <a:xfrm>
            <a:off x="5613400" y="1676400"/>
            <a:ext cx="1747838" cy="707886"/>
          </a:xfrm>
          <a:prstGeom prst="rect">
            <a:avLst/>
          </a:prstGeom>
          <a:noFill/>
          <a:ln w="9525">
            <a:noFill/>
            <a:miter lim="800000"/>
            <a:headEnd/>
            <a:tailEnd/>
          </a:ln>
        </p:spPr>
        <p:txBody>
          <a:bodyPr wrap="square">
            <a:spAutoFit/>
          </a:bodyPr>
          <a:lstStyle/>
          <a:p>
            <a:pPr algn="ctr"/>
            <a:r>
              <a:rPr lang="en-US" altLang="en-US" sz="2000" b="1" dirty="0">
                <a:solidFill>
                  <a:srgbClr val="000000"/>
                </a:solidFill>
                <a:latin typeface="Verdana" pitchFamily="34" charset="0"/>
              </a:rPr>
              <a:t>1. </a:t>
            </a:r>
            <a:r>
              <a:rPr lang="en-US" altLang="en-US" sz="2000" b="1" dirty="0" err="1">
                <a:solidFill>
                  <a:srgbClr val="000000"/>
                </a:solidFill>
                <a:latin typeface="Verdana" pitchFamily="34" charset="0"/>
              </a:rPr>
              <a:t>Khái</a:t>
            </a:r>
            <a:r>
              <a:rPr lang="en-US" altLang="en-US" sz="2000" b="1" dirty="0">
                <a:solidFill>
                  <a:srgbClr val="000000"/>
                </a:solidFill>
                <a:latin typeface="Verdana" pitchFamily="34" charset="0"/>
              </a:rPr>
              <a:t> </a:t>
            </a:r>
            <a:r>
              <a:rPr lang="en-US" altLang="en-US" sz="2000" b="1" dirty="0" err="1">
                <a:solidFill>
                  <a:srgbClr val="000000"/>
                </a:solidFill>
                <a:latin typeface="Verdana" pitchFamily="34" charset="0"/>
              </a:rPr>
              <a:t>niệm</a:t>
            </a:r>
            <a:endParaRPr lang="en-US" altLang="en-US" sz="2000" b="1" dirty="0">
              <a:solidFill>
                <a:srgbClr val="000000"/>
              </a:solidFill>
              <a:latin typeface="Verdana" pitchFamily="34" charset="0"/>
            </a:endParaRPr>
          </a:p>
        </p:txBody>
      </p:sp>
      <p:sp>
        <p:nvSpPr>
          <p:cNvPr id="17415" name="Oval 20"/>
          <p:cNvSpPr>
            <a:spLocks noChangeArrowheads="1"/>
          </p:cNvSpPr>
          <p:nvPr/>
        </p:nvSpPr>
        <p:spPr bwMode="gray">
          <a:xfrm>
            <a:off x="6858000" y="4495800"/>
            <a:ext cx="1644650" cy="1682750"/>
          </a:xfrm>
          <a:prstGeom prst="ellipse">
            <a:avLst/>
          </a:prstGeom>
          <a:gradFill rotWithShape="1">
            <a:gsLst>
              <a:gs pos="0">
                <a:srgbClr val="DDBBFF"/>
              </a:gs>
              <a:gs pos="100000">
                <a:srgbClr val="9933FF"/>
              </a:gs>
            </a:gsLst>
            <a:path path="shape">
              <a:fillToRect l="50000" t="50000" r="50000" b="50000"/>
            </a:path>
          </a:gradFill>
          <a:ln w="9525">
            <a:noFill/>
            <a:round/>
            <a:headEnd/>
            <a:tailEnd/>
          </a:ln>
          <a:effectLst>
            <a:prstShdw prst="shdw12" dist="63500" dir="10800000">
              <a:srgbClr val="46505E">
                <a:alpha val="50000"/>
              </a:srgbClr>
            </a:prstShdw>
          </a:effectLst>
        </p:spPr>
        <p:txBody>
          <a:bodyPr wrap="none" anchor="ctr"/>
          <a:lstStyle/>
          <a:p>
            <a:endParaRPr lang="en-US" altLang="en-US"/>
          </a:p>
        </p:txBody>
      </p:sp>
      <p:pic>
        <p:nvPicPr>
          <p:cNvPr id="17416" name="Picture 35" descr="Picture1"/>
          <p:cNvPicPr>
            <a:picLocks noChangeAspect="1" noChangeArrowheads="1"/>
          </p:cNvPicPr>
          <p:nvPr/>
        </p:nvPicPr>
        <p:blipFill>
          <a:blip r:embed="rId2" cstate="print"/>
          <a:srcRect/>
          <a:stretch>
            <a:fillRect/>
          </a:stretch>
        </p:blipFill>
        <p:spPr bwMode="auto">
          <a:xfrm>
            <a:off x="6705600" y="4648201"/>
            <a:ext cx="1704976" cy="1457325"/>
          </a:xfrm>
          <a:prstGeom prst="rect">
            <a:avLst/>
          </a:prstGeom>
          <a:noFill/>
          <a:ln w="9525">
            <a:noFill/>
            <a:miter lim="800000"/>
            <a:headEnd/>
            <a:tailEnd/>
          </a:ln>
        </p:spPr>
      </p:pic>
      <p:sp>
        <p:nvSpPr>
          <p:cNvPr id="17417" name="Oval 9"/>
          <p:cNvSpPr>
            <a:spLocks noChangeArrowheads="1"/>
          </p:cNvSpPr>
          <p:nvPr/>
        </p:nvSpPr>
        <p:spPr bwMode="gray">
          <a:xfrm>
            <a:off x="1524001" y="4876800"/>
            <a:ext cx="1747837" cy="1674812"/>
          </a:xfrm>
          <a:prstGeom prst="ellipse">
            <a:avLst/>
          </a:prstGeom>
          <a:gradFill rotWithShape="1">
            <a:gsLst>
              <a:gs pos="0">
                <a:srgbClr val="FFE3B9"/>
              </a:gs>
              <a:gs pos="100000">
                <a:srgbClr val="FF9900"/>
              </a:gs>
            </a:gsLst>
            <a:path path="shape">
              <a:fillToRect l="50000" t="50000" r="50000" b="50000"/>
            </a:path>
          </a:gradFill>
          <a:ln w="9525">
            <a:noFill/>
            <a:round/>
            <a:headEnd/>
            <a:tailEnd/>
          </a:ln>
          <a:effectLst>
            <a:prstShdw prst="shdw12">
              <a:srgbClr val="46505E">
                <a:alpha val="50000"/>
              </a:srgbClr>
            </a:prstShdw>
          </a:effectLst>
        </p:spPr>
        <p:txBody>
          <a:bodyPr wrap="none" anchor="ctr"/>
          <a:lstStyle/>
          <a:p>
            <a:endParaRPr lang="en-US" altLang="en-US"/>
          </a:p>
        </p:txBody>
      </p:sp>
      <p:pic>
        <p:nvPicPr>
          <p:cNvPr id="17418" name="Picture 34" descr="Picture1"/>
          <p:cNvPicPr>
            <a:picLocks noChangeAspect="1" noChangeArrowheads="1"/>
          </p:cNvPicPr>
          <p:nvPr/>
        </p:nvPicPr>
        <p:blipFill>
          <a:blip r:embed="rId2" cstate="print"/>
          <a:srcRect/>
          <a:stretch>
            <a:fillRect/>
          </a:stretch>
        </p:blipFill>
        <p:spPr bwMode="auto">
          <a:xfrm>
            <a:off x="1828801" y="5029201"/>
            <a:ext cx="1354137" cy="1457325"/>
          </a:xfrm>
          <a:prstGeom prst="rect">
            <a:avLst/>
          </a:prstGeom>
          <a:noFill/>
          <a:ln w="9525">
            <a:noFill/>
            <a:miter lim="800000"/>
            <a:headEnd/>
            <a:tailEnd/>
          </a:ln>
        </p:spPr>
      </p:pic>
      <p:sp>
        <p:nvSpPr>
          <p:cNvPr id="17421" name="Text Box 18"/>
          <p:cNvSpPr txBox="1">
            <a:spLocks noChangeArrowheads="1"/>
          </p:cNvSpPr>
          <p:nvPr/>
        </p:nvSpPr>
        <p:spPr bwMode="gray">
          <a:xfrm>
            <a:off x="6858000" y="4876800"/>
            <a:ext cx="1747838" cy="707886"/>
          </a:xfrm>
          <a:prstGeom prst="rect">
            <a:avLst/>
          </a:prstGeom>
          <a:noFill/>
          <a:ln w="9525">
            <a:noFill/>
            <a:miter lim="800000"/>
            <a:headEnd/>
            <a:tailEnd/>
          </a:ln>
        </p:spPr>
        <p:txBody>
          <a:bodyPr>
            <a:spAutoFit/>
          </a:bodyPr>
          <a:lstStyle/>
          <a:p>
            <a:pPr algn="ctr"/>
            <a:r>
              <a:rPr lang="en-US" altLang="en-US" sz="2000" b="1" dirty="0">
                <a:solidFill>
                  <a:srgbClr val="000000"/>
                </a:solidFill>
                <a:latin typeface="Verdana" pitchFamily="34" charset="0"/>
              </a:rPr>
              <a:t>2. </a:t>
            </a:r>
            <a:r>
              <a:rPr lang="en-US" altLang="en-US" sz="2000" b="1" dirty="0" err="1">
                <a:solidFill>
                  <a:srgbClr val="000000"/>
                </a:solidFill>
                <a:latin typeface="Verdana" pitchFamily="34" charset="0"/>
              </a:rPr>
              <a:t>Đối</a:t>
            </a:r>
            <a:r>
              <a:rPr lang="en-US" altLang="en-US" sz="2000" b="1" dirty="0">
                <a:solidFill>
                  <a:srgbClr val="000000"/>
                </a:solidFill>
                <a:latin typeface="Verdana" pitchFamily="34" charset="0"/>
              </a:rPr>
              <a:t> </a:t>
            </a:r>
            <a:r>
              <a:rPr lang="en-US" altLang="en-US" sz="2000" b="1" dirty="0" err="1">
                <a:solidFill>
                  <a:srgbClr val="000000"/>
                </a:solidFill>
                <a:latin typeface="Verdana" pitchFamily="34" charset="0"/>
              </a:rPr>
              <a:t>tượng</a:t>
            </a:r>
            <a:endParaRPr lang="en-US" altLang="en-US" sz="2000" b="1" dirty="0">
              <a:solidFill>
                <a:srgbClr val="000000"/>
              </a:solidFill>
              <a:latin typeface="Verdana" pitchFamily="34" charset="0"/>
            </a:endParaRPr>
          </a:p>
        </p:txBody>
      </p:sp>
      <p:sp>
        <p:nvSpPr>
          <p:cNvPr id="17422" name="Text Box 18"/>
          <p:cNvSpPr txBox="1">
            <a:spLocks noChangeArrowheads="1"/>
          </p:cNvSpPr>
          <p:nvPr/>
        </p:nvSpPr>
        <p:spPr bwMode="gray">
          <a:xfrm>
            <a:off x="1524001" y="5486400"/>
            <a:ext cx="1747837" cy="400110"/>
          </a:xfrm>
          <a:prstGeom prst="rect">
            <a:avLst/>
          </a:prstGeom>
          <a:noFill/>
          <a:ln w="9525">
            <a:noFill/>
            <a:miter lim="800000"/>
            <a:headEnd/>
            <a:tailEnd/>
          </a:ln>
        </p:spPr>
        <p:txBody>
          <a:bodyPr wrap="square">
            <a:spAutoFit/>
          </a:bodyPr>
          <a:lstStyle/>
          <a:p>
            <a:pPr algn="ctr"/>
            <a:r>
              <a:rPr lang="en-US" altLang="en-US" sz="2000" b="1" dirty="0">
                <a:solidFill>
                  <a:srgbClr val="000000"/>
                </a:solidFill>
                <a:latin typeface="Verdana" pitchFamily="34" charset="0"/>
              </a:rPr>
              <a:t>3. </a:t>
            </a:r>
            <a:r>
              <a:rPr lang="en-US" altLang="en-US" sz="2000" b="1" dirty="0" err="1">
                <a:solidFill>
                  <a:srgbClr val="000000"/>
                </a:solidFill>
                <a:latin typeface="Verdana" pitchFamily="34" charset="0"/>
              </a:rPr>
              <a:t>Phạm</a:t>
            </a:r>
            <a:r>
              <a:rPr lang="en-US" altLang="en-US" sz="2000" b="1" dirty="0">
                <a:solidFill>
                  <a:srgbClr val="000000"/>
                </a:solidFill>
                <a:latin typeface="Verdana" pitchFamily="34" charset="0"/>
              </a:rPr>
              <a:t> vi </a:t>
            </a:r>
          </a:p>
        </p:txBody>
      </p:sp>
      <p:pic>
        <p:nvPicPr>
          <p:cNvPr id="16" name="Picture 15" descr="Hoa màu.jpg"/>
          <p:cNvPicPr>
            <a:picLocks noChangeAspect="1"/>
          </p:cNvPicPr>
          <p:nvPr/>
        </p:nvPicPr>
        <p:blipFill>
          <a:blip r:embed="rId3" cstate="print"/>
          <a:stretch>
            <a:fillRect/>
          </a:stretch>
        </p:blipFill>
        <p:spPr>
          <a:xfrm>
            <a:off x="4114800" y="3352801"/>
            <a:ext cx="2705100" cy="1685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decel="50000" fill="hold">
                                          <p:stCondLst>
                                            <p:cond delay="0"/>
                                          </p:stCondLst>
                                        </p:cTn>
                                        <p:tgtEl>
                                          <p:spTgt spid="174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4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410"/>
                                        </p:tgtEl>
                                        <p:attrNameLst>
                                          <p:attrName>ppt_w</p:attrName>
                                        </p:attrNameLst>
                                      </p:cBhvr>
                                      <p:tavLst>
                                        <p:tav tm="0">
                                          <p:val>
                                            <p:strVal val="#ppt_w*.05"/>
                                          </p:val>
                                        </p:tav>
                                        <p:tav tm="100000">
                                          <p:val>
                                            <p:strVal val="#ppt_w"/>
                                          </p:val>
                                        </p:tav>
                                      </p:tavLst>
                                    </p:anim>
                                    <p:anim calcmode="lin" valueType="num">
                                      <p:cBhvr>
                                        <p:cTn id="10" dur="1000" fill="hold"/>
                                        <p:tgtEl>
                                          <p:spTgt spid="174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4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4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4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4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grpId="0" nodeType="clickEffect">
                                  <p:stCondLst>
                                    <p:cond delay="0"/>
                                  </p:stCondLst>
                                  <p:childTnLst>
                                    <p:set>
                                      <p:cBhvr>
                                        <p:cTn id="18" dur="1" fill="hold">
                                          <p:stCondLst>
                                            <p:cond delay="0"/>
                                          </p:stCondLst>
                                        </p:cTn>
                                        <p:tgtEl>
                                          <p:spTgt spid="17411"/>
                                        </p:tgtEl>
                                        <p:attrNameLst>
                                          <p:attrName>style.visibility</p:attrName>
                                        </p:attrNameLst>
                                      </p:cBhvr>
                                      <p:to>
                                        <p:strVal val="visible"/>
                                      </p:to>
                                    </p:set>
                                    <p:animEffect transition="in" filter="barn(inHorizontal)">
                                      <p:cBhvr>
                                        <p:cTn id="19" dur="500"/>
                                        <p:tgtEl>
                                          <p:spTgt spid="1741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7412"/>
                                        </p:tgtEl>
                                        <p:attrNameLst>
                                          <p:attrName>style.visibility</p:attrName>
                                        </p:attrNameLst>
                                      </p:cBhvr>
                                      <p:to>
                                        <p:strVal val="visible"/>
                                      </p:to>
                                    </p:set>
                                    <p:anim calcmode="lin" valueType="num">
                                      <p:cBhvr>
                                        <p:cTn id="24" dur="500" fill="hold"/>
                                        <p:tgtEl>
                                          <p:spTgt spid="17412"/>
                                        </p:tgtEl>
                                        <p:attrNameLst>
                                          <p:attrName>ppt_w</p:attrName>
                                        </p:attrNameLst>
                                      </p:cBhvr>
                                      <p:tavLst>
                                        <p:tav tm="0">
                                          <p:val>
                                            <p:fltVal val="0"/>
                                          </p:val>
                                        </p:tav>
                                        <p:tav tm="100000">
                                          <p:val>
                                            <p:strVal val="#ppt_w"/>
                                          </p:val>
                                        </p:tav>
                                      </p:tavLst>
                                    </p:anim>
                                    <p:anim calcmode="lin" valueType="num">
                                      <p:cBhvr>
                                        <p:cTn id="25" dur="500" fill="hold"/>
                                        <p:tgtEl>
                                          <p:spTgt spid="17412"/>
                                        </p:tgtEl>
                                        <p:attrNameLst>
                                          <p:attrName>ppt_h</p:attrName>
                                        </p:attrNameLst>
                                      </p:cBhvr>
                                      <p:tavLst>
                                        <p:tav tm="0">
                                          <p:val>
                                            <p:fltVal val="0"/>
                                          </p:val>
                                        </p:tav>
                                        <p:tav tm="100000">
                                          <p:val>
                                            <p:strVal val="#ppt_h"/>
                                          </p:val>
                                        </p:tav>
                                      </p:tavLst>
                                    </p:anim>
                                    <p:animEffect transition="in" filter="fade">
                                      <p:cBhvr>
                                        <p:cTn id="26" dur="500"/>
                                        <p:tgtEl>
                                          <p:spTgt spid="1741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17414"/>
                                        </p:tgtEl>
                                        <p:attrNameLst>
                                          <p:attrName>style.visibility</p:attrName>
                                        </p:attrNameLst>
                                      </p:cBhvr>
                                      <p:to>
                                        <p:strVal val="visible"/>
                                      </p:to>
                                    </p:set>
                                    <p:anim calcmode="lin" valueType="num">
                                      <p:cBhvr>
                                        <p:cTn id="31" dur="1000" fill="hold"/>
                                        <p:tgtEl>
                                          <p:spTgt spid="17414"/>
                                        </p:tgtEl>
                                        <p:attrNameLst>
                                          <p:attrName>ppt_w</p:attrName>
                                        </p:attrNameLst>
                                      </p:cBhvr>
                                      <p:tavLst>
                                        <p:tav tm="0">
                                          <p:val>
                                            <p:strVal val="#ppt_w*0.70"/>
                                          </p:val>
                                        </p:tav>
                                        <p:tav tm="100000">
                                          <p:val>
                                            <p:strVal val="#ppt_w"/>
                                          </p:val>
                                        </p:tav>
                                      </p:tavLst>
                                    </p:anim>
                                    <p:anim calcmode="lin" valueType="num">
                                      <p:cBhvr>
                                        <p:cTn id="32" dur="1000" fill="hold"/>
                                        <p:tgtEl>
                                          <p:spTgt spid="17414"/>
                                        </p:tgtEl>
                                        <p:attrNameLst>
                                          <p:attrName>ppt_h</p:attrName>
                                        </p:attrNameLst>
                                      </p:cBhvr>
                                      <p:tavLst>
                                        <p:tav tm="0">
                                          <p:val>
                                            <p:strVal val="#ppt_h"/>
                                          </p:val>
                                        </p:tav>
                                        <p:tav tm="100000">
                                          <p:val>
                                            <p:strVal val="#ppt_h"/>
                                          </p:val>
                                        </p:tav>
                                      </p:tavLst>
                                    </p:anim>
                                    <p:animEffect transition="in" filter="fade">
                                      <p:cBhvr>
                                        <p:cTn id="33" dur="1000"/>
                                        <p:tgtEl>
                                          <p:spTgt spid="17414"/>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grpId="0" nodeType="clickEffect">
                                  <p:stCondLst>
                                    <p:cond delay="0"/>
                                  </p:stCondLst>
                                  <p:childTnLst>
                                    <p:set>
                                      <p:cBhvr>
                                        <p:cTn id="37" dur="1" fill="hold">
                                          <p:stCondLst>
                                            <p:cond delay="0"/>
                                          </p:stCondLst>
                                        </p:cTn>
                                        <p:tgtEl>
                                          <p:spTgt spid="17415"/>
                                        </p:tgtEl>
                                        <p:attrNameLst>
                                          <p:attrName>style.visibility</p:attrName>
                                        </p:attrNameLst>
                                      </p:cBhvr>
                                      <p:to>
                                        <p:strVal val="visible"/>
                                      </p:to>
                                    </p:set>
                                    <p:anim calcmode="lin" valueType="num">
                                      <p:cBhvr>
                                        <p:cTn id="38" dur="500" decel="50000" fill="hold">
                                          <p:stCondLst>
                                            <p:cond delay="0"/>
                                          </p:stCondLst>
                                        </p:cTn>
                                        <p:tgtEl>
                                          <p:spTgt spid="17415"/>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17415"/>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17415"/>
                                        </p:tgtEl>
                                        <p:attrNameLst>
                                          <p:attrName>ppt_w</p:attrName>
                                        </p:attrNameLst>
                                      </p:cBhvr>
                                      <p:tavLst>
                                        <p:tav tm="0">
                                          <p:val>
                                            <p:strVal val="#ppt_w*.05"/>
                                          </p:val>
                                        </p:tav>
                                        <p:tav tm="100000">
                                          <p:val>
                                            <p:strVal val="#ppt_w"/>
                                          </p:val>
                                        </p:tav>
                                      </p:tavLst>
                                    </p:anim>
                                    <p:anim calcmode="lin" valueType="num">
                                      <p:cBhvr>
                                        <p:cTn id="41" dur="1000" fill="hold"/>
                                        <p:tgtEl>
                                          <p:spTgt spid="17415"/>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17415"/>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17415"/>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17415"/>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17415"/>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7416"/>
                                        </p:tgtEl>
                                        <p:attrNameLst>
                                          <p:attrName>style.visibility</p:attrName>
                                        </p:attrNameLst>
                                      </p:cBhvr>
                                      <p:to>
                                        <p:strVal val="visible"/>
                                      </p:to>
                                    </p:set>
                                    <p:anim calcmode="lin" valueType="num">
                                      <p:cBhvr>
                                        <p:cTn id="50" dur="500" decel="50000" fill="hold">
                                          <p:stCondLst>
                                            <p:cond delay="0"/>
                                          </p:stCondLst>
                                        </p:cTn>
                                        <p:tgtEl>
                                          <p:spTgt spid="17416"/>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7416"/>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7416"/>
                                        </p:tgtEl>
                                        <p:attrNameLst>
                                          <p:attrName>ppt_w</p:attrName>
                                        </p:attrNameLst>
                                      </p:cBhvr>
                                      <p:tavLst>
                                        <p:tav tm="0">
                                          <p:val>
                                            <p:strVal val="#ppt_w*.05"/>
                                          </p:val>
                                        </p:tav>
                                        <p:tav tm="100000">
                                          <p:val>
                                            <p:strVal val="#ppt_w"/>
                                          </p:val>
                                        </p:tav>
                                      </p:tavLst>
                                    </p:anim>
                                    <p:anim calcmode="lin" valueType="num">
                                      <p:cBhvr>
                                        <p:cTn id="53" dur="1000" fill="hold"/>
                                        <p:tgtEl>
                                          <p:spTgt spid="17416"/>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7416"/>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7416"/>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7416"/>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7416"/>
                                        </p:tgtEl>
                                      </p:cBhvr>
                                    </p:animEffect>
                                  </p:childTnLst>
                                </p:cTn>
                              </p:par>
                            </p:childTnLst>
                          </p:cTn>
                        </p:par>
                      </p:childTnLst>
                    </p:cTn>
                  </p:par>
                  <p:par>
                    <p:cTn id="58" fill="hold">
                      <p:stCondLst>
                        <p:cond delay="indefinite"/>
                      </p:stCondLst>
                      <p:childTnLst>
                        <p:par>
                          <p:cTn id="59" fill="hold">
                            <p:stCondLst>
                              <p:cond delay="0"/>
                            </p:stCondLst>
                            <p:childTnLst>
                              <p:par>
                                <p:cTn id="60" presetID="30" presetClass="entr" presetSubtype="0" fill="hold" grpId="0" nodeType="clickEffect">
                                  <p:stCondLst>
                                    <p:cond delay="0"/>
                                  </p:stCondLst>
                                  <p:childTnLst>
                                    <p:set>
                                      <p:cBhvr>
                                        <p:cTn id="61" dur="1" fill="hold">
                                          <p:stCondLst>
                                            <p:cond delay="0"/>
                                          </p:stCondLst>
                                        </p:cTn>
                                        <p:tgtEl>
                                          <p:spTgt spid="17421"/>
                                        </p:tgtEl>
                                        <p:attrNameLst>
                                          <p:attrName>style.visibility</p:attrName>
                                        </p:attrNameLst>
                                      </p:cBhvr>
                                      <p:to>
                                        <p:strVal val="visible"/>
                                      </p:to>
                                    </p:set>
                                    <p:animEffect transition="in" filter="fade">
                                      <p:cBhvr>
                                        <p:cTn id="62" dur="800" decel="100000"/>
                                        <p:tgtEl>
                                          <p:spTgt spid="17421"/>
                                        </p:tgtEl>
                                      </p:cBhvr>
                                    </p:animEffect>
                                    <p:anim calcmode="lin" valueType="num">
                                      <p:cBhvr>
                                        <p:cTn id="63" dur="800" decel="100000" fill="hold"/>
                                        <p:tgtEl>
                                          <p:spTgt spid="17421"/>
                                        </p:tgtEl>
                                        <p:attrNameLst>
                                          <p:attrName>style.rotation</p:attrName>
                                        </p:attrNameLst>
                                      </p:cBhvr>
                                      <p:tavLst>
                                        <p:tav tm="0">
                                          <p:val>
                                            <p:fltVal val="-90"/>
                                          </p:val>
                                        </p:tav>
                                        <p:tav tm="100000">
                                          <p:val>
                                            <p:fltVal val="0"/>
                                          </p:val>
                                        </p:tav>
                                      </p:tavLst>
                                    </p:anim>
                                    <p:anim calcmode="lin" valueType="num">
                                      <p:cBhvr>
                                        <p:cTn id="64" dur="800" decel="100000" fill="hold"/>
                                        <p:tgtEl>
                                          <p:spTgt spid="17421"/>
                                        </p:tgtEl>
                                        <p:attrNameLst>
                                          <p:attrName>ppt_x</p:attrName>
                                        </p:attrNameLst>
                                      </p:cBhvr>
                                      <p:tavLst>
                                        <p:tav tm="0">
                                          <p:val>
                                            <p:strVal val="#ppt_x+0.4"/>
                                          </p:val>
                                        </p:tav>
                                        <p:tav tm="100000">
                                          <p:val>
                                            <p:strVal val="#ppt_x-0.05"/>
                                          </p:val>
                                        </p:tav>
                                      </p:tavLst>
                                    </p:anim>
                                    <p:anim calcmode="lin" valueType="num">
                                      <p:cBhvr>
                                        <p:cTn id="65" dur="800" decel="100000" fill="hold"/>
                                        <p:tgtEl>
                                          <p:spTgt spid="17421"/>
                                        </p:tgtEl>
                                        <p:attrNameLst>
                                          <p:attrName>ppt_y</p:attrName>
                                        </p:attrNameLst>
                                      </p:cBhvr>
                                      <p:tavLst>
                                        <p:tav tm="0">
                                          <p:val>
                                            <p:strVal val="#ppt_y-0.4"/>
                                          </p:val>
                                        </p:tav>
                                        <p:tav tm="100000">
                                          <p:val>
                                            <p:strVal val="#ppt_y+0.1"/>
                                          </p:val>
                                        </p:tav>
                                      </p:tavLst>
                                    </p:anim>
                                    <p:anim calcmode="lin" valueType="num">
                                      <p:cBhvr>
                                        <p:cTn id="66" dur="200" accel="100000" fill="hold">
                                          <p:stCondLst>
                                            <p:cond delay="800"/>
                                          </p:stCondLst>
                                        </p:cTn>
                                        <p:tgtEl>
                                          <p:spTgt spid="17421"/>
                                        </p:tgtEl>
                                        <p:attrNameLst>
                                          <p:attrName>ppt_x</p:attrName>
                                        </p:attrNameLst>
                                      </p:cBhvr>
                                      <p:tavLst>
                                        <p:tav tm="0">
                                          <p:val>
                                            <p:strVal val="#ppt_x-0.05"/>
                                          </p:val>
                                        </p:tav>
                                        <p:tav tm="100000">
                                          <p:val>
                                            <p:strVal val="#ppt_x"/>
                                          </p:val>
                                        </p:tav>
                                      </p:tavLst>
                                    </p:anim>
                                    <p:anim calcmode="lin" valueType="num">
                                      <p:cBhvr>
                                        <p:cTn id="67" dur="200" accel="100000" fill="hold">
                                          <p:stCondLst>
                                            <p:cond delay="800"/>
                                          </p:stCondLst>
                                        </p:cTn>
                                        <p:tgtEl>
                                          <p:spTgt spid="17421"/>
                                        </p:tgtEl>
                                        <p:attrNameLst>
                                          <p:attrName>ppt_y</p:attrName>
                                        </p:attrNameLst>
                                      </p:cBhvr>
                                      <p:tavLst>
                                        <p:tav tm="0">
                                          <p:val>
                                            <p:strVal val="#ppt_y+0.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7417"/>
                                        </p:tgtEl>
                                        <p:attrNameLst>
                                          <p:attrName>style.visibility</p:attrName>
                                        </p:attrNameLst>
                                      </p:cBhvr>
                                      <p:to>
                                        <p:strVal val="visible"/>
                                      </p:to>
                                    </p:set>
                                    <p:anim calcmode="lin" valueType="num">
                                      <p:cBhvr>
                                        <p:cTn id="72" dur="500" fill="hold"/>
                                        <p:tgtEl>
                                          <p:spTgt spid="17417"/>
                                        </p:tgtEl>
                                        <p:attrNameLst>
                                          <p:attrName>ppt_w</p:attrName>
                                        </p:attrNameLst>
                                      </p:cBhvr>
                                      <p:tavLst>
                                        <p:tav tm="0">
                                          <p:val>
                                            <p:fltVal val="0"/>
                                          </p:val>
                                        </p:tav>
                                        <p:tav tm="100000">
                                          <p:val>
                                            <p:strVal val="#ppt_w"/>
                                          </p:val>
                                        </p:tav>
                                      </p:tavLst>
                                    </p:anim>
                                    <p:anim calcmode="lin" valueType="num">
                                      <p:cBhvr>
                                        <p:cTn id="73" dur="500" fill="hold"/>
                                        <p:tgtEl>
                                          <p:spTgt spid="17417"/>
                                        </p:tgtEl>
                                        <p:attrNameLst>
                                          <p:attrName>ppt_h</p:attrName>
                                        </p:attrNameLst>
                                      </p:cBhvr>
                                      <p:tavLst>
                                        <p:tav tm="0">
                                          <p:val>
                                            <p:fltVal val="0"/>
                                          </p:val>
                                        </p:tav>
                                        <p:tav tm="100000">
                                          <p:val>
                                            <p:strVal val="#ppt_h"/>
                                          </p:val>
                                        </p:tav>
                                      </p:tavLst>
                                    </p:anim>
                                    <p:animEffect transition="in" filter="fade">
                                      <p:cBhvr>
                                        <p:cTn id="74" dur="500"/>
                                        <p:tgtEl>
                                          <p:spTgt spid="17417"/>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nodeType="clickEffect">
                                  <p:stCondLst>
                                    <p:cond delay="0"/>
                                  </p:stCondLst>
                                  <p:childTnLst>
                                    <p:set>
                                      <p:cBhvr>
                                        <p:cTn id="78" dur="1" fill="hold">
                                          <p:stCondLst>
                                            <p:cond delay="0"/>
                                          </p:stCondLst>
                                        </p:cTn>
                                        <p:tgtEl>
                                          <p:spTgt spid="17418"/>
                                        </p:tgtEl>
                                        <p:attrNameLst>
                                          <p:attrName>style.visibility</p:attrName>
                                        </p:attrNameLst>
                                      </p:cBhvr>
                                      <p:to>
                                        <p:strVal val="visible"/>
                                      </p:to>
                                    </p:set>
                                    <p:anim calcmode="lin" valueType="num">
                                      <p:cBhvr>
                                        <p:cTn id="79" dur="500" fill="hold"/>
                                        <p:tgtEl>
                                          <p:spTgt spid="17418"/>
                                        </p:tgtEl>
                                        <p:attrNameLst>
                                          <p:attrName>ppt_w</p:attrName>
                                        </p:attrNameLst>
                                      </p:cBhvr>
                                      <p:tavLst>
                                        <p:tav tm="0">
                                          <p:val>
                                            <p:fltVal val="0"/>
                                          </p:val>
                                        </p:tav>
                                        <p:tav tm="100000">
                                          <p:val>
                                            <p:strVal val="#ppt_w"/>
                                          </p:val>
                                        </p:tav>
                                      </p:tavLst>
                                    </p:anim>
                                    <p:anim calcmode="lin" valueType="num">
                                      <p:cBhvr>
                                        <p:cTn id="80" dur="500" fill="hold"/>
                                        <p:tgtEl>
                                          <p:spTgt spid="17418"/>
                                        </p:tgtEl>
                                        <p:attrNameLst>
                                          <p:attrName>ppt_h</p:attrName>
                                        </p:attrNameLst>
                                      </p:cBhvr>
                                      <p:tavLst>
                                        <p:tav tm="0">
                                          <p:val>
                                            <p:fltVal val="0"/>
                                          </p:val>
                                        </p:tav>
                                        <p:tav tm="100000">
                                          <p:val>
                                            <p:strVal val="#ppt_h"/>
                                          </p:val>
                                        </p:tav>
                                      </p:tavLst>
                                    </p:anim>
                                    <p:animEffect transition="in" filter="fade">
                                      <p:cBhvr>
                                        <p:cTn id="81" dur="500"/>
                                        <p:tgtEl>
                                          <p:spTgt spid="17418"/>
                                        </p:tgtEl>
                                      </p:cBhvr>
                                    </p:animEffect>
                                  </p:childTnLst>
                                </p:cTn>
                              </p:par>
                            </p:childTnLst>
                          </p:cTn>
                        </p:par>
                      </p:childTnLst>
                    </p:cTn>
                  </p:par>
                  <p:par>
                    <p:cTn id="82" fill="hold">
                      <p:stCondLst>
                        <p:cond delay="indefinite"/>
                      </p:stCondLst>
                      <p:childTnLst>
                        <p:par>
                          <p:cTn id="83" fill="hold">
                            <p:stCondLst>
                              <p:cond delay="0"/>
                            </p:stCondLst>
                            <p:childTnLst>
                              <p:par>
                                <p:cTn id="84" presetID="51" presetClass="entr" presetSubtype="0" fill="hold" grpId="0" nodeType="clickEffect">
                                  <p:stCondLst>
                                    <p:cond delay="0"/>
                                  </p:stCondLst>
                                  <p:childTnLst>
                                    <p:set>
                                      <p:cBhvr>
                                        <p:cTn id="85" dur="1" fill="hold">
                                          <p:stCondLst>
                                            <p:cond delay="0"/>
                                          </p:stCondLst>
                                        </p:cTn>
                                        <p:tgtEl>
                                          <p:spTgt spid="17422"/>
                                        </p:tgtEl>
                                        <p:attrNameLst>
                                          <p:attrName>style.visibility</p:attrName>
                                        </p:attrNameLst>
                                      </p:cBhvr>
                                      <p:to>
                                        <p:strVal val="visible"/>
                                      </p:to>
                                    </p:set>
                                    <p:animEffect transition="in" filter="fade">
                                      <p:cBhvr>
                                        <p:cTn id="86" dur="770" decel="100000"/>
                                        <p:tgtEl>
                                          <p:spTgt spid="17422"/>
                                        </p:tgtEl>
                                      </p:cBhvr>
                                    </p:animEffect>
                                    <p:animScale>
                                      <p:cBhvr>
                                        <p:cTn id="87" dur="770" decel="100000"/>
                                        <p:tgtEl>
                                          <p:spTgt spid="17422"/>
                                        </p:tgtEl>
                                      </p:cBhvr>
                                      <p:from x="10000" y="10000"/>
                                      <p:to x="200000" y="450000"/>
                                    </p:animScale>
                                    <p:animScale>
                                      <p:cBhvr>
                                        <p:cTn id="88" dur="1230" accel="100000" fill="hold">
                                          <p:stCondLst>
                                            <p:cond delay="770"/>
                                          </p:stCondLst>
                                        </p:cTn>
                                        <p:tgtEl>
                                          <p:spTgt spid="17422"/>
                                        </p:tgtEl>
                                      </p:cBhvr>
                                      <p:from x="200000" y="450000"/>
                                      <p:to x="100000" y="100000"/>
                                    </p:animScale>
                                    <p:set>
                                      <p:cBhvr>
                                        <p:cTn id="89" dur="770" fill="hold"/>
                                        <p:tgtEl>
                                          <p:spTgt spid="17422"/>
                                        </p:tgtEl>
                                        <p:attrNameLst>
                                          <p:attrName>ppt_x</p:attrName>
                                        </p:attrNameLst>
                                      </p:cBhvr>
                                      <p:to>
                                        <p:strVal val="(0.5)"/>
                                      </p:to>
                                    </p:set>
                                    <p:anim from="(0.5)" to="(#ppt_x)" calcmode="lin" valueType="num">
                                      <p:cBhvr>
                                        <p:cTn id="90" dur="1230" accel="100000" fill="hold">
                                          <p:stCondLst>
                                            <p:cond delay="770"/>
                                          </p:stCondLst>
                                        </p:cTn>
                                        <p:tgtEl>
                                          <p:spTgt spid="17422"/>
                                        </p:tgtEl>
                                        <p:attrNameLst>
                                          <p:attrName>ppt_x</p:attrName>
                                        </p:attrNameLst>
                                      </p:cBhvr>
                                    </p:anim>
                                    <p:set>
                                      <p:cBhvr>
                                        <p:cTn id="91" dur="770" fill="hold"/>
                                        <p:tgtEl>
                                          <p:spTgt spid="17422"/>
                                        </p:tgtEl>
                                        <p:attrNameLst>
                                          <p:attrName>ppt_y</p:attrName>
                                        </p:attrNameLst>
                                      </p:cBhvr>
                                      <p:to>
                                        <p:strVal val="(#ppt_y+0.4)"/>
                                      </p:to>
                                    </p:set>
                                    <p:anim from="(#ppt_y+0.4)" to="(#ppt_y)" calcmode="lin" valueType="num">
                                      <p:cBhvr>
                                        <p:cTn id="92" dur="1230" accel="100000" fill="hold">
                                          <p:stCondLst>
                                            <p:cond delay="770"/>
                                          </p:stCondLst>
                                        </p:cTn>
                                        <p:tgtEl>
                                          <p:spTgt spid="1742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animBg="1"/>
      <p:bldP spid="17412" grpId="0" animBg="1"/>
      <p:bldP spid="17414" grpId="0"/>
      <p:bldP spid="17415" grpId="0" animBg="1"/>
      <p:bldP spid="17417" grpId="0" animBg="1"/>
      <p:bldP spid="17421" grpId="0"/>
      <p:bldP spid="174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28800" y="228600"/>
            <a:ext cx="5257800" cy="762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1955800">
              <a:lnSpc>
                <a:spcPct val="90000"/>
              </a:lnSpc>
              <a:spcAft>
                <a:spcPct val="35000"/>
              </a:spcAft>
            </a:pPr>
            <a:r>
              <a:rPr lang="en-US"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KHÁI NIỆM</a:t>
            </a:r>
          </a:p>
        </p:txBody>
      </p:sp>
      <p:sp>
        <p:nvSpPr>
          <p:cNvPr id="3" name="Oval 2"/>
          <p:cNvSpPr/>
          <p:nvPr/>
        </p:nvSpPr>
        <p:spPr>
          <a:xfrm>
            <a:off x="1752600" y="1676400"/>
            <a:ext cx="2819400" cy="9144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4600">
              <a:lnSpc>
                <a:spcPct val="90000"/>
              </a:lnSpc>
              <a:spcAft>
                <a:spcPct val="35000"/>
              </a:spcAft>
            </a:pPr>
            <a:r>
              <a:rPr lang="en-US" sz="2400" i="1" dirty="0" err="1">
                <a:solidFill>
                  <a:schemeClr val="tx1"/>
                </a:solidFill>
                <a:latin typeface="Times New Roman" pitchFamily="18" charset="0"/>
                <a:cs typeface="Times New Roman" pitchFamily="18" charset="0"/>
              </a:rPr>
              <a:t>Vị</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trí</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của</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công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tác</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kiểm</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sát</a:t>
            </a:r>
            <a:r>
              <a:rPr lang="en-US" sz="2400" i="1" dirty="0">
                <a:solidFill>
                  <a:schemeClr val="tx1"/>
                </a:solidFill>
                <a:latin typeface="Times New Roman" pitchFamily="18" charset="0"/>
                <a:cs typeface="Times New Roman" pitchFamily="18" charset="0"/>
              </a:rPr>
              <a:t>…</a:t>
            </a:r>
            <a:endParaRPr lang="en-US" sz="2800" i="1" dirty="0">
              <a:solidFill>
                <a:schemeClr val="tx1"/>
              </a:solidFill>
              <a:latin typeface="Times New Roman" pitchFamily="18" charset="0"/>
              <a:cs typeface="Times New Roman" pitchFamily="18" charset="0"/>
            </a:endParaRPr>
          </a:p>
        </p:txBody>
      </p:sp>
      <p:sp>
        <p:nvSpPr>
          <p:cNvPr id="4" name="Oval 3"/>
          <p:cNvSpPr/>
          <p:nvPr/>
        </p:nvSpPr>
        <p:spPr>
          <a:xfrm>
            <a:off x="3657600" y="3200400"/>
            <a:ext cx="2971800" cy="11430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4600">
              <a:lnSpc>
                <a:spcPct val="90000"/>
              </a:lnSpc>
              <a:spcAft>
                <a:spcPct val="35000"/>
              </a:spcAft>
            </a:pPr>
            <a:r>
              <a:rPr lang="en-US" sz="2800" i="1" dirty="0" err="1">
                <a:solidFill>
                  <a:schemeClr val="tx1"/>
                </a:solidFill>
                <a:latin typeface="Times New Roman" pitchFamily="18" charset="0"/>
                <a:cs typeface="Times New Roman" pitchFamily="18" charset="0"/>
              </a:rPr>
              <a:t>Lĩnh</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vực</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phát</a:t>
            </a:r>
            <a:r>
              <a:rPr lang="en-US" sz="2800" i="1" dirty="0">
                <a:solidFill>
                  <a:schemeClr val="tx1"/>
                </a:solidFill>
                <a:latin typeface="Times New Roman" pitchFamily="18" charset="0"/>
                <a:cs typeface="Times New Roman" pitchFamily="18" charset="0"/>
              </a:rPr>
              <a:t> </a:t>
            </a:r>
            <a:r>
              <a:rPr lang="en-US" sz="2800" i="1" dirty="0" err="1">
                <a:solidFill>
                  <a:schemeClr val="tx1"/>
                </a:solidFill>
                <a:latin typeface="Times New Roman" pitchFamily="18" charset="0"/>
                <a:cs typeface="Times New Roman" pitchFamily="18" charset="0"/>
              </a:rPr>
              <a:t>sinh</a:t>
            </a:r>
            <a:endParaRPr lang="en-US" sz="2800" i="1" dirty="0">
              <a:solidFill>
                <a:schemeClr val="tx1"/>
              </a:solidFill>
              <a:latin typeface="Times New Roman" pitchFamily="18" charset="0"/>
              <a:cs typeface="Times New Roman" pitchFamily="18" charset="0"/>
            </a:endParaRPr>
          </a:p>
        </p:txBody>
      </p:sp>
      <p:sp>
        <p:nvSpPr>
          <p:cNvPr id="5" name="Oval 4"/>
          <p:cNvSpPr/>
          <p:nvPr/>
        </p:nvSpPr>
        <p:spPr>
          <a:xfrm>
            <a:off x="5105400" y="5105400"/>
            <a:ext cx="2819400" cy="1143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defTabSz="1244600">
              <a:lnSpc>
                <a:spcPct val="90000"/>
              </a:lnSpc>
              <a:spcAft>
                <a:spcPct val="35000"/>
              </a:spcAft>
            </a:pPr>
            <a:r>
              <a:rPr lang="en-US" sz="2400" i="1" dirty="0" err="1">
                <a:solidFill>
                  <a:schemeClr val="tx1"/>
                </a:solidFill>
                <a:latin typeface="Times New Roman" pitchFamily="18" charset="0"/>
                <a:cs typeface="Times New Roman" pitchFamily="18" charset="0"/>
              </a:rPr>
              <a:t>Mục</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đích</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của</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công</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tác</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kiểm</a:t>
            </a:r>
            <a:r>
              <a:rPr lang="en-US" sz="2400" i="1" dirty="0">
                <a:solidFill>
                  <a:schemeClr val="tx1"/>
                </a:solidFill>
                <a:latin typeface="Times New Roman" pitchFamily="18" charset="0"/>
                <a:cs typeface="Times New Roman" pitchFamily="18" charset="0"/>
              </a:rPr>
              <a:t> </a:t>
            </a:r>
            <a:r>
              <a:rPr lang="en-US" sz="2400" i="1" dirty="0" err="1">
                <a:solidFill>
                  <a:schemeClr val="tx1"/>
                </a:solidFill>
                <a:latin typeface="Times New Roman" pitchFamily="18" charset="0"/>
                <a:cs typeface="Times New Roman" pitchFamily="18" charset="0"/>
              </a:rPr>
              <a:t>sát</a:t>
            </a:r>
            <a:endParaRPr lang="en-US" b="1" i="1" dirty="0">
              <a:solidFill>
                <a:schemeClr val="accent3"/>
              </a:solidFill>
              <a:latin typeface="Times New Roman" pitchFamily="18" charset="0"/>
              <a:cs typeface="Times New Roman" pitchFamily="18" charset="0"/>
            </a:endParaRPr>
          </a:p>
        </p:txBody>
      </p:sp>
      <p:pic>
        <p:nvPicPr>
          <p:cNvPr id="6" name="Picture 5" descr="DẠ 1.jpg"/>
          <p:cNvPicPr>
            <a:picLocks noChangeAspect="1"/>
          </p:cNvPicPr>
          <p:nvPr/>
        </p:nvPicPr>
        <p:blipFill>
          <a:blip r:embed="rId3" cstate="print"/>
          <a:stretch>
            <a:fillRect/>
          </a:stretch>
        </p:blipFill>
        <p:spPr>
          <a:xfrm>
            <a:off x="7010400" y="914400"/>
            <a:ext cx="3429000" cy="3429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Oval 6"/>
          <p:cNvSpPr/>
          <p:nvPr/>
        </p:nvSpPr>
        <p:spPr>
          <a:xfrm>
            <a:off x="1066800" y="2590800"/>
            <a:ext cx="5638800" cy="3352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buFontTx/>
              <a:buChar char="-"/>
            </a:pPr>
            <a:r>
              <a:rPr lang="en-US" b="1" dirty="0" smtClean="0">
                <a:solidFill>
                  <a:schemeClr val="tx1"/>
                </a:solidFill>
              </a:rPr>
              <a:t> </a:t>
            </a:r>
            <a:r>
              <a:rPr lang="en-US" b="1" dirty="0" err="1" smtClean="0">
                <a:solidFill>
                  <a:schemeClr val="tx1"/>
                </a:solidFill>
              </a:rPr>
              <a:t>Trên</a:t>
            </a:r>
            <a:r>
              <a:rPr lang="en-US" b="1" dirty="0" smtClean="0">
                <a:solidFill>
                  <a:schemeClr val="tx1"/>
                </a:solidFill>
              </a:rPr>
              <a:t> </a:t>
            </a:r>
            <a:r>
              <a:rPr lang="en-US" b="1" dirty="0" err="1" smtClean="0">
                <a:solidFill>
                  <a:schemeClr val="tx1"/>
                </a:solidFill>
              </a:rPr>
              <a:t>thế</a:t>
            </a:r>
            <a:r>
              <a:rPr lang="en-US" b="1" dirty="0" smtClean="0">
                <a:solidFill>
                  <a:schemeClr val="tx1"/>
                </a:solidFill>
              </a:rPr>
              <a:t> </a:t>
            </a:r>
            <a:r>
              <a:rPr lang="en-US" b="1" dirty="0" err="1" smtClean="0">
                <a:solidFill>
                  <a:schemeClr val="tx1"/>
                </a:solidFill>
              </a:rPr>
              <a:t>giới</a:t>
            </a:r>
            <a:r>
              <a:rPr lang="en-US" b="1" dirty="0" smtClean="0">
                <a:solidFill>
                  <a:schemeClr val="tx1"/>
                </a:solidFill>
              </a:rPr>
              <a:t>: </a:t>
            </a:r>
            <a:r>
              <a:rPr lang="en-US" b="1" dirty="0" err="1" smtClean="0">
                <a:solidFill>
                  <a:schemeClr val="tx1"/>
                </a:solidFill>
              </a:rPr>
              <a:t>có</a:t>
            </a:r>
            <a:r>
              <a:rPr lang="en-US" b="1" dirty="0" smtClean="0">
                <a:solidFill>
                  <a:schemeClr val="tx1"/>
                </a:solidFill>
              </a:rPr>
              <a:t> 2 </a:t>
            </a:r>
            <a:r>
              <a:rPr lang="en-US" b="1" dirty="0" err="1" smtClean="0">
                <a:solidFill>
                  <a:schemeClr val="tx1"/>
                </a:solidFill>
              </a:rPr>
              <a:t>xu</a:t>
            </a:r>
            <a:r>
              <a:rPr lang="en-US" b="1" dirty="0" smtClean="0">
                <a:solidFill>
                  <a:schemeClr val="tx1"/>
                </a:solidFill>
              </a:rPr>
              <a:t> </a:t>
            </a:r>
            <a:r>
              <a:rPr lang="en-US" b="1" dirty="0" err="1" smtClean="0">
                <a:solidFill>
                  <a:schemeClr val="tx1"/>
                </a:solidFill>
              </a:rPr>
              <a:t>hường</a:t>
            </a:r>
            <a:r>
              <a:rPr lang="en-US" b="1" dirty="0" smtClean="0">
                <a:solidFill>
                  <a:schemeClr val="tx1"/>
                </a:solidFill>
              </a:rPr>
              <a:t>, </a:t>
            </a:r>
            <a:r>
              <a:rPr lang="en-US" b="1" dirty="0" err="1" smtClean="0">
                <a:solidFill>
                  <a:schemeClr val="tx1"/>
                </a:solidFill>
              </a:rPr>
              <a:t>phần</a:t>
            </a:r>
            <a:r>
              <a:rPr lang="en-US" b="1" dirty="0" smtClean="0">
                <a:solidFill>
                  <a:schemeClr val="tx1"/>
                </a:solidFill>
              </a:rPr>
              <a:t> </a:t>
            </a:r>
            <a:r>
              <a:rPr lang="en-US" b="1" dirty="0" err="1" smtClean="0">
                <a:solidFill>
                  <a:schemeClr val="tx1"/>
                </a:solidFill>
              </a:rPr>
              <a:t>lớn</a:t>
            </a:r>
            <a:r>
              <a:rPr lang="en-US" b="1" dirty="0" smtClean="0">
                <a:solidFill>
                  <a:schemeClr val="tx1"/>
                </a:solidFill>
              </a:rPr>
              <a:t> </a:t>
            </a:r>
            <a:r>
              <a:rPr lang="en-US" b="1" dirty="0" err="1" smtClean="0">
                <a:solidFill>
                  <a:schemeClr val="tx1"/>
                </a:solidFill>
              </a:rPr>
              <a:t>các</a:t>
            </a:r>
            <a:r>
              <a:rPr lang="en-US" b="1" dirty="0" smtClean="0">
                <a:solidFill>
                  <a:schemeClr val="tx1"/>
                </a:solidFill>
              </a:rPr>
              <a:t> </a:t>
            </a:r>
            <a:r>
              <a:rPr lang="en-US" b="1" dirty="0" err="1" smtClean="0">
                <a:solidFill>
                  <a:schemeClr val="tx1"/>
                </a:solidFill>
              </a:rPr>
              <a:t>quốc</a:t>
            </a:r>
            <a:r>
              <a:rPr lang="en-US" b="1" dirty="0" smtClean="0">
                <a:solidFill>
                  <a:schemeClr val="tx1"/>
                </a:solidFill>
              </a:rPr>
              <a:t> </a:t>
            </a:r>
            <a:r>
              <a:rPr lang="en-US" b="1" dirty="0" err="1" smtClean="0">
                <a:solidFill>
                  <a:schemeClr val="tx1"/>
                </a:solidFill>
              </a:rPr>
              <a:t>gia</a:t>
            </a:r>
            <a:r>
              <a:rPr lang="en-US" b="1" dirty="0" smtClean="0">
                <a:solidFill>
                  <a:schemeClr val="tx1"/>
                </a:solidFill>
              </a:rPr>
              <a:t> </a:t>
            </a:r>
            <a:r>
              <a:rPr lang="en-US" b="1" dirty="0" err="1" smtClean="0">
                <a:solidFill>
                  <a:schemeClr val="tx1"/>
                </a:solidFill>
              </a:rPr>
              <a:t>đều</a:t>
            </a:r>
            <a:r>
              <a:rPr lang="en-US" b="1" dirty="0" smtClean="0">
                <a:solidFill>
                  <a:schemeClr val="tx1"/>
                </a:solidFill>
              </a:rPr>
              <a:t> </a:t>
            </a:r>
            <a:r>
              <a:rPr lang="en-US" b="1" dirty="0" err="1" smtClean="0">
                <a:solidFill>
                  <a:schemeClr val="tx1"/>
                </a:solidFill>
              </a:rPr>
              <a:t>quan</a:t>
            </a:r>
            <a:r>
              <a:rPr lang="en-US" b="1" dirty="0" smtClean="0">
                <a:solidFill>
                  <a:schemeClr val="tx1"/>
                </a:solidFill>
              </a:rPr>
              <a:t> </a:t>
            </a:r>
            <a:r>
              <a:rPr lang="en-US" b="1" dirty="0" err="1" smtClean="0">
                <a:solidFill>
                  <a:schemeClr val="tx1"/>
                </a:solidFill>
              </a:rPr>
              <a:t>niệm</a:t>
            </a:r>
            <a:r>
              <a:rPr lang="en-US" b="1" dirty="0" smtClean="0">
                <a:solidFill>
                  <a:schemeClr val="tx1"/>
                </a:solidFill>
              </a:rPr>
              <a:t> </a:t>
            </a:r>
            <a:r>
              <a:rPr lang="en-US" b="1" dirty="0" err="1" smtClean="0">
                <a:solidFill>
                  <a:schemeClr val="tx1"/>
                </a:solidFill>
              </a:rPr>
              <a:t>rằng</a:t>
            </a:r>
            <a:r>
              <a:rPr lang="en-US" b="1" dirty="0" smtClean="0">
                <a:solidFill>
                  <a:schemeClr val="tx1"/>
                </a:solidFill>
              </a:rPr>
              <a:t> </a:t>
            </a:r>
            <a:r>
              <a:rPr lang="en-US" b="1" dirty="0" err="1" smtClean="0">
                <a:solidFill>
                  <a:schemeClr val="tx1"/>
                </a:solidFill>
              </a:rPr>
              <a:t>vị</a:t>
            </a:r>
            <a:r>
              <a:rPr lang="en-US" b="1" dirty="0" smtClean="0">
                <a:solidFill>
                  <a:schemeClr val="tx1"/>
                </a:solidFill>
              </a:rPr>
              <a:t> </a:t>
            </a:r>
            <a:r>
              <a:rPr lang="en-US" b="1" dirty="0" err="1" smtClean="0">
                <a:solidFill>
                  <a:schemeClr val="tx1"/>
                </a:solidFill>
              </a:rPr>
              <a:t>trí</a:t>
            </a:r>
            <a:r>
              <a:rPr lang="en-US" b="1" dirty="0" smtClean="0">
                <a:solidFill>
                  <a:schemeClr val="tx1"/>
                </a:solidFill>
              </a:rPr>
              <a:t>, </a:t>
            </a:r>
            <a:r>
              <a:rPr lang="en-US" b="1" dirty="0" err="1" smtClean="0">
                <a:solidFill>
                  <a:schemeClr val="tx1"/>
                </a:solidFill>
              </a:rPr>
              <a:t>vai</a:t>
            </a:r>
            <a:r>
              <a:rPr lang="en-US" b="1" dirty="0" smtClean="0">
                <a:solidFill>
                  <a:schemeClr val="tx1"/>
                </a:solidFill>
              </a:rPr>
              <a:t> </a:t>
            </a:r>
            <a:r>
              <a:rPr lang="en-US" b="1" dirty="0" err="1" smtClean="0">
                <a:solidFill>
                  <a:schemeClr val="tx1"/>
                </a:solidFill>
              </a:rPr>
              <a:t>trò</a:t>
            </a:r>
            <a:r>
              <a:rPr lang="en-US" b="1" dirty="0" smtClean="0">
                <a:solidFill>
                  <a:schemeClr val="tx1"/>
                </a:solidFill>
              </a:rPr>
              <a:t> </a:t>
            </a:r>
            <a:r>
              <a:rPr lang="en-US" b="1" dirty="0" err="1" smtClean="0">
                <a:solidFill>
                  <a:schemeClr val="tx1"/>
                </a:solidFill>
              </a:rPr>
              <a:t>của</a:t>
            </a:r>
            <a:r>
              <a:rPr lang="en-US" b="1" dirty="0" smtClean="0">
                <a:solidFill>
                  <a:schemeClr val="tx1"/>
                </a:solidFill>
              </a:rPr>
              <a:t> VKS </a:t>
            </a:r>
            <a:r>
              <a:rPr lang="en-US" b="1" dirty="0" err="1" smtClean="0">
                <a:solidFill>
                  <a:schemeClr val="tx1"/>
                </a:solidFill>
              </a:rPr>
              <a:t>hạn</a:t>
            </a:r>
            <a:r>
              <a:rPr lang="en-US" b="1" dirty="0" smtClean="0">
                <a:solidFill>
                  <a:schemeClr val="tx1"/>
                </a:solidFill>
              </a:rPr>
              <a:t> </a:t>
            </a:r>
            <a:r>
              <a:rPr lang="en-US" b="1" dirty="0" err="1" smtClean="0">
                <a:solidFill>
                  <a:schemeClr val="tx1"/>
                </a:solidFill>
              </a:rPr>
              <a:t>chế</a:t>
            </a:r>
            <a:r>
              <a:rPr lang="en-US" b="1" dirty="0" smtClean="0">
                <a:solidFill>
                  <a:schemeClr val="tx1"/>
                </a:solidFill>
              </a:rPr>
              <a:t> </a:t>
            </a:r>
            <a:r>
              <a:rPr lang="en-US" b="1" dirty="0" err="1" smtClean="0">
                <a:solidFill>
                  <a:schemeClr val="tx1"/>
                </a:solidFill>
              </a:rPr>
              <a:t>hơn</a:t>
            </a:r>
            <a:r>
              <a:rPr lang="en-US" b="1" dirty="0" smtClean="0">
                <a:solidFill>
                  <a:schemeClr val="tx1"/>
                </a:solidFill>
              </a:rPr>
              <a:t> so </a:t>
            </a:r>
            <a:r>
              <a:rPr lang="en-US" b="1" dirty="0" err="1" smtClean="0">
                <a:solidFill>
                  <a:schemeClr val="tx1"/>
                </a:solidFill>
              </a:rPr>
              <a:t>với</a:t>
            </a:r>
            <a:r>
              <a:rPr lang="en-US" b="1" dirty="0" smtClean="0">
                <a:solidFill>
                  <a:schemeClr val="tx1"/>
                </a:solidFill>
              </a:rPr>
              <a:t> TTHS…</a:t>
            </a:r>
          </a:p>
          <a:p>
            <a:pPr algn="ctr">
              <a:spcBef>
                <a:spcPts val="600"/>
              </a:spcBef>
              <a:spcAft>
                <a:spcPts val="600"/>
              </a:spcAft>
              <a:buFontTx/>
              <a:buChar char="-"/>
            </a:pPr>
            <a:r>
              <a:rPr lang="en-US" b="1" dirty="0" smtClean="0">
                <a:solidFill>
                  <a:schemeClr val="tx1"/>
                </a:solidFill>
              </a:rPr>
              <a:t> Ở </a:t>
            </a:r>
            <a:r>
              <a:rPr lang="en-US" b="1" dirty="0" err="1" smtClean="0">
                <a:solidFill>
                  <a:schemeClr val="tx1"/>
                </a:solidFill>
              </a:rPr>
              <a:t>Việt</a:t>
            </a:r>
            <a:r>
              <a:rPr lang="en-US" b="1" dirty="0" smtClean="0">
                <a:solidFill>
                  <a:schemeClr val="tx1"/>
                </a:solidFill>
              </a:rPr>
              <a:t> Nam: VKS </a:t>
            </a:r>
            <a:r>
              <a:rPr lang="en-US" b="1" dirty="0" err="1" smtClean="0">
                <a:solidFill>
                  <a:schemeClr val="tx1"/>
                </a:solidFill>
              </a:rPr>
              <a:t>là</a:t>
            </a:r>
            <a:r>
              <a:rPr lang="en-US" b="1" dirty="0" smtClean="0">
                <a:solidFill>
                  <a:schemeClr val="tx1"/>
                </a:solidFill>
              </a:rPr>
              <a:t> </a:t>
            </a:r>
            <a:r>
              <a:rPr lang="en-US" b="1" i="1" dirty="0" err="1" smtClean="0">
                <a:solidFill>
                  <a:schemeClr val="tx1"/>
                </a:solidFill>
              </a:rPr>
              <a:t>cơ</a:t>
            </a:r>
            <a:r>
              <a:rPr lang="en-US" b="1" i="1" dirty="0" smtClean="0">
                <a:solidFill>
                  <a:schemeClr val="tx1"/>
                </a:solidFill>
              </a:rPr>
              <a:t> </a:t>
            </a:r>
            <a:r>
              <a:rPr lang="en-US" b="1" i="1" dirty="0" err="1" smtClean="0">
                <a:solidFill>
                  <a:schemeClr val="tx1"/>
                </a:solidFill>
              </a:rPr>
              <a:t>quan</a:t>
            </a:r>
            <a:r>
              <a:rPr lang="en-US" b="1" i="1" dirty="0" smtClean="0">
                <a:solidFill>
                  <a:schemeClr val="tx1"/>
                </a:solidFill>
              </a:rPr>
              <a:t> </a:t>
            </a:r>
            <a:r>
              <a:rPr lang="en-US" b="1" i="1" dirty="0" err="1" smtClean="0">
                <a:solidFill>
                  <a:schemeClr val="tx1"/>
                </a:solidFill>
              </a:rPr>
              <a:t>tiến</a:t>
            </a:r>
            <a:r>
              <a:rPr lang="en-US" b="1" i="1" dirty="0" smtClean="0">
                <a:solidFill>
                  <a:schemeClr val="tx1"/>
                </a:solidFill>
              </a:rPr>
              <a:t> </a:t>
            </a:r>
            <a:r>
              <a:rPr lang="en-US" b="1" i="1" dirty="0" err="1" smtClean="0">
                <a:solidFill>
                  <a:schemeClr val="tx1"/>
                </a:solidFill>
              </a:rPr>
              <a:t>hành</a:t>
            </a:r>
            <a:r>
              <a:rPr lang="en-US" b="1" i="1" dirty="0" smtClean="0">
                <a:solidFill>
                  <a:schemeClr val="tx1"/>
                </a:solidFill>
              </a:rPr>
              <a:t> </a:t>
            </a:r>
            <a:r>
              <a:rPr lang="en-US" b="1" i="1" dirty="0" err="1" smtClean="0">
                <a:solidFill>
                  <a:schemeClr val="tx1"/>
                </a:solidFill>
              </a:rPr>
              <a:t>tố</a:t>
            </a:r>
            <a:r>
              <a:rPr lang="en-US" b="1" i="1" dirty="0" smtClean="0">
                <a:solidFill>
                  <a:schemeClr val="tx1"/>
                </a:solidFill>
              </a:rPr>
              <a:t> </a:t>
            </a:r>
            <a:r>
              <a:rPr lang="en-US" b="1" i="1" dirty="0" err="1" smtClean="0">
                <a:solidFill>
                  <a:schemeClr val="tx1"/>
                </a:solidFill>
              </a:rPr>
              <a:t>tụng</a:t>
            </a:r>
            <a:r>
              <a:rPr lang="en-US" b="1" dirty="0" smtClean="0">
                <a:solidFill>
                  <a:schemeClr val="tx1"/>
                </a:solidFill>
              </a:rPr>
              <a:t>, </a:t>
            </a:r>
            <a:r>
              <a:rPr lang="en-US" b="1" dirty="0" err="1" smtClean="0">
                <a:solidFill>
                  <a:schemeClr val="tx1"/>
                </a:solidFill>
              </a:rPr>
              <a:t>thực</a:t>
            </a:r>
            <a:r>
              <a:rPr lang="en-US" b="1" dirty="0" smtClean="0">
                <a:solidFill>
                  <a:schemeClr val="tx1"/>
                </a:solidFill>
              </a:rPr>
              <a:t> </a:t>
            </a:r>
            <a:r>
              <a:rPr lang="en-US" b="1" dirty="0" err="1" smtClean="0">
                <a:solidFill>
                  <a:schemeClr val="tx1"/>
                </a:solidFill>
              </a:rPr>
              <a:t>hiện</a:t>
            </a:r>
            <a:r>
              <a:rPr lang="en-US" b="1" dirty="0" smtClean="0">
                <a:solidFill>
                  <a:schemeClr val="tx1"/>
                </a:solidFill>
              </a:rPr>
              <a:t> </a:t>
            </a:r>
            <a:r>
              <a:rPr lang="en-US" b="1" dirty="0" err="1" smtClean="0">
                <a:solidFill>
                  <a:schemeClr val="tx1"/>
                </a:solidFill>
              </a:rPr>
              <a:t>chức</a:t>
            </a:r>
            <a:r>
              <a:rPr lang="en-US" b="1" dirty="0" smtClean="0">
                <a:solidFill>
                  <a:schemeClr val="tx1"/>
                </a:solidFill>
              </a:rPr>
              <a:t> </a:t>
            </a:r>
            <a:r>
              <a:rPr lang="en-US" b="1" dirty="0" err="1" smtClean="0">
                <a:solidFill>
                  <a:schemeClr val="tx1"/>
                </a:solidFill>
              </a:rPr>
              <a:t>năng</a:t>
            </a:r>
            <a:r>
              <a:rPr lang="en-US" b="1" dirty="0" smtClean="0">
                <a:solidFill>
                  <a:schemeClr val="tx1"/>
                </a:solidFill>
              </a:rPr>
              <a:t> </a:t>
            </a:r>
            <a:r>
              <a:rPr lang="en-US" b="1" dirty="0" err="1" smtClean="0">
                <a:solidFill>
                  <a:schemeClr val="tx1"/>
                </a:solidFill>
              </a:rPr>
              <a:t>kiểm</a:t>
            </a:r>
            <a:r>
              <a:rPr lang="en-US" b="1" dirty="0" smtClean="0">
                <a:solidFill>
                  <a:schemeClr val="tx1"/>
                </a:solidFill>
              </a:rPr>
              <a:t> </a:t>
            </a:r>
            <a:r>
              <a:rPr lang="en-US" b="1" dirty="0" err="1" smtClean="0">
                <a:solidFill>
                  <a:schemeClr val="tx1"/>
                </a:solidFill>
              </a:rPr>
              <a:t>sát</a:t>
            </a:r>
            <a:r>
              <a:rPr lang="en-US" b="1" dirty="0" smtClean="0">
                <a:solidFill>
                  <a:schemeClr val="tx1"/>
                </a:solidFill>
              </a:rPr>
              <a:t> </a:t>
            </a:r>
            <a:r>
              <a:rPr lang="en-US" b="1" dirty="0" err="1" smtClean="0">
                <a:solidFill>
                  <a:schemeClr val="tx1"/>
                </a:solidFill>
              </a:rPr>
              <a:t>việc</a:t>
            </a:r>
            <a:r>
              <a:rPr lang="en-US" b="1" dirty="0" smtClean="0">
                <a:solidFill>
                  <a:schemeClr val="tx1"/>
                </a:solidFill>
              </a:rPr>
              <a:t> </a:t>
            </a:r>
            <a:r>
              <a:rPr lang="en-US" b="1" dirty="0" err="1" smtClean="0">
                <a:solidFill>
                  <a:schemeClr val="tx1"/>
                </a:solidFill>
              </a:rPr>
              <a:t>tuân</a:t>
            </a:r>
            <a:r>
              <a:rPr lang="en-US" b="1" dirty="0" smtClean="0">
                <a:solidFill>
                  <a:schemeClr val="tx1"/>
                </a:solidFill>
              </a:rPr>
              <a:t> </a:t>
            </a:r>
            <a:r>
              <a:rPr lang="en-US" b="1" dirty="0" err="1" smtClean="0">
                <a:solidFill>
                  <a:schemeClr val="tx1"/>
                </a:solidFill>
              </a:rPr>
              <a:t>theo</a:t>
            </a:r>
            <a:r>
              <a:rPr lang="en-US" b="1" dirty="0" smtClean="0">
                <a:solidFill>
                  <a:schemeClr val="tx1"/>
                </a:solidFill>
              </a:rPr>
              <a:t> </a:t>
            </a:r>
            <a:r>
              <a:rPr lang="en-US" b="1" dirty="0" err="1" smtClean="0">
                <a:solidFill>
                  <a:schemeClr val="tx1"/>
                </a:solidFill>
              </a:rPr>
              <a:t>pháp</a:t>
            </a:r>
            <a:r>
              <a:rPr lang="en-US" b="1" dirty="0" smtClean="0">
                <a:solidFill>
                  <a:schemeClr val="tx1"/>
                </a:solidFill>
              </a:rPr>
              <a:t> </a:t>
            </a:r>
            <a:r>
              <a:rPr lang="en-US" b="1" dirty="0" err="1" smtClean="0">
                <a:solidFill>
                  <a:schemeClr val="tx1"/>
                </a:solidFill>
              </a:rPr>
              <a:t>luật</a:t>
            </a:r>
            <a:r>
              <a:rPr lang="en-US" b="1" dirty="0" smtClean="0">
                <a:solidFill>
                  <a:schemeClr val="tx1"/>
                </a:solidFill>
              </a:rPr>
              <a:t> </a:t>
            </a:r>
            <a:r>
              <a:rPr lang="en-US" b="1" dirty="0" err="1" smtClean="0">
                <a:solidFill>
                  <a:schemeClr val="tx1"/>
                </a:solidFill>
              </a:rPr>
              <a:t>trong</a:t>
            </a:r>
            <a:r>
              <a:rPr lang="en-US" b="1" dirty="0" smtClean="0">
                <a:solidFill>
                  <a:schemeClr val="tx1"/>
                </a:solidFill>
              </a:rPr>
              <a:t> </a:t>
            </a:r>
            <a:r>
              <a:rPr lang="en-US" b="1" dirty="0" err="1" smtClean="0">
                <a:solidFill>
                  <a:schemeClr val="tx1"/>
                </a:solidFill>
              </a:rPr>
              <a:t>tố</a:t>
            </a:r>
            <a:r>
              <a:rPr lang="en-US" b="1" dirty="0" smtClean="0">
                <a:solidFill>
                  <a:schemeClr val="tx1"/>
                </a:solidFill>
              </a:rPr>
              <a:t> </a:t>
            </a:r>
            <a:r>
              <a:rPr lang="en-US" b="1" dirty="0" err="1" smtClean="0">
                <a:solidFill>
                  <a:schemeClr val="tx1"/>
                </a:solidFill>
              </a:rPr>
              <a:t>tụng</a:t>
            </a:r>
            <a:r>
              <a:rPr lang="en-US" b="1" dirty="0" smtClean="0">
                <a:solidFill>
                  <a:schemeClr val="tx1"/>
                </a:solidFill>
              </a:rPr>
              <a:t> </a:t>
            </a:r>
            <a:r>
              <a:rPr lang="en-US" b="1" dirty="0" err="1" smtClean="0">
                <a:solidFill>
                  <a:schemeClr val="tx1"/>
                </a:solidFill>
              </a:rPr>
              <a:t>dân</a:t>
            </a:r>
            <a:r>
              <a:rPr lang="en-US" b="1" dirty="0" smtClean="0">
                <a:solidFill>
                  <a:schemeClr val="tx1"/>
                </a:solidFill>
              </a:rPr>
              <a:t> </a:t>
            </a:r>
            <a:r>
              <a:rPr lang="en-US" b="1" dirty="0" err="1" smtClean="0">
                <a:solidFill>
                  <a:schemeClr val="tx1"/>
                </a:solidFill>
              </a:rPr>
              <a:t>sự</a:t>
            </a:r>
            <a:endParaRPr lang="en-US" b="1" dirty="0">
              <a:solidFill>
                <a:schemeClr val="tx1"/>
              </a:solidFill>
            </a:endParaRPr>
          </a:p>
        </p:txBody>
      </p:sp>
      <p:sp>
        <p:nvSpPr>
          <p:cNvPr id="8" name="Wave 7"/>
          <p:cNvSpPr/>
          <p:nvPr/>
        </p:nvSpPr>
        <p:spPr>
          <a:xfrm>
            <a:off x="1524000" y="3124200"/>
            <a:ext cx="5791200" cy="4114800"/>
          </a:xfrm>
          <a:prstGeom prst="wav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err="1" smtClean="0"/>
              <a:t>Phát</a:t>
            </a:r>
            <a:r>
              <a:rPr lang="en-US" dirty="0" smtClean="0"/>
              <a:t> </a:t>
            </a:r>
            <a:r>
              <a:rPr lang="en-US" dirty="0" err="1" smtClean="0"/>
              <a:t>sinh</a:t>
            </a:r>
            <a:r>
              <a:rPr lang="en-US" dirty="0" smtClean="0"/>
              <a:t> </a:t>
            </a:r>
            <a:r>
              <a:rPr lang="en-US" dirty="0" err="1" smtClean="0"/>
              <a:t>trong</a:t>
            </a:r>
            <a:r>
              <a:rPr lang="en-US" dirty="0" smtClean="0"/>
              <a:t> </a:t>
            </a:r>
            <a:r>
              <a:rPr lang="en-US" dirty="0" err="1" smtClean="0"/>
              <a:t>lĩnh</a:t>
            </a:r>
            <a:r>
              <a:rPr lang="en-US" dirty="0" smtClean="0"/>
              <a:t> </a:t>
            </a:r>
            <a:r>
              <a:rPr lang="en-US" dirty="0" err="1" smtClean="0"/>
              <a:t>vực</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chức</a:t>
            </a:r>
            <a:r>
              <a:rPr lang="en-US" dirty="0" smtClean="0"/>
              <a:t> </a:t>
            </a:r>
            <a:r>
              <a:rPr lang="en-US" dirty="0" err="1" smtClean="0"/>
              <a:t>năng</a:t>
            </a:r>
            <a:r>
              <a:rPr lang="en-US" dirty="0" smtClean="0"/>
              <a:t> </a:t>
            </a:r>
            <a:r>
              <a:rPr lang="en-US" b="1" dirty="0" err="1" smtClean="0"/>
              <a:t>kiểm</a:t>
            </a:r>
            <a:r>
              <a:rPr lang="en-US" b="1" dirty="0" smtClean="0"/>
              <a:t> </a:t>
            </a:r>
            <a:r>
              <a:rPr lang="en-US" b="1" dirty="0" err="1" smtClean="0"/>
              <a:t>sát</a:t>
            </a:r>
            <a:r>
              <a:rPr lang="en-US" b="1" dirty="0" smtClean="0"/>
              <a:t> </a:t>
            </a:r>
            <a:r>
              <a:rPr lang="en-US" b="1" dirty="0" err="1" smtClean="0"/>
              <a:t>hoạt</a:t>
            </a:r>
            <a:r>
              <a:rPr lang="en-US" b="1" dirty="0" smtClean="0"/>
              <a:t> </a:t>
            </a:r>
            <a:r>
              <a:rPr lang="en-US" b="1" dirty="0" err="1" smtClean="0"/>
              <a:t>động</a:t>
            </a:r>
            <a:r>
              <a:rPr lang="en-US" b="1" dirty="0" smtClean="0"/>
              <a:t> </a:t>
            </a:r>
            <a:r>
              <a:rPr lang="en-US" b="1" dirty="0" err="1" smtClean="0"/>
              <a:t>tư</a:t>
            </a:r>
            <a:r>
              <a:rPr lang="en-US" b="1" dirty="0" smtClean="0"/>
              <a:t> </a:t>
            </a:r>
            <a:r>
              <a:rPr lang="en-US" b="1" dirty="0" err="1" smtClean="0"/>
              <a:t>pháp</a:t>
            </a:r>
            <a:r>
              <a:rPr lang="en-US" dirty="0" smtClean="0"/>
              <a:t>, </a:t>
            </a:r>
            <a:r>
              <a:rPr lang="en-US" dirty="0" err="1" smtClean="0"/>
              <a:t>gồm</a:t>
            </a:r>
            <a:r>
              <a:rPr lang="en-US" dirty="0" smtClean="0"/>
              <a:t>:</a:t>
            </a:r>
          </a:p>
          <a:p>
            <a:pPr algn="ctr"/>
            <a:endParaRPr lang="en-US" dirty="0" smtClean="0"/>
          </a:p>
          <a:p>
            <a:pPr algn="ctr"/>
            <a:r>
              <a:rPr lang="en-US" b="1" dirty="0" err="1" smtClean="0">
                <a:solidFill>
                  <a:srgbClr val="FF0000"/>
                </a:solidFill>
              </a:rPr>
              <a:t>Kiểm</a:t>
            </a:r>
            <a:r>
              <a:rPr lang="en-US" b="1" dirty="0" smtClean="0">
                <a:solidFill>
                  <a:srgbClr val="FF0000"/>
                </a:solidFill>
              </a:rPr>
              <a:t> </a:t>
            </a:r>
            <a:r>
              <a:rPr lang="en-US" b="1" dirty="0" err="1" smtClean="0">
                <a:solidFill>
                  <a:srgbClr val="FF0000"/>
                </a:solidFill>
              </a:rPr>
              <a:t>sát</a:t>
            </a:r>
            <a:r>
              <a:rPr lang="en-US" b="1" dirty="0" smtClean="0">
                <a:solidFill>
                  <a:srgbClr val="FF0000"/>
                </a:solidFill>
              </a:rPr>
              <a:t> </a:t>
            </a:r>
            <a:r>
              <a:rPr lang="en-US" b="1" dirty="0" err="1" smtClean="0">
                <a:solidFill>
                  <a:srgbClr val="FF0000"/>
                </a:solidFill>
              </a:rPr>
              <a:t>việc</a:t>
            </a:r>
            <a:r>
              <a:rPr lang="en-US" b="1" dirty="0" smtClean="0">
                <a:solidFill>
                  <a:srgbClr val="FF0000"/>
                </a:solidFill>
              </a:rPr>
              <a:t> </a:t>
            </a:r>
            <a:r>
              <a:rPr lang="en-US" b="1" dirty="0" err="1" smtClean="0">
                <a:solidFill>
                  <a:srgbClr val="FF0000"/>
                </a:solidFill>
              </a:rPr>
              <a:t>giải</a:t>
            </a:r>
            <a:r>
              <a:rPr lang="en-US" b="1" dirty="0" smtClean="0">
                <a:solidFill>
                  <a:srgbClr val="FF0000"/>
                </a:solidFill>
              </a:rPr>
              <a:t> </a:t>
            </a:r>
            <a:r>
              <a:rPr lang="en-US" b="1" dirty="0" err="1" smtClean="0">
                <a:solidFill>
                  <a:srgbClr val="FF0000"/>
                </a:solidFill>
              </a:rPr>
              <a:t>quyết</a:t>
            </a:r>
            <a:r>
              <a:rPr lang="en-US" b="1" dirty="0" smtClean="0">
                <a:solidFill>
                  <a:srgbClr val="FF0000"/>
                </a:solidFill>
              </a:rPr>
              <a:t> </a:t>
            </a:r>
            <a:r>
              <a:rPr lang="en-US" b="1" dirty="0" err="1" smtClean="0">
                <a:solidFill>
                  <a:srgbClr val="FF0000"/>
                </a:solidFill>
              </a:rPr>
              <a:t>các</a:t>
            </a:r>
            <a:r>
              <a:rPr lang="en-US" b="1" dirty="0" smtClean="0">
                <a:solidFill>
                  <a:srgbClr val="FF0000"/>
                </a:solidFill>
              </a:rPr>
              <a:t> </a:t>
            </a:r>
            <a:r>
              <a:rPr lang="en-US" b="1" dirty="0" err="1" smtClean="0">
                <a:solidFill>
                  <a:srgbClr val="FF0000"/>
                </a:solidFill>
              </a:rPr>
              <a:t>vụ</a:t>
            </a:r>
            <a:r>
              <a:rPr lang="en-US" b="1" dirty="0" smtClean="0">
                <a:solidFill>
                  <a:srgbClr val="FF0000"/>
                </a:solidFill>
              </a:rPr>
              <a:t> </a:t>
            </a:r>
            <a:r>
              <a:rPr lang="en-US" b="1" dirty="0" err="1" smtClean="0">
                <a:solidFill>
                  <a:srgbClr val="FF0000"/>
                </a:solidFill>
              </a:rPr>
              <a:t>việc</a:t>
            </a:r>
            <a:r>
              <a:rPr lang="en-US" b="1" dirty="0" smtClean="0">
                <a:solidFill>
                  <a:srgbClr val="FF0000"/>
                </a:solidFill>
              </a:rPr>
              <a:t> </a:t>
            </a:r>
            <a:r>
              <a:rPr lang="en-US" b="1" dirty="0" err="1" smtClean="0">
                <a:solidFill>
                  <a:srgbClr val="FF0000"/>
                </a:solidFill>
              </a:rPr>
              <a:t>dân</a:t>
            </a:r>
            <a:r>
              <a:rPr lang="en-US" b="1" dirty="0" smtClean="0">
                <a:solidFill>
                  <a:srgbClr val="FF0000"/>
                </a:solidFill>
              </a:rPr>
              <a:t> </a:t>
            </a:r>
            <a:r>
              <a:rPr lang="en-US" b="1" dirty="0" err="1" smtClean="0">
                <a:solidFill>
                  <a:srgbClr val="FF0000"/>
                </a:solidFill>
              </a:rPr>
              <a:t>sự</a:t>
            </a:r>
            <a:r>
              <a:rPr lang="en-US" b="1" dirty="0" smtClean="0">
                <a:solidFill>
                  <a:srgbClr val="FF0000"/>
                </a:solidFill>
              </a:rPr>
              <a:t>, </a:t>
            </a:r>
            <a:r>
              <a:rPr lang="en-US" b="1" dirty="0" err="1" smtClean="0">
                <a:solidFill>
                  <a:srgbClr val="FF0000"/>
                </a:solidFill>
              </a:rPr>
              <a:t>hôn</a:t>
            </a:r>
            <a:r>
              <a:rPr lang="en-US" b="1" dirty="0" smtClean="0">
                <a:solidFill>
                  <a:srgbClr val="FF0000"/>
                </a:solidFill>
              </a:rPr>
              <a:t> </a:t>
            </a:r>
            <a:r>
              <a:rPr lang="en-US" b="1" dirty="0" err="1" smtClean="0">
                <a:solidFill>
                  <a:srgbClr val="FF0000"/>
                </a:solidFill>
              </a:rPr>
              <a:t>nhân</a:t>
            </a:r>
            <a:r>
              <a:rPr lang="en-US" b="1" dirty="0" smtClean="0">
                <a:solidFill>
                  <a:srgbClr val="FF0000"/>
                </a:solidFill>
              </a:rPr>
              <a:t> </a:t>
            </a:r>
            <a:r>
              <a:rPr lang="en-US" b="1" dirty="0" err="1" smtClean="0">
                <a:solidFill>
                  <a:srgbClr val="FF0000"/>
                </a:solidFill>
              </a:rPr>
              <a:t>và</a:t>
            </a:r>
            <a:r>
              <a:rPr lang="en-US" b="1" dirty="0" smtClean="0">
                <a:solidFill>
                  <a:srgbClr val="FF0000"/>
                </a:solidFill>
              </a:rPr>
              <a:t> </a:t>
            </a:r>
            <a:r>
              <a:rPr lang="en-US" b="1" dirty="0" err="1" smtClean="0">
                <a:solidFill>
                  <a:srgbClr val="FF0000"/>
                </a:solidFill>
              </a:rPr>
              <a:t>gia</a:t>
            </a:r>
            <a:r>
              <a:rPr lang="en-US" b="1" dirty="0" smtClean="0">
                <a:solidFill>
                  <a:srgbClr val="FF0000"/>
                </a:solidFill>
              </a:rPr>
              <a:t> </a:t>
            </a:r>
            <a:r>
              <a:rPr lang="en-US" b="1" dirty="0" err="1" smtClean="0">
                <a:solidFill>
                  <a:srgbClr val="FF0000"/>
                </a:solidFill>
              </a:rPr>
              <a:t>đình</a:t>
            </a:r>
            <a:r>
              <a:rPr lang="en-US" b="1" dirty="0" smtClean="0">
                <a:solidFill>
                  <a:srgbClr val="FF0000"/>
                </a:solidFill>
              </a:rPr>
              <a:t>, </a:t>
            </a:r>
            <a:r>
              <a:rPr lang="en-US" b="1" dirty="0" err="1" smtClean="0">
                <a:solidFill>
                  <a:srgbClr val="FF0000"/>
                </a:solidFill>
              </a:rPr>
              <a:t>kinh</a:t>
            </a:r>
            <a:r>
              <a:rPr lang="en-US" b="1" dirty="0" smtClean="0">
                <a:solidFill>
                  <a:srgbClr val="FF0000"/>
                </a:solidFill>
              </a:rPr>
              <a:t> </a:t>
            </a:r>
            <a:r>
              <a:rPr lang="en-US" b="1" dirty="0" err="1" smtClean="0">
                <a:solidFill>
                  <a:srgbClr val="FF0000"/>
                </a:solidFill>
              </a:rPr>
              <a:t>doanh</a:t>
            </a:r>
            <a:r>
              <a:rPr lang="en-US" b="1" dirty="0" smtClean="0">
                <a:solidFill>
                  <a:srgbClr val="FF0000"/>
                </a:solidFill>
              </a:rPr>
              <a:t>, </a:t>
            </a:r>
            <a:r>
              <a:rPr lang="en-US" b="1" dirty="0" err="1" smtClean="0">
                <a:solidFill>
                  <a:srgbClr val="FF0000"/>
                </a:solidFill>
              </a:rPr>
              <a:t>thương</a:t>
            </a:r>
            <a:r>
              <a:rPr lang="en-US" b="1" dirty="0" smtClean="0">
                <a:solidFill>
                  <a:srgbClr val="FF0000"/>
                </a:solidFill>
              </a:rPr>
              <a:t> </a:t>
            </a:r>
            <a:r>
              <a:rPr lang="en-US" b="1" dirty="0" err="1" smtClean="0">
                <a:solidFill>
                  <a:srgbClr val="FF0000"/>
                </a:solidFill>
              </a:rPr>
              <a:t>mại</a:t>
            </a:r>
            <a:r>
              <a:rPr lang="en-US" b="1" dirty="0" smtClean="0">
                <a:solidFill>
                  <a:srgbClr val="FF0000"/>
                </a:solidFill>
              </a:rPr>
              <a:t>, </a:t>
            </a:r>
            <a:r>
              <a:rPr lang="en-US" b="1" dirty="0" err="1" smtClean="0">
                <a:solidFill>
                  <a:srgbClr val="FF0000"/>
                </a:solidFill>
              </a:rPr>
              <a:t>lao</a:t>
            </a:r>
            <a:r>
              <a:rPr lang="en-US" b="1" dirty="0" smtClean="0">
                <a:solidFill>
                  <a:srgbClr val="FF0000"/>
                </a:solidFill>
              </a:rPr>
              <a:t> </a:t>
            </a:r>
            <a:r>
              <a:rPr lang="en-US" b="1" dirty="0" err="1" smtClean="0">
                <a:solidFill>
                  <a:srgbClr val="FF0000"/>
                </a:solidFill>
              </a:rPr>
              <a:t>động</a:t>
            </a:r>
            <a:r>
              <a:rPr lang="en-US" b="1" dirty="0" smtClean="0">
                <a:solidFill>
                  <a:srgbClr val="FF0000"/>
                </a:solidFill>
              </a:rPr>
              <a:t> </a:t>
            </a:r>
            <a:r>
              <a:rPr lang="en-US" b="1" dirty="0" err="1" smtClean="0">
                <a:solidFill>
                  <a:srgbClr val="FF0000"/>
                </a:solidFill>
              </a:rPr>
              <a:t>và</a:t>
            </a:r>
            <a:r>
              <a:rPr lang="en-US" b="1" dirty="0" smtClean="0">
                <a:solidFill>
                  <a:srgbClr val="FF0000"/>
                </a:solidFill>
              </a:rPr>
              <a:t> </a:t>
            </a:r>
            <a:r>
              <a:rPr lang="en-US" b="1" dirty="0" err="1" smtClean="0">
                <a:solidFill>
                  <a:srgbClr val="FF0000"/>
                </a:solidFill>
              </a:rPr>
              <a:t>những</a:t>
            </a:r>
            <a:r>
              <a:rPr lang="en-US" b="1" dirty="0" smtClean="0">
                <a:solidFill>
                  <a:srgbClr val="FF0000"/>
                </a:solidFill>
              </a:rPr>
              <a:t> </a:t>
            </a:r>
            <a:r>
              <a:rPr lang="en-US" b="1" dirty="0" err="1" smtClean="0">
                <a:solidFill>
                  <a:srgbClr val="FF0000"/>
                </a:solidFill>
              </a:rPr>
              <a:t>việc</a:t>
            </a:r>
            <a:r>
              <a:rPr lang="en-US" b="1" dirty="0" smtClean="0">
                <a:solidFill>
                  <a:srgbClr val="FF0000"/>
                </a:solidFill>
              </a:rPr>
              <a:t> </a:t>
            </a:r>
            <a:r>
              <a:rPr lang="en-US" b="1" dirty="0" err="1" smtClean="0">
                <a:solidFill>
                  <a:srgbClr val="FF0000"/>
                </a:solidFill>
              </a:rPr>
              <a:t>khác</a:t>
            </a:r>
            <a:r>
              <a:rPr lang="en-US" b="1" dirty="0" smtClean="0">
                <a:solidFill>
                  <a:srgbClr val="FF0000"/>
                </a:solidFill>
              </a:rPr>
              <a:t> </a:t>
            </a:r>
            <a:r>
              <a:rPr lang="en-US" b="1" dirty="0" err="1" smtClean="0">
                <a:solidFill>
                  <a:srgbClr val="FF0000"/>
                </a:solidFill>
              </a:rPr>
              <a:t>theo</a:t>
            </a:r>
            <a:r>
              <a:rPr lang="en-US" b="1" dirty="0" smtClean="0">
                <a:solidFill>
                  <a:srgbClr val="FF0000"/>
                </a:solidFill>
              </a:rPr>
              <a:t> </a:t>
            </a:r>
            <a:r>
              <a:rPr lang="en-US" b="1" dirty="0" err="1" smtClean="0">
                <a:solidFill>
                  <a:srgbClr val="FF0000"/>
                </a:solidFill>
              </a:rPr>
              <a:t>quy</a:t>
            </a:r>
            <a:r>
              <a:rPr lang="en-US" b="1" dirty="0" smtClean="0">
                <a:solidFill>
                  <a:srgbClr val="FF0000"/>
                </a:solidFill>
              </a:rPr>
              <a:t> </a:t>
            </a:r>
            <a:r>
              <a:rPr lang="en-US" b="1" dirty="0" err="1" smtClean="0">
                <a:solidFill>
                  <a:srgbClr val="FF0000"/>
                </a:solidFill>
              </a:rPr>
              <a:t>định</a:t>
            </a:r>
            <a:r>
              <a:rPr lang="en-US" b="1" dirty="0" smtClean="0">
                <a:solidFill>
                  <a:srgbClr val="FF0000"/>
                </a:solidFill>
              </a:rPr>
              <a:t> </a:t>
            </a:r>
            <a:r>
              <a:rPr lang="en-US" b="1" dirty="0" err="1" smtClean="0">
                <a:solidFill>
                  <a:srgbClr val="FF0000"/>
                </a:solidFill>
              </a:rPr>
              <a:t>của</a:t>
            </a:r>
            <a:r>
              <a:rPr lang="en-US" b="1" dirty="0" smtClean="0">
                <a:solidFill>
                  <a:srgbClr val="FF0000"/>
                </a:solidFill>
              </a:rPr>
              <a:t> </a:t>
            </a:r>
            <a:r>
              <a:rPr lang="en-US" b="1" dirty="0" err="1" smtClean="0">
                <a:solidFill>
                  <a:srgbClr val="FF0000"/>
                </a:solidFill>
              </a:rPr>
              <a:t>pháp</a:t>
            </a:r>
            <a:r>
              <a:rPr lang="en-US" b="1" dirty="0" smtClean="0">
                <a:solidFill>
                  <a:srgbClr val="FF0000"/>
                </a:solidFill>
              </a:rPr>
              <a:t> </a:t>
            </a:r>
            <a:r>
              <a:rPr lang="en-US" b="1" dirty="0" err="1" smtClean="0">
                <a:solidFill>
                  <a:srgbClr val="FF0000"/>
                </a:solidFill>
              </a:rPr>
              <a:t>luật</a:t>
            </a:r>
            <a:r>
              <a:rPr lang="en-US" b="1" dirty="0" smtClean="0">
                <a:solidFill>
                  <a:srgbClr val="FF0000"/>
                </a:solidFill>
              </a:rPr>
              <a:t>;</a:t>
            </a:r>
          </a:p>
          <a:p>
            <a:pPr algn="ctr"/>
            <a:r>
              <a:rPr lang="en-US" dirty="0" smtClean="0"/>
              <a:t> </a:t>
            </a:r>
            <a:endParaRPr lang="en-US" dirty="0"/>
          </a:p>
        </p:txBody>
      </p:sp>
      <p:sp>
        <p:nvSpPr>
          <p:cNvPr id="9" name="Vertical Scroll 8"/>
          <p:cNvSpPr/>
          <p:nvPr/>
        </p:nvSpPr>
        <p:spPr>
          <a:xfrm>
            <a:off x="1967718" y="2667000"/>
            <a:ext cx="4953000" cy="4343400"/>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pPr algn="ctr">
              <a:spcBef>
                <a:spcPts val="600"/>
              </a:spcBef>
              <a:spcAft>
                <a:spcPts val="600"/>
              </a:spcAft>
            </a:pPr>
            <a:r>
              <a:rPr lang="en-US" sz="2400" dirty="0"/>
              <a:t>- </a:t>
            </a:r>
            <a:r>
              <a:rPr lang="en-US" sz="2400" dirty="0" err="1"/>
              <a:t>Việc</a:t>
            </a:r>
            <a:r>
              <a:rPr lang="en-US" sz="2400" dirty="0"/>
              <a:t> </a:t>
            </a:r>
            <a:r>
              <a:rPr lang="en-US" sz="2400" dirty="0" err="1"/>
              <a:t>giải</a:t>
            </a:r>
            <a:r>
              <a:rPr lang="en-US" sz="2400" dirty="0"/>
              <a:t> </a:t>
            </a:r>
            <a:r>
              <a:rPr lang="en-US" sz="2400" dirty="0" err="1"/>
              <a:t>quyết</a:t>
            </a:r>
            <a:r>
              <a:rPr lang="en-US" sz="2400" dirty="0"/>
              <a:t> </a:t>
            </a:r>
            <a:r>
              <a:rPr lang="en-US" sz="2400" dirty="0" err="1"/>
              <a:t>vụ</a:t>
            </a:r>
            <a:r>
              <a:rPr lang="en-US" sz="2400" dirty="0"/>
              <a:t> </a:t>
            </a:r>
            <a:r>
              <a:rPr lang="en-US" sz="2400" dirty="0" err="1"/>
              <a:t>việc</a:t>
            </a:r>
            <a:r>
              <a:rPr lang="en-US" sz="2400" dirty="0"/>
              <a:t> </a:t>
            </a:r>
            <a:r>
              <a:rPr lang="en-US" sz="2400" dirty="0" err="1"/>
              <a:t>dân</a:t>
            </a:r>
            <a:r>
              <a:rPr lang="en-US" sz="2400" dirty="0"/>
              <a:t> </a:t>
            </a:r>
            <a:r>
              <a:rPr lang="en-US" sz="2400" dirty="0" err="1"/>
              <a:t>sự</a:t>
            </a:r>
            <a:r>
              <a:rPr lang="en-US" sz="2400" dirty="0"/>
              <a:t>, </a:t>
            </a:r>
            <a:r>
              <a:rPr lang="en-US" sz="2400" dirty="0" err="1"/>
              <a:t>phá</a:t>
            </a:r>
            <a:r>
              <a:rPr lang="en-US" sz="2400" dirty="0"/>
              <a:t> </a:t>
            </a:r>
            <a:r>
              <a:rPr lang="en-US" sz="2400" dirty="0" err="1"/>
              <a:t>sản</a:t>
            </a:r>
            <a:r>
              <a:rPr lang="en-US" sz="2400" dirty="0"/>
              <a:t> </a:t>
            </a:r>
            <a:r>
              <a:rPr lang="en-US" sz="2400" dirty="0" err="1"/>
              <a:t>được</a:t>
            </a:r>
            <a:r>
              <a:rPr lang="en-US" sz="2400" dirty="0"/>
              <a:t> </a:t>
            </a:r>
            <a:r>
              <a:rPr lang="en-US" sz="2400" dirty="0" err="1"/>
              <a:t>thực</a:t>
            </a:r>
            <a:r>
              <a:rPr lang="en-US" sz="2400" dirty="0"/>
              <a:t> </a:t>
            </a:r>
            <a:r>
              <a:rPr lang="en-US" sz="2400" dirty="0" err="1"/>
              <a:t>hiện</a:t>
            </a:r>
            <a:r>
              <a:rPr lang="en-US" sz="2400" dirty="0"/>
              <a:t> </a:t>
            </a:r>
            <a:r>
              <a:rPr lang="en-US" sz="2400" dirty="0" err="1"/>
              <a:t>đúng</a:t>
            </a:r>
            <a:r>
              <a:rPr lang="en-US" sz="2400" dirty="0"/>
              <a:t> </a:t>
            </a:r>
            <a:r>
              <a:rPr lang="en-US" sz="2400" dirty="0" err="1"/>
              <a:t>quy</a:t>
            </a:r>
            <a:r>
              <a:rPr lang="en-US" sz="2400" dirty="0"/>
              <a:t> </a:t>
            </a:r>
            <a:r>
              <a:rPr lang="en-US" sz="2400" dirty="0" err="1"/>
              <a:t>định</a:t>
            </a:r>
            <a:r>
              <a:rPr lang="en-US" sz="2400" dirty="0"/>
              <a:t> </a:t>
            </a:r>
            <a:r>
              <a:rPr lang="en-US" sz="2400" dirty="0" err="1"/>
              <a:t>của</a:t>
            </a:r>
            <a:r>
              <a:rPr lang="en-US" sz="2400" dirty="0"/>
              <a:t> </a:t>
            </a:r>
            <a:r>
              <a:rPr lang="en-US" sz="2400" dirty="0" err="1"/>
              <a:t>pháp</a:t>
            </a:r>
            <a:r>
              <a:rPr lang="en-US" sz="2400" dirty="0"/>
              <a:t> </a:t>
            </a:r>
            <a:r>
              <a:rPr lang="en-US" sz="2400" dirty="0" err="1"/>
              <a:t>luật</a:t>
            </a:r>
            <a:r>
              <a:rPr lang="en-US" sz="2400" dirty="0"/>
              <a:t>;</a:t>
            </a:r>
          </a:p>
          <a:p>
            <a:pPr algn="ctr">
              <a:spcBef>
                <a:spcPts val="600"/>
              </a:spcBef>
              <a:spcAft>
                <a:spcPts val="600"/>
              </a:spcAft>
            </a:pPr>
            <a:r>
              <a:rPr lang="en-US" sz="2400" dirty="0"/>
              <a:t>- </a:t>
            </a:r>
            <a:r>
              <a:rPr lang="en-US" sz="2400" dirty="0" err="1"/>
              <a:t>Mọi</a:t>
            </a:r>
            <a:r>
              <a:rPr lang="en-US" sz="2400" dirty="0"/>
              <a:t> vi </a:t>
            </a:r>
            <a:r>
              <a:rPr lang="en-US" sz="2400" dirty="0" err="1"/>
              <a:t>phạm</a:t>
            </a:r>
            <a:r>
              <a:rPr lang="en-US" sz="2400" dirty="0"/>
              <a:t> </a:t>
            </a:r>
            <a:r>
              <a:rPr lang="en-US" sz="2400" dirty="0" err="1"/>
              <a:t>pháp</a:t>
            </a:r>
            <a:r>
              <a:rPr lang="en-US" sz="2400" dirty="0"/>
              <a:t> </a:t>
            </a:r>
            <a:r>
              <a:rPr lang="en-US" sz="2400" dirty="0" err="1"/>
              <a:t>luật</a:t>
            </a:r>
            <a:r>
              <a:rPr lang="en-US" sz="2400" dirty="0"/>
              <a:t> </a:t>
            </a:r>
            <a:r>
              <a:rPr lang="en-US" sz="2400" dirty="0" err="1"/>
              <a:t>trong</a:t>
            </a:r>
            <a:r>
              <a:rPr lang="en-US" sz="2400" dirty="0"/>
              <a:t> </a:t>
            </a:r>
            <a:r>
              <a:rPr lang="en-US" sz="2400" dirty="0" err="1"/>
              <a:t>quá</a:t>
            </a:r>
            <a:r>
              <a:rPr lang="en-US" sz="2400" dirty="0"/>
              <a:t> </a:t>
            </a:r>
            <a:r>
              <a:rPr lang="en-US" sz="2400" dirty="0" err="1"/>
              <a:t>trình</a:t>
            </a:r>
            <a:r>
              <a:rPr lang="en-US" sz="2400" dirty="0"/>
              <a:t> </a:t>
            </a:r>
            <a:r>
              <a:rPr lang="en-US" sz="2400" dirty="0" err="1"/>
              <a:t>giải</a:t>
            </a:r>
            <a:r>
              <a:rPr lang="en-US" sz="2400" dirty="0"/>
              <a:t> </a:t>
            </a:r>
            <a:r>
              <a:rPr lang="en-US" sz="2400" dirty="0" err="1"/>
              <a:t>quyết</a:t>
            </a:r>
            <a:r>
              <a:rPr lang="en-US" sz="2400" dirty="0"/>
              <a:t> </a:t>
            </a:r>
            <a:r>
              <a:rPr lang="en-US" sz="2400" dirty="0" err="1"/>
              <a:t>vụ</a:t>
            </a:r>
            <a:r>
              <a:rPr lang="en-US" sz="2400" dirty="0"/>
              <a:t> </a:t>
            </a:r>
            <a:r>
              <a:rPr lang="en-US" sz="2400" dirty="0" err="1"/>
              <a:t>việc</a:t>
            </a:r>
            <a:r>
              <a:rPr lang="en-US" sz="2400" dirty="0"/>
              <a:t> </a:t>
            </a:r>
            <a:r>
              <a:rPr lang="en-US" sz="2400" dirty="0" err="1"/>
              <a:t>được</a:t>
            </a:r>
            <a:r>
              <a:rPr lang="en-US" sz="2400" dirty="0"/>
              <a:t> </a:t>
            </a:r>
            <a:r>
              <a:rPr lang="en-US" sz="2400" dirty="0" err="1"/>
              <a:t>phát</a:t>
            </a:r>
            <a:r>
              <a:rPr lang="en-US" sz="2400" dirty="0"/>
              <a:t> </a:t>
            </a:r>
            <a:r>
              <a:rPr lang="en-US" sz="2400" dirty="0" err="1"/>
              <a:t>hiện</a:t>
            </a:r>
            <a:r>
              <a:rPr lang="en-US" sz="2400" dirty="0"/>
              <a:t>, </a:t>
            </a:r>
            <a:r>
              <a:rPr lang="en-US" sz="2400" dirty="0" err="1"/>
              <a:t>xử</a:t>
            </a:r>
            <a:r>
              <a:rPr lang="en-US" sz="2400" dirty="0"/>
              <a:t> </a:t>
            </a:r>
            <a:r>
              <a:rPr lang="en-US" sz="2400" dirty="0" err="1"/>
              <a:t>lý</a:t>
            </a:r>
            <a:r>
              <a:rPr lang="en-US" sz="2400" dirty="0"/>
              <a:t> </a:t>
            </a:r>
            <a:r>
              <a:rPr lang="en-US" sz="2400" dirty="0" err="1"/>
              <a:t>kịp</a:t>
            </a:r>
            <a:r>
              <a:rPr lang="en-US" sz="2400" dirty="0"/>
              <a:t> </a:t>
            </a:r>
            <a:r>
              <a:rPr lang="en-US" sz="2400" dirty="0" err="1"/>
              <a:t>thời</a:t>
            </a:r>
            <a:r>
              <a:rPr lang="en-US" sz="2400" dirty="0"/>
              <a:t>, </a:t>
            </a:r>
            <a:r>
              <a:rPr lang="en-US" sz="2400" dirty="0" err="1"/>
              <a:t>nghiêm</a:t>
            </a:r>
            <a:r>
              <a:rPr lang="en-US" sz="2400" dirty="0"/>
              <a:t> minh.</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xit" presetSubtype="16" fill="hold" grpId="1" nodeType="clickEffect">
                                  <p:stCondLst>
                                    <p:cond delay="0"/>
                                  </p:stCondLst>
                                  <p:childTnLst>
                                    <p:animEffect transition="out" filter="diamond(in)">
                                      <p:cBhvr>
                                        <p:cTn id="25" dur="2000"/>
                                        <p:tgtEl>
                                          <p:spTgt spid="7"/>
                                        </p:tgtEl>
                                      </p:cBhvr>
                                    </p:animEffect>
                                    <p:set>
                                      <p:cBhvr>
                                        <p:cTn id="26" dur="1" fill="hold">
                                          <p:stCondLst>
                                            <p:cond delay="1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nodeType="clickEffect">
                                  <p:stCondLst>
                                    <p:cond delay="0"/>
                                  </p:stCondLst>
                                  <p:iterate type="lt">
                                    <p:tmPct val="0"/>
                                  </p:iterate>
                                  <p:childTnLst>
                                    <p:set>
                                      <p:cBhvr>
                                        <p:cTn id="30" dur="1" fill="hold">
                                          <p:stCondLst>
                                            <p:cond delay="0"/>
                                          </p:stCondLst>
                                        </p:cTn>
                                        <p:tgtEl>
                                          <p:spTgt spid="4"/>
                                        </p:tgtEl>
                                        <p:attrNameLst>
                                          <p:attrName>style.visibility</p:attrName>
                                        </p:attrNameLst>
                                      </p:cBhvr>
                                      <p:to>
                                        <p:strVal val="visible"/>
                                      </p:to>
                                    </p:set>
                                    <p:animEffect transition="in" filter="fade">
                                      <p:cBhvr>
                                        <p:cTn id="31" dur="770" decel="100000"/>
                                        <p:tgtEl>
                                          <p:spTgt spid="4"/>
                                        </p:tgtEl>
                                      </p:cBhvr>
                                    </p:animEffect>
                                    <p:animScale>
                                      <p:cBhvr>
                                        <p:cTn id="32" dur="770" decel="100000"/>
                                        <p:tgtEl>
                                          <p:spTgt spid="4"/>
                                        </p:tgtEl>
                                      </p:cBhvr>
                                      <p:from x="10000" y="10000"/>
                                      <p:to x="200000" y="450000"/>
                                    </p:animScale>
                                    <p:animScale>
                                      <p:cBhvr>
                                        <p:cTn id="33" dur="1230" accel="100000" fill="hold">
                                          <p:stCondLst>
                                            <p:cond delay="770"/>
                                          </p:stCondLst>
                                        </p:cTn>
                                        <p:tgtEl>
                                          <p:spTgt spid="4"/>
                                        </p:tgtEl>
                                      </p:cBhvr>
                                      <p:from x="200000" y="450000"/>
                                      <p:to x="100000" y="100000"/>
                                    </p:animScale>
                                    <p:set>
                                      <p:cBhvr>
                                        <p:cTn id="34" dur="770" fill="hold"/>
                                        <p:tgtEl>
                                          <p:spTgt spid="4"/>
                                        </p:tgtEl>
                                        <p:attrNameLst>
                                          <p:attrName>ppt_x</p:attrName>
                                        </p:attrNameLst>
                                      </p:cBhvr>
                                      <p:to>
                                        <p:strVal val="(0.5)"/>
                                      </p:to>
                                    </p:set>
                                    <p:anim from="(0.5)" to="(#ppt_x)" calcmode="lin" valueType="num">
                                      <p:cBhvr>
                                        <p:cTn id="35" dur="1230" accel="100000" fill="hold">
                                          <p:stCondLst>
                                            <p:cond delay="770"/>
                                          </p:stCondLst>
                                        </p:cTn>
                                        <p:tgtEl>
                                          <p:spTgt spid="4"/>
                                        </p:tgtEl>
                                        <p:attrNameLst>
                                          <p:attrName>ppt_x</p:attrName>
                                        </p:attrNameLst>
                                      </p:cBhvr>
                                    </p:anim>
                                    <p:set>
                                      <p:cBhvr>
                                        <p:cTn id="36" dur="770" fill="hold"/>
                                        <p:tgtEl>
                                          <p:spTgt spid="4"/>
                                        </p:tgtEl>
                                        <p:attrNameLst>
                                          <p:attrName>ppt_y</p:attrName>
                                        </p:attrNameLst>
                                      </p:cBhvr>
                                      <p:to>
                                        <p:strVal val="(#ppt_y+0.4)"/>
                                      </p:to>
                                    </p:set>
                                    <p:anim from="(#ppt_y+0.4)" to="(#ppt_y)" calcmode="lin" valueType="num">
                                      <p:cBhvr>
                                        <p:cTn id="37" dur="1230" accel="100000" fill="hold">
                                          <p:stCondLst>
                                            <p:cond delay="770"/>
                                          </p:stCondLst>
                                        </p:cTn>
                                        <p:tgtEl>
                                          <p:spTgt spid="4"/>
                                        </p:tgtEl>
                                        <p:attrNameLst>
                                          <p:attrName>ppt_y</p:attrName>
                                        </p:attrNameLst>
                                      </p:cBhvr>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1" nodeType="clickEffect">
                                  <p:stCondLst>
                                    <p:cond delay="0"/>
                                  </p:stCondLst>
                                  <p:childTnLst>
                                    <p:anim calcmode="lin" valueType="num">
                                      <p:cBhvr additive="base">
                                        <p:cTn id="46" dur="500"/>
                                        <p:tgtEl>
                                          <p:spTgt spid="8"/>
                                        </p:tgtEl>
                                        <p:attrNameLst>
                                          <p:attrName>ppt_x</p:attrName>
                                        </p:attrNameLst>
                                      </p:cBhvr>
                                      <p:tavLst>
                                        <p:tav tm="0">
                                          <p:val>
                                            <p:strVal val="ppt_x"/>
                                          </p:val>
                                        </p:tav>
                                        <p:tav tm="100000">
                                          <p:val>
                                            <p:strVal val="ppt_x"/>
                                          </p:val>
                                        </p:tav>
                                      </p:tavLst>
                                    </p:anim>
                                    <p:anim calcmode="lin" valueType="num">
                                      <p:cBhvr additive="base">
                                        <p:cTn id="47" dur="500"/>
                                        <p:tgtEl>
                                          <p:spTgt spid="8"/>
                                        </p:tgtEl>
                                        <p:attrNameLst>
                                          <p:attrName>ppt_y</p:attrName>
                                        </p:attrNameLst>
                                      </p:cBhvr>
                                      <p:tavLst>
                                        <p:tav tm="0">
                                          <p:val>
                                            <p:strVal val="ppt_y"/>
                                          </p:val>
                                        </p:tav>
                                        <p:tav tm="100000">
                                          <p:val>
                                            <p:strVal val="1+ppt_h/2"/>
                                          </p:val>
                                        </p:tav>
                                      </p:tavLst>
                                    </p:anim>
                                    <p:set>
                                      <p:cBhvr>
                                        <p:cTn id="48" dur="1" fill="hold">
                                          <p:stCondLst>
                                            <p:cond delay="499"/>
                                          </p:stCondLst>
                                        </p:cTn>
                                        <p:tgtEl>
                                          <p:spTgt spid="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5"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2000"/>
                                        <p:tgtEl>
                                          <p:spTgt spid="5"/>
                                        </p:tgtEl>
                                      </p:cBhvr>
                                    </p:animEffect>
                                    <p:anim calcmode="lin" valueType="num">
                                      <p:cBhvr>
                                        <p:cTn id="54" dur="2000" fill="hold"/>
                                        <p:tgtEl>
                                          <p:spTgt spid="5"/>
                                        </p:tgtEl>
                                        <p:attrNameLst>
                                          <p:attrName>style.rotation</p:attrName>
                                        </p:attrNameLst>
                                      </p:cBhvr>
                                      <p:tavLst>
                                        <p:tav tm="0">
                                          <p:val>
                                            <p:fltVal val="720"/>
                                          </p:val>
                                        </p:tav>
                                        <p:tav tm="100000">
                                          <p:val>
                                            <p:fltVal val="0"/>
                                          </p:val>
                                        </p:tav>
                                      </p:tavLst>
                                    </p:anim>
                                    <p:anim calcmode="lin" valueType="num">
                                      <p:cBhvr>
                                        <p:cTn id="55" dur="2000" fill="hold"/>
                                        <p:tgtEl>
                                          <p:spTgt spid="5"/>
                                        </p:tgtEl>
                                        <p:attrNameLst>
                                          <p:attrName>ppt_h</p:attrName>
                                        </p:attrNameLst>
                                      </p:cBhvr>
                                      <p:tavLst>
                                        <p:tav tm="0">
                                          <p:val>
                                            <p:fltVal val="0"/>
                                          </p:val>
                                        </p:tav>
                                        <p:tav tm="100000">
                                          <p:val>
                                            <p:strVal val="#ppt_h"/>
                                          </p:val>
                                        </p:tav>
                                      </p:tavLst>
                                    </p:anim>
                                    <p:anim calcmode="lin" valueType="num">
                                      <p:cBhvr>
                                        <p:cTn id="56"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57" fill="hold">
                      <p:stCondLst>
                        <p:cond delay="indefinite"/>
                      </p:stCondLst>
                      <p:childTnLst>
                        <p:par>
                          <p:cTn id="58" fill="hold">
                            <p:stCondLst>
                              <p:cond delay="0"/>
                            </p:stCondLst>
                            <p:childTnLst>
                              <p:par>
                                <p:cTn id="59" presetID="48" presetClass="entr" presetSubtype="0" accel="5000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62"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63" dur="1000" fill="hold"/>
                                        <p:tgtEl>
                                          <p:spTgt spid="9"/>
                                        </p:tgtEl>
                                        <p:attrNameLst>
                                          <p:attrName>ppt_y</p:attrName>
                                        </p:attrNameLst>
                                      </p:cBhvr>
                                      <p:tavLst>
                                        <p:tav tm="0">
                                          <p:val>
                                            <p:strVal val="#ppt_y"/>
                                          </p:val>
                                        </p:tav>
                                        <p:tav tm="100000">
                                          <p:val>
                                            <p:strVal val="#ppt_y"/>
                                          </p:val>
                                        </p:tav>
                                      </p:tavLst>
                                    </p:anim>
                                    <p:animEffect transition="in" filter="fade">
                                      <p:cBhvr>
                                        <p:cTn id="64" dur="10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7" grpId="1" animBg="1"/>
      <p:bldP spid="8" grpId="0" animBg="1"/>
      <p:bldP spid="8"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772400" y="228600"/>
            <a:ext cx="22098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Định</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4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nghĩa</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3" name="Teardrop 2"/>
          <p:cNvSpPr/>
          <p:nvPr/>
        </p:nvSpPr>
        <p:spPr>
          <a:xfrm>
            <a:off x="1828800" y="1981200"/>
            <a:ext cx="8229600" cy="4876800"/>
          </a:xfrm>
          <a:prstGeom prst="teardrop">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solidFill>
                  <a:schemeClr val="accent6">
                    <a:lumMod val="50000"/>
                  </a:schemeClr>
                </a:solidFill>
                <a:latin typeface="Arial" pitchFamily="34" charset="0"/>
                <a:cs typeface="Arial" pitchFamily="34" charset="0"/>
              </a:rPr>
              <a:t>…</a:t>
            </a:r>
            <a:r>
              <a:rPr lang="en-US" sz="2600" dirty="0" err="1">
                <a:solidFill>
                  <a:schemeClr val="accent6">
                    <a:lumMod val="50000"/>
                  </a:schemeClr>
                </a:solidFill>
                <a:latin typeface="Arial" pitchFamily="34" charset="0"/>
                <a:cs typeface="Arial" pitchFamily="34" charset="0"/>
              </a:rPr>
              <a:t>Là</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một</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trong</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những</a:t>
            </a:r>
            <a:r>
              <a:rPr lang="en-US" sz="2600" dirty="0">
                <a:solidFill>
                  <a:schemeClr val="accent6">
                    <a:lumMod val="50000"/>
                  </a:schemeClr>
                </a:solidFill>
                <a:latin typeface="Arial" pitchFamily="34" charset="0"/>
                <a:cs typeface="Arial" pitchFamily="34" charset="0"/>
              </a:rPr>
              <a:t> </a:t>
            </a:r>
            <a:r>
              <a:rPr lang="en-US" sz="2600" b="1" dirty="0" err="1">
                <a:solidFill>
                  <a:schemeClr val="accent6">
                    <a:lumMod val="50000"/>
                  </a:schemeClr>
                </a:solidFill>
                <a:latin typeface="Arial" pitchFamily="34" charset="0"/>
                <a:cs typeface="Arial" pitchFamily="34" charset="0"/>
              </a:rPr>
              <a:t>công</a:t>
            </a:r>
            <a:r>
              <a:rPr lang="en-US" sz="2600" b="1" dirty="0">
                <a:solidFill>
                  <a:schemeClr val="accent6">
                    <a:lumMod val="50000"/>
                  </a:schemeClr>
                </a:solidFill>
                <a:latin typeface="Arial" pitchFamily="34" charset="0"/>
                <a:cs typeface="Arial" pitchFamily="34" charset="0"/>
              </a:rPr>
              <a:t> </a:t>
            </a:r>
            <a:r>
              <a:rPr lang="en-US" sz="2600" b="1" dirty="0" err="1">
                <a:solidFill>
                  <a:schemeClr val="accent6">
                    <a:lumMod val="50000"/>
                  </a:schemeClr>
                </a:solidFill>
                <a:latin typeface="Arial" pitchFamily="34" charset="0"/>
                <a:cs typeface="Arial" pitchFamily="34" charset="0"/>
              </a:rPr>
              <a:t>tác</a:t>
            </a:r>
            <a:r>
              <a:rPr lang="en-US" sz="2600" b="1" dirty="0">
                <a:solidFill>
                  <a:schemeClr val="accent6">
                    <a:lumMod val="50000"/>
                  </a:schemeClr>
                </a:solidFill>
                <a:latin typeface="Arial" pitchFamily="34" charset="0"/>
                <a:cs typeface="Arial" pitchFamily="34" charset="0"/>
              </a:rPr>
              <a:t> </a:t>
            </a:r>
            <a:r>
              <a:rPr lang="en-US" sz="2600" b="1" dirty="0" err="1">
                <a:solidFill>
                  <a:schemeClr val="accent6">
                    <a:lumMod val="50000"/>
                  </a:schemeClr>
                </a:solidFill>
                <a:latin typeface="Arial" pitchFamily="34" charset="0"/>
                <a:cs typeface="Arial" pitchFamily="34" charset="0"/>
              </a:rPr>
              <a:t>thực</a:t>
            </a:r>
            <a:r>
              <a:rPr lang="en-US" sz="2600" b="1" dirty="0">
                <a:solidFill>
                  <a:schemeClr val="accent6">
                    <a:lumMod val="50000"/>
                  </a:schemeClr>
                </a:solidFill>
                <a:latin typeface="Arial" pitchFamily="34" charset="0"/>
                <a:cs typeface="Arial" pitchFamily="34" charset="0"/>
              </a:rPr>
              <a:t> </a:t>
            </a:r>
            <a:r>
              <a:rPr lang="en-US" sz="2600" b="1" dirty="0" err="1">
                <a:solidFill>
                  <a:schemeClr val="accent6">
                    <a:lumMod val="50000"/>
                  </a:schemeClr>
                </a:solidFill>
                <a:latin typeface="Arial" pitchFamily="34" charset="0"/>
                <a:cs typeface="Arial" pitchFamily="34" charset="0"/>
              </a:rPr>
              <a:t>hiện</a:t>
            </a:r>
            <a:r>
              <a:rPr lang="en-US" sz="2600" b="1" dirty="0">
                <a:solidFill>
                  <a:schemeClr val="accent6">
                    <a:lumMod val="50000"/>
                  </a:schemeClr>
                </a:solidFill>
                <a:latin typeface="Arial" pitchFamily="34" charset="0"/>
                <a:cs typeface="Arial" pitchFamily="34" charset="0"/>
              </a:rPr>
              <a:t> </a:t>
            </a:r>
            <a:r>
              <a:rPr lang="en-US" sz="2600" b="1" dirty="0" err="1">
                <a:solidFill>
                  <a:schemeClr val="accent6">
                    <a:lumMod val="50000"/>
                  </a:schemeClr>
                </a:solidFill>
                <a:latin typeface="Arial" pitchFamily="34" charset="0"/>
                <a:cs typeface="Arial" pitchFamily="34" charset="0"/>
              </a:rPr>
              <a:t>chức</a:t>
            </a:r>
            <a:r>
              <a:rPr lang="en-US" sz="2600" b="1" dirty="0">
                <a:solidFill>
                  <a:schemeClr val="accent6">
                    <a:lumMod val="50000"/>
                  </a:schemeClr>
                </a:solidFill>
                <a:latin typeface="Arial" pitchFamily="34" charset="0"/>
                <a:cs typeface="Arial" pitchFamily="34" charset="0"/>
              </a:rPr>
              <a:t> </a:t>
            </a:r>
            <a:r>
              <a:rPr lang="en-US" sz="2600" b="1" dirty="0" err="1">
                <a:solidFill>
                  <a:schemeClr val="accent6">
                    <a:lumMod val="50000"/>
                  </a:schemeClr>
                </a:solidFill>
                <a:latin typeface="Arial" pitchFamily="34" charset="0"/>
                <a:cs typeface="Arial" pitchFamily="34" charset="0"/>
              </a:rPr>
              <a:t>năng</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nhiệm</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vụ</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của</a:t>
            </a:r>
            <a:r>
              <a:rPr lang="en-US" sz="2600" dirty="0">
                <a:solidFill>
                  <a:schemeClr val="accent6">
                    <a:lumMod val="50000"/>
                  </a:schemeClr>
                </a:solidFill>
                <a:latin typeface="Arial" pitchFamily="34" charset="0"/>
                <a:cs typeface="Arial" pitchFamily="34" charset="0"/>
              </a:rPr>
              <a:t> VKSND, </a:t>
            </a:r>
            <a:r>
              <a:rPr lang="en-US" sz="2600" dirty="0" err="1">
                <a:solidFill>
                  <a:schemeClr val="accent6">
                    <a:lumMod val="50000"/>
                  </a:schemeClr>
                </a:solidFill>
                <a:latin typeface="Arial" pitchFamily="34" charset="0"/>
                <a:cs typeface="Arial" pitchFamily="34" charset="0"/>
              </a:rPr>
              <a:t>sử</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dụng</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các</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quyền</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năng</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được</a:t>
            </a:r>
            <a:r>
              <a:rPr lang="en-US" sz="2600" dirty="0">
                <a:solidFill>
                  <a:schemeClr val="accent6">
                    <a:lumMod val="50000"/>
                  </a:schemeClr>
                </a:solidFill>
                <a:latin typeface="Arial" pitchFamily="34" charset="0"/>
                <a:cs typeface="Arial" pitchFamily="34" charset="0"/>
              </a:rPr>
              <a:t> PL </a:t>
            </a:r>
            <a:r>
              <a:rPr lang="en-US" sz="2600" dirty="0" err="1">
                <a:solidFill>
                  <a:schemeClr val="accent6">
                    <a:lumMod val="50000"/>
                  </a:schemeClr>
                </a:solidFill>
                <a:latin typeface="Arial" pitchFamily="34" charset="0"/>
                <a:cs typeface="Arial" pitchFamily="34" charset="0"/>
              </a:rPr>
              <a:t>quy</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định</a:t>
            </a:r>
            <a:r>
              <a:rPr lang="en-US" sz="2600"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nhằm</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kiểm</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sát</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việc</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tuân</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theo</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pháp</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luật</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của</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cơ</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quan</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tiến</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hành</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tố</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tụng</a:t>
            </a:r>
            <a:r>
              <a:rPr lang="en-US" sz="2600" i="1" dirty="0">
                <a:solidFill>
                  <a:schemeClr val="accent6">
                    <a:lumMod val="50000"/>
                  </a:schemeClr>
                </a:solidFill>
                <a:latin typeface="Arial" pitchFamily="34" charset="0"/>
                <a:cs typeface="Arial" pitchFamily="34" charset="0"/>
              </a:rPr>
              <a:t> (TA), </a:t>
            </a:r>
            <a:r>
              <a:rPr lang="en-US" sz="2600" i="1" dirty="0" err="1">
                <a:solidFill>
                  <a:schemeClr val="accent6">
                    <a:lumMod val="50000"/>
                  </a:schemeClr>
                </a:solidFill>
                <a:latin typeface="Arial" pitchFamily="34" charset="0"/>
                <a:cs typeface="Arial" pitchFamily="34" charset="0"/>
              </a:rPr>
              <a:t>những</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người</a:t>
            </a:r>
            <a:r>
              <a:rPr lang="en-US" sz="2600" i="1" dirty="0">
                <a:solidFill>
                  <a:schemeClr val="accent6">
                    <a:lumMod val="50000"/>
                  </a:schemeClr>
                </a:solidFill>
                <a:latin typeface="Arial" pitchFamily="34" charset="0"/>
                <a:cs typeface="Arial" pitchFamily="34" charset="0"/>
              </a:rPr>
              <a:t> THTT </a:t>
            </a:r>
            <a:r>
              <a:rPr lang="en-US" sz="2600" i="1" dirty="0" err="1">
                <a:solidFill>
                  <a:schemeClr val="accent6">
                    <a:lumMod val="50000"/>
                  </a:schemeClr>
                </a:solidFill>
                <a:latin typeface="Arial" pitchFamily="34" charset="0"/>
                <a:cs typeface="Arial" pitchFamily="34" charset="0"/>
              </a:rPr>
              <a:t>và</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người</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tham</a:t>
            </a:r>
            <a:r>
              <a:rPr lang="en-US" sz="2600" i="1" dirty="0">
                <a:solidFill>
                  <a:schemeClr val="accent6">
                    <a:lumMod val="50000"/>
                  </a:schemeClr>
                </a:solidFill>
                <a:latin typeface="Arial" pitchFamily="34" charset="0"/>
                <a:cs typeface="Arial" pitchFamily="34" charset="0"/>
              </a:rPr>
              <a:t> </a:t>
            </a:r>
            <a:r>
              <a:rPr lang="en-US" sz="2600" i="1" dirty="0" err="1">
                <a:solidFill>
                  <a:schemeClr val="accent6">
                    <a:lumMod val="50000"/>
                  </a:schemeClr>
                </a:solidFill>
                <a:latin typeface="Arial" pitchFamily="34" charset="0"/>
                <a:cs typeface="Arial" pitchFamily="34" charset="0"/>
              </a:rPr>
              <a:t>gia</a:t>
            </a:r>
            <a:r>
              <a:rPr lang="en-US" sz="2600" i="1"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tố</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tụng</a:t>
            </a:r>
            <a:r>
              <a:rPr lang="en-US" sz="2600" dirty="0">
                <a:solidFill>
                  <a:schemeClr val="accent6">
                    <a:lumMod val="50000"/>
                  </a:schemeClr>
                </a:solidFill>
                <a:latin typeface="Arial" pitchFamily="34" charset="0"/>
                <a:cs typeface="Arial" pitchFamily="34" charset="0"/>
              </a:rPr>
              <a:t> </a:t>
            </a:r>
            <a:r>
              <a:rPr lang="en-US" sz="2600" b="1" dirty="0" err="1">
                <a:solidFill>
                  <a:schemeClr val="accent6">
                    <a:lumMod val="50000"/>
                  </a:schemeClr>
                </a:solidFill>
                <a:latin typeface="Arial" pitchFamily="34" charset="0"/>
                <a:cs typeface="Arial" pitchFamily="34" charset="0"/>
              </a:rPr>
              <a:t>bảo</a:t>
            </a:r>
            <a:r>
              <a:rPr lang="en-US" sz="2600" b="1" dirty="0">
                <a:solidFill>
                  <a:schemeClr val="accent6">
                    <a:lumMod val="50000"/>
                  </a:schemeClr>
                </a:solidFill>
                <a:latin typeface="Arial" pitchFamily="34" charset="0"/>
                <a:cs typeface="Arial" pitchFamily="34" charset="0"/>
              </a:rPr>
              <a:t> </a:t>
            </a:r>
            <a:r>
              <a:rPr lang="en-US" sz="2600" b="1" dirty="0" err="1">
                <a:solidFill>
                  <a:schemeClr val="accent6">
                    <a:lumMod val="50000"/>
                  </a:schemeClr>
                </a:solidFill>
                <a:latin typeface="Arial" pitchFamily="34" charset="0"/>
                <a:cs typeface="Arial" pitchFamily="34" charset="0"/>
              </a:rPr>
              <a:t>đảm</a:t>
            </a:r>
            <a:r>
              <a:rPr lang="en-US" sz="2600" b="1"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việc</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giải</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quyết</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các</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vụ</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việc</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dân</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sự</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và</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việc</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phá</a:t>
            </a:r>
            <a:r>
              <a:rPr lang="en-US" sz="2600" dirty="0">
                <a:solidFill>
                  <a:schemeClr val="accent6">
                    <a:lumMod val="50000"/>
                  </a:schemeClr>
                </a:solidFill>
                <a:latin typeface="Arial" pitchFamily="34" charset="0"/>
                <a:cs typeface="Arial" pitchFamily="34" charset="0"/>
              </a:rPr>
              <a:t> </a:t>
            </a:r>
            <a:r>
              <a:rPr lang="en-US" sz="2600" dirty="0" err="1" smtClean="0">
                <a:solidFill>
                  <a:schemeClr val="accent6">
                    <a:lumMod val="50000"/>
                  </a:schemeClr>
                </a:solidFill>
                <a:latin typeface="Arial" pitchFamily="34" charset="0"/>
                <a:cs typeface="Arial" pitchFamily="34" charset="0"/>
              </a:rPr>
              <a:t>sản</a:t>
            </a:r>
            <a:r>
              <a:rPr lang="en-US" sz="2600" dirty="0" smtClean="0">
                <a:solidFill>
                  <a:schemeClr val="accent6">
                    <a:lumMod val="50000"/>
                  </a:schemeClr>
                </a:solidFill>
                <a:latin typeface="Arial" pitchFamily="34" charset="0"/>
                <a:cs typeface="Arial" pitchFamily="34" charset="0"/>
              </a:rPr>
              <a:t> </a:t>
            </a:r>
            <a:r>
              <a:rPr lang="en-US" sz="2600" dirty="0" err="1" smtClean="0">
                <a:solidFill>
                  <a:schemeClr val="accent6">
                    <a:lumMod val="50000"/>
                  </a:schemeClr>
                </a:solidFill>
                <a:latin typeface="Arial" pitchFamily="34" charset="0"/>
                <a:cs typeface="Arial" pitchFamily="34" charset="0"/>
              </a:rPr>
              <a:t>có</a:t>
            </a:r>
            <a:r>
              <a:rPr lang="en-US" sz="2600" dirty="0" smtClean="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căn</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cứ</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kịp</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thời</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nghiêm</a:t>
            </a:r>
            <a:r>
              <a:rPr lang="en-US" sz="2600" dirty="0">
                <a:solidFill>
                  <a:schemeClr val="accent6">
                    <a:lumMod val="50000"/>
                  </a:schemeClr>
                </a:solidFill>
                <a:latin typeface="Arial" pitchFamily="34" charset="0"/>
                <a:cs typeface="Arial" pitchFamily="34" charset="0"/>
              </a:rPr>
              <a:t> minh, </a:t>
            </a:r>
            <a:r>
              <a:rPr lang="en-US" sz="2600" dirty="0" err="1">
                <a:solidFill>
                  <a:schemeClr val="accent6">
                    <a:lumMod val="50000"/>
                  </a:schemeClr>
                </a:solidFill>
                <a:latin typeface="Arial" pitchFamily="34" charset="0"/>
                <a:cs typeface="Arial" pitchFamily="34" charset="0"/>
              </a:rPr>
              <a:t>đúng</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pháp</a:t>
            </a:r>
            <a:r>
              <a:rPr lang="en-US" sz="2600" dirty="0">
                <a:solidFill>
                  <a:schemeClr val="accent6">
                    <a:lumMod val="50000"/>
                  </a:schemeClr>
                </a:solidFill>
                <a:latin typeface="Arial" pitchFamily="34" charset="0"/>
                <a:cs typeface="Arial" pitchFamily="34" charset="0"/>
              </a:rPr>
              <a:t> </a:t>
            </a:r>
            <a:r>
              <a:rPr lang="en-US" sz="2600" dirty="0" err="1">
                <a:solidFill>
                  <a:schemeClr val="accent6">
                    <a:lumMod val="50000"/>
                  </a:schemeClr>
                </a:solidFill>
                <a:latin typeface="Arial" pitchFamily="34" charset="0"/>
                <a:cs typeface="Arial" pitchFamily="34" charset="0"/>
              </a:rPr>
              <a:t>luật</a:t>
            </a:r>
            <a:r>
              <a:rPr lang="en-US" sz="2600" dirty="0">
                <a:solidFill>
                  <a:schemeClr val="accent6">
                    <a:lumMod val="50000"/>
                  </a:schemeClr>
                </a:solidFill>
                <a:latin typeface="Arial" pitchFamily="34" charset="0"/>
                <a:cs typeface="Arial" pitchFamily="34" charset="0"/>
              </a:rPr>
              <a:t>. </a:t>
            </a:r>
          </a:p>
        </p:txBody>
      </p:sp>
      <p:pic>
        <p:nvPicPr>
          <p:cNvPr id="4" name="Picture 3" descr="DẠ 8.jpg"/>
          <p:cNvPicPr>
            <a:picLocks noChangeAspect="1"/>
          </p:cNvPicPr>
          <p:nvPr/>
        </p:nvPicPr>
        <p:blipFill>
          <a:blip r:embed="rId2" cstate="print"/>
          <a:stretch>
            <a:fillRect/>
          </a:stretch>
        </p:blipFill>
        <p:spPr>
          <a:xfrm>
            <a:off x="1524000" y="0"/>
            <a:ext cx="2743200" cy="21336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6976</TotalTime>
  <Words>6236</Words>
  <Application>Microsoft Office PowerPoint</Application>
  <PresentationFormat>Widescreen</PresentationFormat>
  <Paragraphs>657</Paragraphs>
  <Slides>56</Slides>
  <Notes>15</Notes>
  <HiddenSlides>4</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56</vt:i4>
      </vt:variant>
    </vt:vector>
  </HeadingPairs>
  <TitlesOfParts>
    <vt:vector size="71" baseType="lpstr">
      <vt:lpstr>Arial</vt:lpstr>
      <vt:lpstr>Arial Unicode MS</vt:lpstr>
      <vt:lpstr>Calibri</vt:lpstr>
      <vt:lpstr>Century Schoolbook</vt:lpstr>
      <vt:lpstr>Comic Sans MS</vt:lpstr>
      <vt:lpstr>Lucida Handwriting</vt:lpstr>
      <vt:lpstr>Lucida Sans Unicode</vt:lpstr>
      <vt:lpstr>Palatino Linotype</vt:lpstr>
      <vt:lpstr>Tahoma</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NỘI DUNG 1  Khái niệm, đối tượng, phạm vi</vt:lpstr>
      <vt:lpstr>PowerPoint Presentation</vt:lpstr>
      <vt:lpstr>PowerPoint Presentation</vt:lpstr>
      <vt:lpstr>2. Phạm vi kiểm sát</vt:lpstr>
      <vt:lpstr>PowerPoint Presentation</vt:lpstr>
      <vt:lpstr>PowerPoint Presentation</vt:lpstr>
      <vt:lpstr>NỘI DUNG 2 PHƯƠNG THỨC KIỂM SÁT</vt:lpstr>
      <vt:lpstr>8 NHIỆM VỤ, QUYỀN HẠN (Đ27 LTCVKSD năm 2014)</vt:lpstr>
      <vt:lpstr>PowerPoint Presentation</vt:lpstr>
      <vt:lpstr> 1. ThỰC hiện quyền yêu cầu </vt:lpstr>
      <vt:lpstr>Câu hỏi</vt:lpstr>
      <vt:lpstr>PowerPoint Presentation</vt:lpstr>
      <vt:lpstr>PowerPoint Presentation</vt:lpstr>
      <vt:lpstr>PowerPoint Presentation</vt:lpstr>
      <vt:lpstr>Yêu cầu liên quan đến thủ tục hỏi tại phiên tòa</vt:lpstr>
      <vt:lpstr>PowerPoint Presentation</vt:lpstr>
      <vt:lpstr>Quyền yêu cầu trong thủ tục PS</vt:lpstr>
      <vt:lpstr>2. Thực hiện quyền kiến nghị</vt:lpstr>
      <vt:lpstr>3. Thực hiện quyền kháng nghị </vt:lpstr>
      <vt:lpstr>PowerPoint Presentation</vt:lpstr>
      <vt:lpstr>PowerPoint Presentation</vt:lpstr>
      <vt:lpstr>ĐIỂM KHÁC BIỆT</vt:lpstr>
      <vt:lpstr>         KHÁC BiỆT  (tiếp)</vt:lpstr>
      <vt:lpstr>PowerPoint Presentation</vt:lpstr>
      <vt:lpstr>a) Kháng nghị phúc thẩm và giám đốc thẩm, tái thẩm đối với vụ án dân sự</vt:lpstr>
      <vt:lpstr>PowerPoint Presentation</vt:lpstr>
      <vt:lpstr>PowerPoint Presentation</vt:lpstr>
      <vt:lpstr> KN Phúc thẩm và KNGĐT, TT (2)</vt:lpstr>
      <vt:lpstr>PowerPoint Presentation</vt:lpstr>
      <vt:lpstr>Căn cứ kháng nghị tái thẩm</vt:lpstr>
      <vt:lpstr>PowerPoint Presentation</vt:lpstr>
      <vt:lpstr>PowerPoint Presentation</vt:lpstr>
      <vt:lpstr>b) Phân biệt KN Phúc thẩm vụ án DS và Kháng nghị phúc thẩm việc DS </vt:lpstr>
      <vt:lpstr>c) KN phúc thẩm VADS và KN VIỆC PS</vt:lpstr>
      <vt:lpstr> KN Phúc thẩm và KNGĐT, TT (2)</vt:lpstr>
      <vt:lpstr>4. Tham gia phiên tòa, phiên họp</vt:lpstr>
      <vt:lpstr>4.1. Các trường hơp tham gia  </vt:lpstr>
      <vt:lpstr>b) Tham gia phiên họp sơ thẩm (giải quyết việc dân sự)</vt:lpstr>
      <vt:lpstr>      c) Tham gia phiên tòa, phiên họp  phúc thẩm VV DS      </vt:lpstr>
      <vt:lpstr> d) Tham gia phiên tòa, phiên họp giám đốc thẩm, tái thẩm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Thu thập tài liệu, chứng cứ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GIỚI THIỆU</dc:title>
  <dc:creator>Public User</dc:creator>
  <cp:lastModifiedBy>May Hong</cp:lastModifiedBy>
  <cp:revision>394</cp:revision>
  <dcterms:created xsi:type="dcterms:W3CDTF">2013-09-24T07:13:49Z</dcterms:created>
  <dcterms:modified xsi:type="dcterms:W3CDTF">2017-09-20T08:24:17Z</dcterms:modified>
</cp:coreProperties>
</file>