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37" r:id="rId1"/>
  </p:sldMasterIdLst>
  <p:notesMasterIdLst>
    <p:notesMasterId r:id="rId40"/>
  </p:notesMasterIdLst>
  <p:sldIdLst>
    <p:sldId id="545" r:id="rId2"/>
    <p:sldId id="340" r:id="rId3"/>
    <p:sldId id="303" r:id="rId4"/>
    <p:sldId id="306" r:id="rId5"/>
    <p:sldId id="258" r:id="rId6"/>
    <p:sldId id="315" r:id="rId7"/>
    <p:sldId id="342" r:id="rId8"/>
    <p:sldId id="317" r:id="rId9"/>
    <p:sldId id="354" r:id="rId10"/>
    <p:sldId id="332" r:id="rId11"/>
    <p:sldId id="424" r:id="rId12"/>
    <p:sldId id="334" r:id="rId13"/>
    <p:sldId id="525" r:id="rId14"/>
    <p:sldId id="347" r:id="rId15"/>
    <p:sldId id="426" r:id="rId16"/>
    <p:sldId id="355" r:id="rId17"/>
    <p:sldId id="526" r:id="rId18"/>
    <p:sldId id="322" r:id="rId19"/>
    <p:sldId id="269" r:id="rId20"/>
    <p:sldId id="527" r:id="rId21"/>
    <p:sldId id="528" r:id="rId22"/>
    <p:sldId id="529" r:id="rId23"/>
    <p:sldId id="530" r:id="rId24"/>
    <p:sldId id="372" r:id="rId25"/>
    <p:sldId id="533" r:id="rId26"/>
    <p:sldId id="536" r:id="rId27"/>
    <p:sldId id="531" r:id="rId28"/>
    <p:sldId id="532" r:id="rId29"/>
    <p:sldId id="534" r:id="rId30"/>
    <p:sldId id="537" r:id="rId31"/>
    <p:sldId id="538" r:id="rId32"/>
    <p:sldId id="539" r:id="rId33"/>
    <p:sldId id="540" r:id="rId34"/>
    <p:sldId id="541" r:id="rId35"/>
    <p:sldId id="542" r:id="rId36"/>
    <p:sldId id="543" r:id="rId37"/>
    <p:sldId id="544" r:id="rId38"/>
    <p:sldId id="546"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990099"/>
    <a:srgbClr val="FFCCCC"/>
    <a:srgbClr val="FF99FF"/>
    <a:srgbClr val="FF00FF"/>
    <a:srgbClr val="701062"/>
    <a:srgbClr val="A50021"/>
    <a:srgbClr val="CC99FF"/>
    <a:srgbClr val="FF5050"/>
    <a:srgbClr val="66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3907" autoAdjust="0"/>
  </p:normalViewPr>
  <p:slideViewPr>
    <p:cSldViewPr>
      <p:cViewPr varScale="1">
        <p:scale>
          <a:sx n="68" d="100"/>
          <a:sy n="68" d="100"/>
        </p:scale>
        <p:origin x="-708" y="-108"/>
      </p:cViewPr>
      <p:guideLst>
        <p:guide orient="horz" pos="2160"/>
        <p:guide pos="2880"/>
      </p:guideLst>
    </p:cSldViewPr>
  </p:slideViewPr>
  <p:outlineViewPr>
    <p:cViewPr>
      <p:scale>
        <a:sx n="33" d="100"/>
        <a:sy n="33" d="100"/>
      </p:scale>
      <p:origin x="0" y="1062"/>
    </p:cViewPr>
  </p:outlineViewPr>
  <p:notesTextViewPr>
    <p:cViewPr>
      <p:scale>
        <a:sx n="125" d="100"/>
        <a:sy n="12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DA8D3-EF40-445E-B2FC-018EEEEF2DF6}" type="doc">
      <dgm:prSet loTypeId="urn:microsoft.com/office/officeart/2005/8/layout/matrix2" loCatId="matrix" qsTypeId="urn:microsoft.com/office/officeart/2005/8/quickstyle/3d3" qsCatId="3D" csTypeId="urn:microsoft.com/office/officeart/2005/8/colors/accent2_3" csCatId="accent2" phldr="1"/>
      <dgm:spPr/>
      <dgm:t>
        <a:bodyPr/>
        <a:lstStyle/>
        <a:p>
          <a:endParaRPr lang="en-US"/>
        </a:p>
      </dgm:t>
    </dgm:pt>
    <dgm:pt modelId="{8B237861-DC8B-4DCC-9531-105B5E178BEF}" type="pres">
      <dgm:prSet presAssocID="{8DADA8D3-EF40-445E-B2FC-018EEEEF2DF6}" presName="matrix" presStyleCnt="0">
        <dgm:presLayoutVars>
          <dgm:chMax val="1"/>
          <dgm:dir/>
          <dgm:resizeHandles val="exact"/>
        </dgm:presLayoutVars>
      </dgm:prSet>
      <dgm:spPr/>
      <dgm:t>
        <a:bodyPr/>
        <a:lstStyle/>
        <a:p>
          <a:endParaRPr lang="en-US"/>
        </a:p>
      </dgm:t>
    </dgm:pt>
  </dgm:ptLst>
  <dgm:cxnLst>
    <dgm:cxn modelId="{23870131-4095-4DA7-8E9D-DC7F8680ADD6}" type="presOf" srcId="{8DADA8D3-EF40-445E-B2FC-018EEEEF2DF6}" destId="{8B237861-DC8B-4DCC-9531-105B5E178BEF}" srcOrd="0"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293DE-42C5-401E-BC94-3D85CCA2C8E1}" type="datetimeFigureOut">
              <a:rPr lang="en-US" smtClean="0"/>
              <a:pPr/>
              <a:t>4/18/2017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BB4BFE-39E8-41DF-B88B-17828C3DF7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BA5C21E-5AB8-48EE-9466-0E3CD4A78F42}" type="slidenum">
              <a:rPr lang="en-US"/>
              <a:pPr/>
              <a:t>2</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BB4BFE-39E8-41DF-B88B-17828C3DF784}"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BB4BFE-39E8-41DF-B88B-17828C3DF784}"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BB4BFE-39E8-41DF-B88B-17828C3DF784}"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9F4BBE2-14CF-42EE-96FA-4F233FCBF0E8}" type="slidenum">
              <a:rPr lang="en-US" smtClean="0"/>
              <a:pPr/>
              <a:t>23</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E23DA1-B1CB-49D7-8236-6739DAA492D2}" type="slidenum">
              <a:rPr lang="en-US"/>
              <a:pPr/>
              <a:t>33</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Hệ thống Truyền hình Hội nghị NGN còn cung cấp nhiều tiện ích khác cho người sử dụng như: kết nối với máy tính để trình chiếu văn bản, kết nối với hệ thống âm thanh ngoài, các thiết bị lưu trữ (đầu ghi băng từ, đĩa quang VCD, DVD hoặc ổ cứng) để lưu những phiên hội thảo quan trọng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BB4BFE-39E8-41DF-B88B-17828C3DF784}" type="slidenum">
              <a:rPr lang="en-US" smtClean="0"/>
              <a:pPr/>
              <a:t>35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0C7749-89F4-4605-8EB7-A3F063CA8989}" type="slidenum">
              <a:rPr lang="en-US" smtClean="0"/>
              <a:pPr fontAlgn="base">
                <a:spcBef>
                  <a:spcPct val="0"/>
                </a:spcBef>
                <a:spcAft>
                  <a:spcPct val="0"/>
                </a:spcAft>
                <a:defRPr/>
              </a:pPr>
              <a:t>37</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sv-SE" smtClean="0"/>
              <a:t>It is important to point out that integrated communications includes communication with all players within the companys micro-environment.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742EB9-8019-46EF-8783-DB6BCEC583CF}" type="slidenum">
              <a:rPr lang="en-US" smtClean="0"/>
              <a:pPr/>
              <a:t>38</a:t>
            </a:fld>
            <a:endParaRPr lang="en-US"/>
          </a:p>
        </p:txBody>
      </p:sp>
      <p:sp>
        <p:nvSpPr>
          <p:cNvPr id="5" name="Header Placeholder 4"/>
          <p:cNvSpPr>
            <a:spLocks noGrp="1"/>
          </p:cNvSpPr>
          <p:nvPr>
            <p:ph type="hdr" sz="quarter" idx="11"/>
          </p:nvPr>
        </p:nvSpPr>
        <p:spPr/>
        <p:txBody>
          <a:bodyPr/>
          <a:lstStyle/>
          <a:p>
            <a:r>
              <a:rPr lang="en-US" smtClean="0"/>
              <a:t>Tổ chức bộ máy NN và QĐ thời Trần </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99CB627C-9E3B-4DE4-92B8-9DD89FB5216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8E1DF0-88FA-4B18-95BC-D80C42E8519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D1553E-369E-4391-9B76-9C4810A5134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09650" y="676275"/>
            <a:ext cx="7124700" cy="923925"/>
          </a:xfrm>
        </p:spPr>
        <p:txBody>
          <a:bodyPr/>
          <a:lstStyle/>
          <a:p>
            <a:r>
              <a:rPr lang="en-US"/>
              <a:t>Click to edit Master title style</a:t>
            </a:r>
          </a:p>
        </p:txBody>
      </p:sp>
      <p:sp>
        <p:nvSpPr>
          <p:cNvPr id="3" name="Date Placeholder 2"/>
          <p:cNvSpPr>
            <a:spLocks noGrp="1"/>
          </p:cNvSpPr>
          <p:nvPr>
            <p:ph type="dt" sz="half" idx="10"/>
          </p:nvPr>
        </p:nvSpPr>
        <p:spPr>
          <a:xfrm>
            <a:off x="6437313" y="5951538"/>
            <a:ext cx="2133600" cy="365125"/>
          </a:xfrm>
        </p:spPr>
        <p:txBody>
          <a:bodyPr/>
          <a:lstStyle>
            <a:lvl1pPr>
              <a:defRPr/>
            </a:lvl1pPr>
          </a:lstStyle>
          <a:p>
            <a:fld id="{D4A96C9D-95C6-4F31-B5D6-B86B97247D41}" type="datetime1">
              <a:rPr lang="en-US" altLang="en-US"/>
              <a:pPr/>
              <a:t>4/18/2017</a:t>
            </a:fld>
            <a:endParaRPr lang="en-US" sz="1800">
              <a:solidFill>
                <a:schemeClr val="tx1"/>
              </a:solidFill>
            </a:endParaRPr>
          </a:p>
        </p:txBody>
      </p:sp>
      <p:sp>
        <p:nvSpPr>
          <p:cNvPr id="4" name="Footer Placeholder 3"/>
          <p:cNvSpPr>
            <a:spLocks noGrp="1"/>
          </p:cNvSpPr>
          <p:nvPr>
            <p:ph type="ftr" sz="quarter" idx="11"/>
          </p:nvPr>
        </p:nvSpPr>
        <p:spPr>
          <a:xfrm>
            <a:off x="1181100" y="5951538"/>
            <a:ext cx="5256213" cy="365125"/>
          </a:xfrm>
        </p:spPr>
        <p:txBody>
          <a:bodyPr/>
          <a:lstStyle>
            <a:lvl1pPr>
              <a:defRPr/>
            </a:lvl1pPr>
          </a:lstStyle>
          <a:p>
            <a:endParaRPr lang="en-US"/>
          </a:p>
        </p:txBody>
      </p:sp>
      <p:sp>
        <p:nvSpPr>
          <p:cNvPr id="5" name="Slide Number Placeholder 4"/>
          <p:cNvSpPr>
            <a:spLocks noGrp="1"/>
          </p:cNvSpPr>
          <p:nvPr>
            <p:ph type="sldNum" sz="quarter" idx="12"/>
          </p:nvPr>
        </p:nvSpPr>
        <p:spPr>
          <a:xfrm>
            <a:off x="573088" y="5951538"/>
            <a:ext cx="608012" cy="365125"/>
          </a:xfrm>
        </p:spPr>
        <p:txBody>
          <a:bodyPr/>
          <a:lstStyle>
            <a:lvl1pPr>
              <a:defRPr/>
            </a:lvl1pPr>
          </a:lstStyle>
          <a:p>
            <a:fld id="{C60E6852-B508-44A5-B27F-E49F18557357}" type="slidenum">
              <a:rPr lang="en-US" altLang="en-US"/>
              <a:pPr/>
              <a:t>‹#›</a:t>
            </a:fld>
            <a:endParaRPr lang="en-US">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DBA14686-E804-4382-B912-9E6D2C479C7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81A17A99-8891-4521-8BCC-FDC7B8294DAC}"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1CCEABA3-1F67-49A4-B22F-9796731AB23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983EA865-154E-46FD-86DA-926B520B860E}"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8D1213-401E-44AB-B900-F72B0221866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96E926C-3D0B-4643-8930-49A2C5F95CD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D8B2A7A-1A85-4B70-83DC-8FF6E1D57EA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7A3003D4-2125-4547-8F5E-40AAFC9BC52F}"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904AB7AF-2767-40BB-BBA9-BEC5BEB49784}" type="slidenum">
              <a:rPr lang="en-US" smtClean="0"/>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 id="2147484549"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LUAT%20DS%202.PPT/BAI%20GIANG.MAY%20HONG/HD%20su%20dung%20chinh%20thuc/%5b05-02-2017%2022.27.20%5dHOP%20DONG%202017.pptx" TargetMode="External"/><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data:image/jpeg;base64,/9j/4AAQSkZJRgABAQAAAQABAAD/2wCEAAkGBxQPDxAQEBQUFBQVFRUWFBAUDxAUFRQWFBUXFhgVFBUYHSggGBolGxQVITIhJykrLi4wFx8zODMsNygtLisBCgoKDg0OGhAQGiwkHyQsLCwsLCwsLCwsLCwsLCwsLCwsLCwsLCwsLCwtLCwsLCwsLCwsLCwsLCwsLCwsLCwsLP/AABEIAQkAvgMBEQACEQEDEQH/xAAcAAEBAAIDAQEAAAAAAAAAAAAAAQIHAwUGBAj/xABFEAACAQIDBAYFCAcIAwEAAAABAgADEQQSIQUGMUETIlFhcYEHMnKRsRQjQlKCobLBMzQ1YnPR8BUWJFOTo9LxVLPhJf/EABsBAAMAAwEBAAAAAAAAAAAAAAABAgMEBQYH/8QAOREAAgEDAgMDCQgCAgMAAAAAAAECAwQRITEFEkETUXEUIjJhgZGhsfAGFSMzNMHR4VLxQlMkcpL/2gAMAwEAAhEDEQA/APJCajPqy2LJKEMjEQ8CGQEWQEMsBABBMBABDICMQjDAgGBKFgRBgQDAjEQwDAgGBAWDExCwJSYsEIjYsGYkMyLYslliIBABE2AgAgAgAgAjAQARoBABAQjAQyAgAjEIASLIhHkCGSBI0SJYjORJamVCSMQAQyAiYC8QC8YCIBGAgAgBkqE8AT4AyuhMpxjo2veYxDEBiMBeGQEYhGAiESSAlASIQjESUSZyZbmVCSMRAIASLoAggEAENQEAOShSLsEQFmYgKoFySeQEa1InOMIuUnhLc2Js/dbD4BFqYxRWrkXFK/zaW5W+mfGY61zToPkxzS7u7xPK1+J17yTjQfLDv6v+DrsfvxXpvlonDKl9Fp4cMFXS2ZibE+HZMkK9SSzjHsNqjwajOOaim3jq8ana4PaOHx1PLjKdCo3OrRXo2UXsDxzKfHSa1S+lCWKkNPVv9e006ttcWk80JSj6nqv4PMb3brNgSHpk1KDmy1CBdT9Sp2Hv5zZUoziqkHmL2Z2OGcUV0uSek1v3Nd6PNxnWEBiNCEYCDAkkRIwEQhGhEMolmcUtzKhJGJOQEYEiARCEAEYAQA9z6OdmZM+PqAZUBShci7VbakDuF/v7I5VFSg6j6fM85xy55mrWD1esvD+zqN7NqVKjhCSQVuSedzfL4fmZoWlLeo/Se5u8NtoRg5JGe7SYY0nFaysxFMln9YNr1BbqkWGvCY713CmnT23/AN+oL+Vwqi5Nlrt8+9HRvW6OsWpAplY5QWzWtyJ+lN7l5qeJa5R0FHnpKNTXK16GydkVlxWFfD4g2SqiC7XOSq5Ap69oawH2Zp2VRU6ro9JZx4rr7TyVzCVvXVSl6UW9uqW5rfaeBbDVqlCpbNTYqbcNOYnSxh4PW29eNelGrHZrJ80ZmEYCIBGBIhCICSQEpMRDLJM4pGREkjEkCxgSSIQAkALGAjA91sUPV2K60WU1aFYuFDWZEqKytx+sGcDxhUjGdFqSzqmeZvOSnxNOovNlHHi1/B1LLTrhq5UhqYs9JhouUFgVHA34WOmmt5zk5QfItnszcjKdH8NS0ls/h9YPjwO71fFBqtJFCEuVLMqg2PqqB7uAHhLq31C3fJN6m3Wv6Nu1Tm22t8fM5tn7PKu+Fr07MOub2JtZdAVBI0vzhOvGUe2pyz0MVe4Tiq9KWmx3e7OHfEYuglIFaNFwWZy16gpWOoHs390yW8V2q5sOT18F3nNv5wpW85T1nJaY6ZPO73VlqY/FOjB1aoSHHAjTh4cPKbsmnJtHX4ZCULSnGSw8bfXfudTEb4jAQAQARASAEkiEaEQyyTOEjIhaTgMkksCwGSIBAQgAgAgB32523BgsReoCaNQdHWUfVPBrcyP5ylj/AJbPRnM4pZO5o+Z6UdV/B6HeTD1sPUNSnSFWi936dNVdDyIUaaE+Nzy0Gm7Ds1pLTp6jk2E6NaPJOfLJdH3nyJveAqrSonKqgC7qOQA0Uf8Ac5r4PzScpz3Nj7rfM3Oos+1nDitu1MW9NMPQ+dtrwYlb3Gotztxmxa8PjRTUp5TehULKnRi5VanmndbRx7bNwLrUKriq4stJGLdErABnY/WsPI6azpUreNHMt5PTwRoW9ur26Tjns4vd9e5GuJkR64ShCACMYiwAiAQAkkRJSESUJmcctykJIwZLGSIBAQiARgIwEQCAHttz956FDB1MLiukt0mdMi5rggXXU6aj743yyhySz7Dz3EuG16twq1DG2HnT2nN/fLBJ1aWCYqOBNVUNx+6otIVKj/jnxeTH90XktZ1kn6lk5sLvtgi4Z8NVpNcHPTqI/A3F72Nu6CpUcp8u3rIqcGvMcsaikvX9M8nvTtMYvG166XyuRkzCxCqoUacuEyylzSbO1w63dvbQpS3W51UDdEAEaARgIgEQxACRCEEIkoTMoS3KQkjBiGSACAhJAkALKARAIgEAEoBEAghFlASPIFjAQAQARDEEIkAKVtx07vzjSJymYmAMyjluUhIGIgEBkiEZ0UzMq8MxAv2XNopPCbJnLli5dyPTHcwjQ10B5Ara/wB85f3mntB/XsOSuK52g/f/AEdXtLYFWhUSn65qaIVvqRyIPCbdG8p1IOW2NzboX1OrBy2xud/srdwYfr1qlPMRYBlUqL8bZiL9l5oVr51PNhF4X13HNub51vNhF4X13HT7e3ebDg1UIamT9EeoCdOZuO+82rW9jVfI1iRvWl/GriEtJfM+DY2z/lNZaWbLcE5st+AvwvNi4q9jBzxk2bmv2NNzxkx2pg+grPSvmym2a1r6A8POXRqdpBTxjJVvW7Wmp4xk+3F7DFPCJis5ObL1MgFs371/ymvC65q7pY265NeneOdd0eXbrn+ibvbFGLNQFymQDgoN737+6O6uewS0zkd7du3Sws5PjwWFL4hKQ1JfLqNCAdbjssDNic8UnJ9xmrVFGk5vTQ7zfPANT6JyQwOZcwQKRzVdDwAvbwmnw+uqjkv3yc/hdVS5o6+/JNl7v4eslInEEO6gmmDTuCeQHGOtd1acmuTRdRV76vTk0oaLqcuP3cw9FXviCHVSQjGmCTa4FuOsVK9qzaxDQilxC4m15ix7TyonUO0xEAiAkb02FuItwxjYhjEZQluUJIxJYCAxARy4L9LS9tPxCRU9CXgY635cvBnuN4sFhqlRDiKppkDQAgXF+N7G04VnVrxi+yjlZOBZ1a8ItUoZR9wQviaT9U0hSbo2DXuzZdT9m9pgclGjJf8ALOvq+ma+VGnKOvNnX68Twm8NZnxVbpL3DsoB5KDpbutY+c71pGKpR5T0NlGEaEeXqviei3VcvgsQlTVBmC35ApcgdwM51+lG5g479fecziEYwuIuG50m55/xdLvDfhM3b9ZoM3+JfkP2GG9P65W8R+ETJZP8CI+H/kR9p3W1f2RR8KfxM0aOl7L2mlQ/XS9px7g+vX7Mq/EyuK+jHxK4ttD2nLudgL1a2II9UsqDtJ4/dYecOIVsU40+/GSOJVvMjSXqbO0bBVcThKtLELlcszIbg88y8Dyvaa6q06VZSpvTqaaq06NaM6Tyuv7nkd2VtjaIOhzEEd9jede8ebeT9R2r55tpNHPvn+uN7KfCRw5/gL2mPhf5HtZ0c3ToCIYiESACMRDKyxMyik9S0DIGSIRYxkiA5MM4WojHgGUnwBBMiWsWvUY6qcoSS7mev2ltLAYlg1UuSosLCoul78px6NC7opqGDiUaN5RTUEfLtHedVNBcMtkpEHraXAUqEt2WJ+6ZqVg3zuq9X8DNR4bJ8zrPV/WT7UxGD2g65kbpbeqA4Og+suhtMLhdWyeJLlMEoXVonyvzfr3HX7X3gpiicNhVyoQQzEEacwBxueZMzW9nNz7Ws8s2LexnKfa1nqdTsHGLQxFOo98q3vYXOqkae+blzTdSk4rc3bylKrRcY7s9DX2tgKjF3plmPEmmdfvmhG2vILClp4nNha3sFyxlheJ8+zt4aKrUoVUJolmydW9lJvlZb8uUurZ1W1Ug/Owsl1rGq2qkH53XxOSrvBh8PSdMGhzN9IggAnS5J1NpCs61WalWeiJjZV6s1Ku9F7T532+lLBpQw5cVNM1SwGpOZiD3nTwmeNpKddzqYx3GWNjOdw51UuXu+RMJtavha6HEszKy3y5g2jDRh3ggSqlvSrU2qWE0E7WjcU32Kw0z5jtOkuPGJRWyXzFbAHMQc1h46+czKjN2/ZyepmVvVdr2Utz5t4MeuIrmqgIBVRY2voJktaLpU+VmWzoSo0+WXeddNg2iRZAsBkgIRoQlITLIkWiSNRiIBGBIsgIgPs2Rsypi6yUKQuzHyA5se4S4xy8GtdXMLem6k9l8Wev2zubQ+T1WwNRqtbDHLiEJBvZbtkAHEG/bwI4iZJU1jzd0cO14xX7WKuYqMJ+i/lnU8PSqlTmUkHkQbGYGk1hno5RUlhrKMbxsZIDEMiAiyAgGBKyBSb8fjBaCSS2EoC5Ta9tO22kYs64JJyMl4NjLGBIsgfXsrANiqy0aZQO18odwoYgXCg9p5So6vBr3NxG3pupJPC7j5q1IozIwsykhh2EaEStjIpKSUlswZLwZEbg2ZuJgnoUXakxZqaMT01UalQTwMzKjBrP7nhq3G72NSSU1hN9F/B9R9H+A/wAlv9et/wAo/J4fTZi+/b7/ADX/AMx/g6/H+jPDOD0L1Kbd7B19x1++J0I9DYo/aK5i/wARKS8MfI15vHu3XwDgVRdD6tVdUbu7Qe4zBODjuenseJUbyPmb9U9zppiN89JuDstsVjUW7BFUtVKs6nILdXMpBFzYTPTjlnJ41cRo2z2y9FnXXv8AcbG2ruXQ6Ct8lQ0qzKSrrWrAlhrY9bW+o17ZnlSjh4PKW/FK3aw7WXNFPZpbe7Q0sRbQ+Y75pH0BNNJo9BuFgaeIx9OlWQOhVyVa9jZdOEy0knLU5XGq1SjauVN4eVqbX/uhgf8AxaXub+c2eyh3I8d96Xn/AGy95q7f7d35Dib0xahVuafYp+lT8uI7jNWrDlZ6/g3EPKqPLN+fHf1rozzmHF3QHmy/ETGjrTbUW13G9Km6+DyH/DUfVOvRL2cZvqnHuPnX3jd835kt+80Q4sSO8/GaJ9FjrFGVCi1R1RBdmICjtJNgILLFUnGEXKWy3Nybs7i0MKitWQVq1hmZxmVT2IvDTt4zdhSSWTwt9xqvcSag3GHTG/tZ6QdHfJ83f6nUv7pkzHY5X4npa+Op4j0lbOwNLDl3QJiGuKXR9UueZdRoVHMnt0mGqopane4JXvJ1eWEswW+enh6z1/8AYuHt+go8P8mn2eEyOK7ji+VVv8372fnwGaKPpx3m5FNX2lhVcBlLm6kAg9RuIMyU35yObxeTjZVGt/7NqbzqmDwlTEUqVPNSNN1+bUaiovZ4zZltk8ZYxlcXEaU5PEsr4M0lXql2Z2N2Ykk9pJuZrPU+gQgoRUY7JYIZLMp+hdhfquG/hU/wibkPRPmFx+bPxfzNPbR3vxqV6yriagC1HAHVsAGIAtaaTlLL1Pc0OFWcqMW6a1S+R3e7XpGqrUWnjLVEYgdMFCul+ZAsCPvmSFZrfU59/wDZ+nyOdvo106P9zYu2NmpjMO9CoAVddD2HirA9oNjNmSUlqeWt687eqqkd0/8AaPz9iKBp1HptxRip8VNpz9mfTKc1Ugprqjbnot2R0GD6dh165zX55FNl9+p85u0o4WTxHH7vtrjs09I6e3qen2ftNK7V1pm5o1DTf2gATbuvceUyKSbOTWt50lFzWOZZXgai9JOxxhcaXUWSveovZmv1wPM3+1NStHll4ntuBXfb23K946ezoT0ZftOl7NT8JhR9IOP/AKN+KNwbU2gmGp9LU9TMisfqh2C5j3C9zNuUuVZPEUKMq0+SG+vwPl3l2MuOwz0GsCRem/HK49VvD8jFOPMsGWyu52taNWPTderuNEthmo4joqgyulQKy9hDCc/VPDPosasatHnhs0foZvVPs/lOktj5j19p+c8R67+03xM5h9Sp+gvBHb7ksBtLCFuHSc+0g2++0y0n5yyaHF1J2VTl7v8AZu7a1CpUw9ZKLZKjIwR72sxGhvN6SytDwFvKEasZTWYp5aNE7T2NicKxNenUQg/pNSCe3OPjeaDpyjuj6Jb3drXio05LHdp8j48fjqlc5qrs5ChQWa5CgaC8WTPSoU6MWqcUk9T9FjgPAfCdA+X9T82Cc5M+rHf7h/tPB+2fwNMkPSRzOMfoqnh+5tLf4f8A5mK9lf8A2JNqfonjuEP/AMyn4/yaOM1GfQjIxyKR+hNgH/CYb+FT/CJtx2R8xufzp+L+ZoXa/wCs4j+LU/GZoS3Po9r+RD/1XyPk5Rozn6H2GD8lw2bj0VO/jlE3obI+YXOO2njvZp7HbN+V7ZrUE4PiHBPYASXPuBmry5m0e3o3Hk3DI1X0j8ehuHH1fk2FdqaE9HTslNFuTYWUKo8pty0Wh4ilDt6yU3u9W/ia59HBxNDGv01KsErg52ak4Ae+YMSR7Q+1NakpKXieo44repbR7Occw21W22D1npD2N8rwTlRepR+cTTXQdZR4r8BMtaHNE4vB7vye5WfRlozXnoy/adH2an4Zr0fTR6fj/wCjfijY3pG/ZmI+x+MTYregzy3Bf1tP66HW+jLeL5RQOGqm9WiBlJOr0+XiQdPdJoz0wzb47w/sKvaw9GXwf9ny+kvd3M1PHUhqpRawHNc1lfy4Hut2RV6f/JGXgXEOXNtPZ55fHGx776P2fymx0PO9T85Yr9JU9pviZzD6jS9CPgjBGIIIJBBuCDYgjmDGi5JSTT2Nj7v+k0KipjEYkADpqdiT3uhtr3j3TZhcY9I8pefZ1uTlbyWO5/sz3Gy9u4fGC1Cqj6XKcGAPah1mxGcZbM8/cWde2f4kWvX/AGeW3/3PpPh6uJoItOpTUuwQALUUC7XUaBudxMdWmmsrc6vCOK1adRUqjzF6a9D3S8B4D4TKcDqfm2057R9VO+3D/aeD9s/gaXTXnI5vGP0VTwNqb9fszF+wPxrNqfos8Zwr9ZT8TRhmoz6IZERtFI/Qe7/6phv4VP8ACJuR2R8xufzZ+LNRbR3Qxr4isy4dyrVHIN0AILkg8Zp9lJvY9tQ4tZwowTqLKS09h3e7Ho5qGotTGZVRSD0IOZnI1sxGgEyQo6+cc/iHH6fI4W+remdkjYW3dqpgsNUrvoFHVX6zHRVUe7ymxOXKjzVrazuaypR67+HVnivRTs0u2Ix9QdZ2ZEPic1QjzsPfMFBZ84732guFFQtobJJv5I9jtfePDYN1TEVAjMMwGVibXtfQaTNKpGOjZwrexr3CbpRzg+D+/mA/z/8AbqfykdvDvNn7lvf+v5Hd7Px1PEUlrUmzI1yGsRe2huDMkWmso0K1KdGbhNYaNb7E2P8AItvikB1CHen7DKSB5ajymvGPLVwenurvynhSm900n4r+T1fpG/ZmI+x+MTLW9BnH4L+tp/XQ05sjaL4WvTr0zZkYG31hzU9xGk0ovleT3dzbQuKUqUuvz7zfmzsZTxuGWqtmp1UN1OvHRlbzuJ0E+ZZPm9elUt6rhLRxf+mfYRYeX5RvYwo/OGM/S1Pbb8RnMPqVL0I+C+RKFFqjKiAszEBVHEk8hKS6Ic5xhFzk8JHuMZ6M6y0Kb0nV61r1aRNgCdbI3MjgbzY7B4ytzztP7R0nVkpxxHo+vtOPdfcnGJi6NR16Fabhi5cXIBuVUDjfh5whSlnUriHGbSdCUI+c2sbGyN6cQtLA4p20HROPNgVA95mxN4i2eVsaUqlxTgu9F3b2kMVhKFZTxQBh2MoAYe8ffFB5iO9t3QuJ030b9xr/AHp9HtY16lXCZXRyW6PNlZCTcgX0ImGdF5yj0fDuPUlSUK+U1pnfJ2m4m5L4Wr8pxOXOARTpqc2W4sWY8L2JAA746dJp5Zq8W4xG4h2VFPHVvTPq8D7PShtAUsCaN+tWZVA/dUhmPhoB5y6j0NfgNB1LpTxpHf8AY06Zq4Pcmcb3LNw7G32wVPDUEetZlporDo3NiFAPKZ1Vglhng6/BryVWUlDTL6o+s7+4D/O/2qn8o+3gY/uO+/w+KOs2n6TsPTHzCVKrcifm08ybn7pErhdEbVD7OXE3+I1Fe9/wa63g3grY+oHrHQerTFwiX7B298wSm5as9RZ2FG0hy01r1fVmxth74bPwmGo4dajWRQCRRfVjqzcOZJMzxrQikjyt1wm/uK0qrhu+9ew11vXtf5bjK1cXyk5aYPJFFl9+p85rzlzSyeq4baeS28ab36+J1ES3N0936P8AfCngqVShiS2XMGplVLWJ9ZbchoD5mZ6VRRWGeb4zwmpc1Y1aK1xr08Gdvj99MDUxWFxKmoGo51PzJ1R14ceTAHzMbqw5kzQpcIvY0Z0uVYlh79UcG+G++FxeCq0KRqZ2y2zU7DRgTc37oVK0ZRwjLw7g91QuYVJpYXrNaTWPXHsNwt7xgDUpVsxot1hlFyr6DQX4EcfATNSqchwuL8Kd3yzpY5lo89x7B/SZg7erW/01/wCUy+ULuOIvs7d98ff/AEajxD5ndhzYn3m81T2sFywSfRI+rYu1HwddK9K2Zb6MLggixHulReHlGG7tYXNJ057M2bsz0mYZ1+fSpSbnYdIvkRr7xNlVl1R5Kv8AZ25g/wAJqS9zPqxPpHwSKSpqVDyVaRF/NrASnWRhp8AvJPDSXt/g19vbvfV2iQtujpKbikGvc/Wc6XPdymGc3I9Lw3hFOzTlvJ9f4ODdfeirs9z0dnptYvSYkAkcwfot3xRm47GXiHDaV5Fc2klszZewt+qOMYU0pVhUIJyZUYADic9wLd5tM0avM8YPJXnBqtrHnlKPL3/0fJvB6QUwrvRWhUNVeIqZUUE8OBJby98UquNMGay4FO4iqjmlF92rNY7a2vVxlY1qxux0AGiqo4Ko5CYW29T11paU7an2dNafM+CI2SmKRRmtNm1AY6gaKTqeA8T2SG0nqxOcU8N4KMO5OUI99BlyNe51At4TG5x7ye1hjLkvejL5HUuw6N7r6wyNdR2kW0i7SGE+Zai7anhPmWvrMUw7lc4Rit7ZgrEXJsBftuQI3UjF8reo5VIKXK5LJnWwNRCQ1NwQMxuh0B5nuiVWD1TJVenJZUkQ4KoFZjTfKpIZspspHaY1UhlRzqCr03JR5llmK4ZzwVjoDoDwY5VPmdI+eK3Y+1h1a/1ucj4GqrZDTYNYtly8hxI7o41YOOc6ERr03HmUlgwo4Z3BKKWF7XAvrYtr5AnylSko+kyp1YQ0kzGpRZQhIIDi694va484uZNtdw4zi20ntuctPAVGOUIb3IN7AArbNmPKwYe+T2kEs5IdxTS5mzGpg3U2KMDmygW4tpoO/rD3wU4PXJUa9OSbT9fsORtm1QbZNSQuhU6tewuDx0MSqw3yQrmk1lM4q2FdASwsBlvw0zrmX3jWVGcXsWq0JNJPf9tGc52VWDZchvppdfpAsDe/Cytr3SFXp4zkx+VUuXOTH+zql7BQdcoKurC+XPxBt6pvLVaAeU0sN59fXwMa2BdA7EdVGVWa4sCwuPutGqsW0urKhXpzaSe+pnT2bUIuF0yhr5h6rXtbv6rad0HWguv0iJXVOO7649xytseoGKXp3C5j86osOd/D85j8ojjOvuJ8sp8qlh4bxsfduxisRhHGKoKrBg6ENwIUZiDrceroZk8ojCeM6mvxClQuY9jUbTWGvkce2DiMZiGr1FGd6fSBRoAi6AL38NOOsTuYvLb64KtfJ7WiqcHonj2s6vGYRqTBXFiVDAXvo3C/YdDLhUjNZiblKrGosx6PBwSy2CYmVk7LZO1egFsuYF1Yi9r5QbW7CDY37pq17ftOvTBqXNr2zynjTBzttoHN1D1xaoQ/LIU+b06ptrreYlbPbO22hiVi1/y2209fU4qu1VdSjI2Xq5bVbN1EyDObda48I1btPOdfD15MkbSUGpJrOudNN86GGF2n0a0uoS9InI3SELYtmOZbcdSL3+EqdDmb10e5VS2c5S10lvprscybayALTSyi+juWJzMGYMbag2t53kO15suT1ZilZc75pS19Sx4ExO2RVD5qYuQ6qc9wods3AjUg87iVC25cYlsOlZum1iXVPYmF269NVUKCAqqAf3WzE3AvqLju4wqWsJvfvCdjGTbzq237/wCC0NudFl6Kmq5QQuZme2ZszX4XvYDug7bn9J/sErLnbcpPX/SPnwu0uiFUKgy1LhlzN6ljZB2WJvfuEyToqbWXsZKltz8uZej8+8YzaZqqqFVAQjJa91AABHfewPlCFHlbed9wpWyg2877n0Pt53zCoqsrFrqSw6r5eqCOFigN5CtYrVb6fDP8mNWUYpcrw1j4Z1+Jw1truzIQFXI4ZALm1lVQpvxFkEuNBJNPqXC0jFNN5ysP3mVHbLUz80ioMwYgFzci+hueBv8AcJLtlL0nnoTKzU158m9MHFitpGomQqovlzMM12yLlW9zYWHZLhRUJZ8fi8mSnbqE+bOd8erOrPpO8FQgghCCxJBDcCrKU4+r1ifOQrSHr+upiVjDR5e30w236mgUKoH0QXsQEyWa51Fo/JKeddch5DDDzq/Z35OOrtqoyshCZWBBGU63tre979Ue6V5PHPNrkcbKEWmm8o4ae0nVKaC1kLFbi/rKV1PMAM1vGN0YOTfVlztac3Jvr+xni9rPVYsQoJQobZuDceJ0MUKEYLC78hTtIQjyrvz7jHC7WekmRcuXK62IvcVON9eOmkJ28JvLznT4BVtqc5c0s9PgZNvDWJ0y3GqnIBl9U2Xu6iyVaU13mu7Wk9Ip+/c+bFYxqzZ3te1tBbmT8WMz06cYLCNuhTjCOInDMpmLaSysEkgIhiIBFkQgIRgSHUBACRCEYCAFjyAiyAjARgIwF4wehj0ovaIx9rHOhnEZDhZbXvqDz74ZMMo4znYrGwUwyNvCTRad7nTSPI482XpockpMyFMTLEgRImwEQEgAvDIhABGBIsiEAEAEAJAAIagWUAJsI0JtIxFS99OV5SMaqZzoY8rnUHiOyMnDxmWxja2nkfyMROi38DPMSNOMnBk5m45W5mRcScmTGVqUCA0sLAjQyy0IygyyScASSAgIQESIBGAgIQAQARASMATAG8GFQ2sYIxzaTTOSCMhiwuI0TOOVgxzjTt4W7JZHOnhYBQ8NLQzoJwlt0Msg4wyX2aTyZCToyyyeoxKQCCATIhGRikWSRkCGS2AgIkMiEkBGAgBCY0JtLcNw0iyDzjQxLiwvzjIc01h9TEEjQcvhGQnJeaugfWx43iTHNJ4x1KjaWMHuOEvNwxSb/uGApyb0MlWxMGyoxabMrQKwWUBLxZ0ARDLABBMCSkwLLQjKKRZJOABkMCRBgQyBIICMbaxomTwsgm0AbSWTC4a490NUY24z0IrHieHZHgmMp7vwDCzX84CacZAvqCNeUEtCnU87MShOR8u2GgRg2sP2GSoBAuMIoyERQgkBZQCAEiAsEAgMRgI0ISkBkwtCQ1qS8jIxJbGImBIAYtUA/lFjJjlNR0MVbMOw/lKSJUnOOmhV1Fj4Q6jS544fQwzWA7QYGPmSS70NTe3Pth6x6vOEZKnC8XMVGHVmYg2ZEsCLIEhnUCx5AQQiygEeQJJyBQIwJExlhkBKQCWIzaEikYzGBGNuMTQnLCyYCpe9oNEKqmtCodNYngqDbjqR+F+yCFPGOYwU9mtvhHhGJPXQyCm972hoWoS5s5MggEktQSeUjKBYiESNICwYEggFo8AWHUQlAIAIAJICDAgiWQLLQCWIrGVIT0Rws9xpp/8AJODFKplaaGJ0sP6Mncl5joVhdQff74htZgmjOmLXiepmpppNMqoBpEEYJJoyEMZLwlsIDLaGAJaIBDACMQhgBEAlAIdQEYCACAhEMQAQwAjSEWX4CKZbDJwPT1/rjJMM6eZGYXQX5TG85MijlLJRG0UlgsRQiAQAsBiNAIuoCDARoQgAiARgIAJQCAEkgIgEYCIBeUhFloQMbAknICSBIAWIYiGIYARNAI0AgBYhiNCEeQJJAsaYEgBYwEAEFqBIAIgEQCNAWWhAy5biJIAhiYhABEMsBiIBH1AQwAiwMQA9NufsShihUbEM6hbkZOdgDbhx4zNThFrLZxuKX1e3lGNJJ57/ABPk3r2UuFqoiXF0DEFi1iQDxPHjJqR5Wku4z8Lu53NOUp9Hg6SYjpFjAQARgIwESARASAFgMRiBj6CEyMRJIiRMBEAgAiGIgLDIxGIRZGIAdzsLbvyRXHRhyTcXcqAbAcuPP3y41HFM595YeVSi+bGND5tt7XbGVBUcKCFC6dg0+AEmUnJ5ZlsrONrBwi851OvkG4AZSAsYCIBGAgAiGIwEQElIWRLRDZTKYEkgSTgBBgIMCSAEMgzvMLtigtJUbC02cLlNQhbnUHMdOOjC/fMnPpjBzJ2NeVRzjVaWc4/bwMRtaiKjOMMliioEOUgFTo/D1rAA+cXaLOcFeRVuRR7V6POf232OT+2qK6U8Mos2YM2Qm+QpYjLYjW/jK7XXYhcPqv06rfR+/JKe2qQpU6ZwyMypkNTQEm4Obhxuo49pi7XpgqVhWdSUlVay849mMeB89faaVKxqGgoVqeRqaWUXJuXXTQxOeucGWFnUhT5FUec5y/kfVX3gVlYLh6a5mVrDVbrk1ta97U7fabtg6ncjDDhs003Vb0a9+TnberUkUEuWzWNip0tdhl1bS1+w2i7Z9xC4Q9nUe31g4Ku8WZqTChTHRuzBb3Uhg3VK24dbXttDtc9DJHhbipLtG8rHuwcZ291kYUaYyK62PWBD6ktcam9z5wVT1GRcO0adR6tfAm0tuGvS6M01X1dQTpl0so+iNOHaSYSm3oVa8PVCfPzN/XXvOptEdAloZDAiyGBACRLIiSskltLTSFgplz3AklAQxMBEwJE9gEkBEDLLB7FH9fdEyugX+vukrcO4vZ4RsnvJBFshiYdSyCluWNEMg/r3RoaLGCKJaGQxMYiAGNASIliCJAmW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data:image/jpeg;base64,/9j/4AAQSkZJRgABAQAAAQABAAD/2wCEAAkGBxQPDxAQEBQUFBQVFRUWFBAUDxAUFRQWFBUXFhgVFBUYHSggGBolGxQVITIhJykrLi4wFx8zODMsNygtLisBCgoKDg0OGhAQGiwkHyQsLCwsLCwsLCwsLCwsLCwsLCwsLCwsLCwsLCwtLCwsLCwsLCwsLCwsLCwsLCwsLCwsLP/AABEIAQkAvgMBEQACEQEDEQH/xAAcAAEBAAIDAQEAAAAAAAAAAAAAAQIHAwUGBAj/xABFEAACAQIDBAYFCAcIAwEAAAABAgADEQQSIQUGMUETIlFhcYEHMnKRsRQjQlKCobLBMzQ1YnPR8BUWJFOTo9LxVLPhJf/EABsBAAMAAwEBAAAAAAAAAAAAAAABAgMEBQYH/8QAOREAAgEDAgMDCQgCAgMAAAAAAAECAwQRITEFEkETUXEUIjJhgZGhsfAGFSMzNMHR4VLxQlMkcpL/2gAMAwEAAhEDEQA/APJCajPqy2LJKEMjEQ8CGQEWQEMsBABBMBABDICMQjDAgGBKFgRBgQDAjEQwDAgGBAWDExCwJSYsEIjYsGYkMyLYslliIBABE2AgAgAgAgAjAQARoBABAQjAQyAgAjEIASLIhHkCGSBI0SJYjORJamVCSMQAQyAiYC8QC8YCIBGAgAgBkqE8AT4AyuhMpxjo2veYxDEBiMBeGQEYhGAiESSAlASIQjESUSZyZbmVCSMRAIASLoAggEAENQEAOShSLsEQFmYgKoFySeQEa1InOMIuUnhLc2Js/dbD4BFqYxRWrkXFK/zaW5W+mfGY61zToPkxzS7u7xPK1+J17yTjQfLDv6v+DrsfvxXpvlonDKl9Fp4cMFXS2ZibE+HZMkK9SSzjHsNqjwajOOaim3jq8ana4PaOHx1PLjKdCo3OrRXo2UXsDxzKfHSa1S+lCWKkNPVv9e006ttcWk80JSj6nqv4PMb3brNgSHpk1KDmy1CBdT9Sp2Hv5zZUoziqkHmL2Z2OGcUV0uSek1v3Nd6PNxnWEBiNCEYCDAkkRIwEQhGhEMolmcUtzKhJGJOQEYEiARCEAEYAQA9z6OdmZM+PqAZUBShci7VbakDuF/v7I5VFSg6j6fM85xy55mrWD1esvD+zqN7NqVKjhCSQVuSedzfL4fmZoWlLeo/Se5u8NtoRg5JGe7SYY0nFaysxFMln9YNr1BbqkWGvCY713CmnT23/AN+oL+Vwqi5Nlrt8+9HRvW6OsWpAplY5QWzWtyJ+lN7l5qeJa5R0FHnpKNTXK16GydkVlxWFfD4g2SqiC7XOSq5Ap69oawH2Zp2VRU6ro9JZx4rr7TyVzCVvXVSl6UW9uqW5rfaeBbDVqlCpbNTYqbcNOYnSxh4PW29eNelGrHZrJ80ZmEYCIBGBIhCICSQEpMRDLJM4pGREkjEkCxgSSIQAkALGAjA91sUPV2K60WU1aFYuFDWZEqKytx+sGcDxhUjGdFqSzqmeZvOSnxNOovNlHHi1/B1LLTrhq5UhqYs9JhouUFgVHA34WOmmt5zk5QfItnszcjKdH8NS0ls/h9YPjwO71fFBqtJFCEuVLMqg2PqqB7uAHhLq31C3fJN6m3Wv6Nu1Tm22t8fM5tn7PKu+Fr07MOub2JtZdAVBI0vzhOvGUe2pyz0MVe4Tiq9KWmx3e7OHfEYuglIFaNFwWZy16gpWOoHs390yW8V2q5sOT18F3nNv5wpW85T1nJaY6ZPO73VlqY/FOjB1aoSHHAjTh4cPKbsmnJtHX4ZCULSnGSw8bfXfudTEb4jAQAQARASAEkiEaEQyyTOEjIhaTgMkksCwGSIBAQgAgAgB32523BgsReoCaNQdHWUfVPBrcyP5ylj/AJbPRnM4pZO5o+Z6UdV/B6HeTD1sPUNSnSFWi936dNVdDyIUaaE+Nzy0Gm7Ds1pLTp6jk2E6NaPJOfLJdH3nyJveAqrSonKqgC7qOQA0Uf8Ac5r4PzScpz3Nj7rfM3Oos+1nDitu1MW9NMPQ+dtrwYlb3Gotztxmxa8PjRTUp5TehULKnRi5VanmndbRx7bNwLrUKriq4stJGLdErABnY/WsPI6azpUreNHMt5PTwRoW9ur26Tjns4vd9e5GuJkR64ShCACMYiwAiAQAkkRJSESUJmcctykJIwZLGSIBAQiARgIwEQCAHttz956FDB1MLiukt0mdMi5rggXXU6aj743yyhySz7Dz3EuG16twq1DG2HnT2nN/fLBJ1aWCYqOBNVUNx+6otIVKj/jnxeTH90XktZ1kn6lk5sLvtgi4Z8NVpNcHPTqI/A3F72Nu6CpUcp8u3rIqcGvMcsaikvX9M8nvTtMYvG166XyuRkzCxCqoUacuEyylzSbO1w63dvbQpS3W51UDdEAEaARgIgEQxACRCEEIkoTMoS3KQkjBiGSACAhJAkALKARAIgEAEoBEAghFlASPIFjAQAQARDEEIkAKVtx07vzjSJymYmAMyjluUhIGIgEBkiEZ0UzMq8MxAv2XNopPCbJnLli5dyPTHcwjQ10B5Ara/wB85f3mntB/XsOSuK52g/f/AEdXtLYFWhUSn65qaIVvqRyIPCbdG8p1IOW2NzboX1OrBy2xud/srdwYfr1qlPMRYBlUqL8bZiL9l5oVr51PNhF4X13HNub51vNhF4X13HT7e3ebDg1UIamT9EeoCdOZuO+82rW9jVfI1iRvWl/GriEtJfM+DY2z/lNZaWbLcE5st+AvwvNi4q9jBzxk2bmv2NNzxkx2pg+grPSvmym2a1r6A8POXRqdpBTxjJVvW7Wmp4xk+3F7DFPCJis5ObL1MgFs371/ymvC65q7pY265NeneOdd0eXbrn+ibvbFGLNQFymQDgoN737+6O6uewS0zkd7du3Sws5PjwWFL4hKQ1JfLqNCAdbjssDNic8UnJ9xmrVFGk5vTQ7zfPANT6JyQwOZcwQKRzVdDwAvbwmnw+uqjkv3yc/hdVS5o6+/JNl7v4eslInEEO6gmmDTuCeQHGOtd1acmuTRdRV76vTk0oaLqcuP3cw9FXviCHVSQjGmCTa4FuOsVK9qzaxDQilxC4m15ix7TyonUO0xEAiAkb02FuItwxjYhjEZQluUJIxJYCAxARy4L9LS9tPxCRU9CXgY635cvBnuN4sFhqlRDiKppkDQAgXF+N7G04VnVrxi+yjlZOBZ1a8ItUoZR9wQviaT9U0hSbo2DXuzZdT9m9pgclGjJf8ALOvq+ma+VGnKOvNnX68Twm8NZnxVbpL3DsoB5KDpbutY+c71pGKpR5T0NlGEaEeXqviei3VcvgsQlTVBmC35ApcgdwM51+lG5g479fecziEYwuIuG50m55/xdLvDfhM3b9ZoM3+JfkP2GG9P65W8R+ETJZP8CI+H/kR9p3W1f2RR8KfxM0aOl7L2mlQ/XS9px7g+vX7Mq/EyuK+jHxK4ttD2nLudgL1a2II9UsqDtJ4/dYecOIVsU40+/GSOJVvMjSXqbO0bBVcThKtLELlcszIbg88y8Dyvaa6q06VZSpvTqaaq06NaM6Tyuv7nkd2VtjaIOhzEEd9jede8ebeT9R2r55tpNHPvn+uN7KfCRw5/gL2mPhf5HtZ0c3ToCIYiESACMRDKyxMyik9S0DIGSIRYxkiA5MM4WojHgGUnwBBMiWsWvUY6qcoSS7mev2ltLAYlg1UuSosLCoul78px6NC7opqGDiUaN5RTUEfLtHedVNBcMtkpEHraXAUqEt2WJ+6ZqVg3zuq9X8DNR4bJ8zrPV/WT7UxGD2g65kbpbeqA4Og+suhtMLhdWyeJLlMEoXVonyvzfr3HX7X3gpiicNhVyoQQzEEacwBxueZMzW9nNz7Ws8s2LexnKfa1nqdTsHGLQxFOo98q3vYXOqkae+blzTdSk4rc3bylKrRcY7s9DX2tgKjF3plmPEmmdfvmhG2vILClp4nNha3sFyxlheJ8+zt4aKrUoVUJolmydW9lJvlZb8uUurZ1W1Ug/Owsl1rGq2qkH53XxOSrvBh8PSdMGhzN9IggAnS5J1NpCs61WalWeiJjZV6s1Ku9F7T532+lLBpQw5cVNM1SwGpOZiD3nTwmeNpKddzqYx3GWNjOdw51UuXu+RMJtavha6HEszKy3y5g2jDRh3ggSqlvSrU2qWE0E7WjcU32Kw0z5jtOkuPGJRWyXzFbAHMQc1h46+czKjN2/ZyepmVvVdr2Utz5t4MeuIrmqgIBVRY2voJktaLpU+VmWzoSo0+WXeddNg2iRZAsBkgIRoQlITLIkWiSNRiIBGBIsgIgPs2Rsypi6yUKQuzHyA5se4S4xy8GtdXMLem6k9l8Wev2zubQ+T1WwNRqtbDHLiEJBvZbtkAHEG/bwI4iZJU1jzd0cO14xX7WKuYqMJ+i/lnU8PSqlTmUkHkQbGYGk1hno5RUlhrKMbxsZIDEMiAiyAgGBKyBSb8fjBaCSS2EoC5Ta9tO22kYs64JJyMl4NjLGBIsgfXsrANiqy0aZQO18odwoYgXCg9p5So6vBr3NxG3pupJPC7j5q1IozIwsykhh2EaEStjIpKSUlswZLwZEbg2ZuJgnoUXakxZqaMT01UalQTwMzKjBrP7nhq3G72NSSU1hN9F/B9R9H+A/wAlv9et/wAo/J4fTZi+/b7/ADX/AMx/g6/H+jPDOD0L1Kbd7B19x1++J0I9DYo/aK5i/wARKS8MfI15vHu3XwDgVRdD6tVdUbu7Qe4zBODjuenseJUbyPmb9U9zppiN89JuDstsVjUW7BFUtVKs6nILdXMpBFzYTPTjlnJ41cRo2z2y9FnXXv8AcbG2ruXQ6Ct8lQ0qzKSrrWrAlhrY9bW+o17ZnlSjh4PKW/FK3aw7WXNFPZpbe7Q0sRbQ+Y75pH0BNNJo9BuFgaeIx9OlWQOhVyVa9jZdOEy0knLU5XGq1SjauVN4eVqbX/uhgf8AxaXub+c2eyh3I8d96Xn/AGy95q7f7d35Dib0xahVuafYp+lT8uI7jNWrDlZ6/g3EPKqPLN+fHf1rozzmHF3QHmy/ETGjrTbUW13G9Km6+DyH/DUfVOvRL2cZvqnHuPnX3jd835kt+80Q4sSO8/GaJ9FjrFGVCi1R1RBdmICjtJNgILLFUnGEXKWy3Nybs7i0MKitWQVq1hmZxmVT2IvDTt4zdhSSWTwt9xqvcSag3GHTG/tZ6QdHfJ83f6nUv7pkzHY5X4npa+Op4j0lbOwNLDl3QJiGuKXR9UueZdRoVHMnt0mGqopane4JXvJ1eWEswW+enh6z1/8AYuHt+go8P8mn2eEyOK7ji+VVv8372fnwGaKPpx3m5FNX2lhVcBlLm6kAg9RuIMyU35yObxeTjZVGt/7NqbzqmDwlTEUqVPNSNN1+bUaiovZ4zZltk8ZYxlcXEaU5PEsr4M0lXql2Z2N2Ykk9pJuZrPU+gQgoRUY7JYIZLMp+hdhfquG/hU/wibkPRPmFx+bPxfzNPbR3vxqV6yriagC1HAHVsAGIAtaaTlLL1Pc0OFWcqMW6a1S+R3e7XpGqrUWnjLVEYgdMFCul+ZAsCPvmSFZrfU59/wDZ+nyOdvo106P9zYu2NmpjMO9CoAVddD2HirA9oNjNmSUlqeWt687eqqkd0/8AaPz9iKBp1HptxRip8VNpz9mfTKc1Ugprqjbnot2R0GD6dh165zX55FNl9+p85u0o4WTxHH7vtrjs09I6e3qen2ftNK7V1pm5o1DTf2gATbuvceUyKSbOTWt50lFzWOZZXgai9JOxxhcaXUWSveovZmv1wPM3+1NStHll4ntuBXfb23K946ezoT0ZftOl7NT8JhR9IOP/AKN+KNwbU2gmGp9LU9TMisfqh2C5j3C9zNuUuVZPEUKMq0+SG+vwPl3l2MuOwz0GsCRem/HK49VvD8jFOPMsGWyu52taNWPTderuNEthmo4joqgyulQKy9hDCc/VPDPosasatHnhs0foZvVPs/lOktj5j19p+c8R67+03xM5h9Sp+gvBHb7ksBtLCFuHSc+0g2++0y0n5yyaHF1J2VTl7v8AZu7a1CpUw9ZKLZKjIwR72sxGhvN6SytDwFvKEasZTWYp5aNE7T2NicKxNenUQg/pNSCe3OPjeaDpyjuj6Jb3drXio05LHdp8j48fjqlc5qrs5ChQWa5CgaC8WTPSoU6MWqcUk9T9FjgPAfCdA+X9T82Cc5M+rHf7h/tPB+2fwNMkPSRzOMfoqnh+5tLf4f8A5mK9lf8A2JNqfonjuEP/AMyn4/yaOM1GfQjIxyKR+hNgH/CYb+FT/CJtx2R8xufzp+L+ZoXa/wCs4j+LU/GZoS3Po9r+RD/1XyPk5Rozn6H2GD8lw2bj0VO/jlE3obI+YXOO2njvZp7HbN+V7ZrUE4PiHBPYASXPuBmry5m0e3o3Hk3DI1X0j8ehuHH1fk2FdqaE9HTslNFuTYWUKo8pty0Wh4ilDt6yU3u9W/ia59HBxNDGv01KsErg52ak4Ae+YMSR7Q+1NakpKXieo44repbR7Occw21W22D1npD2N8rwTlRepR+cTTXQdZR4r8BMtaHNE4vB7vye5WfRlozXnoy/adH2an4Zr0fTR6fj/wCjfijY3pG/ZmI+x+MTYregzy3Bf1tP66HW+jLeL5RQOGqm9WiBlJOr0+XiQdPdJoz0wzb47w/sKvaw9GXwf9ny+kvd3M1PHUhqpRawHNc1lfy4Hut2RV6f/JGXgXEOXNtPZ55fHGx776P2fymx0PO9T85Yr9JU9pviZzD6jS9CPgjBGIIIJBBuCDYgjmDGi5JSTT2Nj7v+k0KipjEYkADpqdiT3uhtr3j3TZhcY9I8pefZ1uTlbyWO5/sz3Gy9u4fGC1Cqj6XKcGAPah1mxGcZbM8/cWde2f4kWvX/AGeW3/3PpPh6uJoItOpTUuwQALUUC7XUaBudxMdWmmsrc6vCOK1adRUqjzF6a9D3S8B4D4TKcDqfm2057R9VO+3D/aeD9s/gaXTXnI5vGP0VTwNqb9fszF+wPxrNqfos8Zwr9ZT8TRhmoz6IZERtFI/Qe7/6phv4VP8ACJuR2R8xufzZ+LNRbR3Qxr4isy4dyrVHIN0AILkg8Zp9lJvY9tQ4tZwowTqLKS09h3e7Ho5qGotTGZVRSD0IOZnI1sxGgEyQo6+cc/iHH6fI4W+remdkjYW3dqpgsNUrvoFHVX6zHRVUe7ymxOXKjzVrazuaypR67+HVnivRTs0u2Ix9QdZ2ZEPic1QjzsPfMFBZ84732guFFQtobJJv5I9jtfePDYN1TEVAjMMwGVibXtfQaTNKpGOjZwrexr3CbpRzg+D+/mA/z/8AbqfykdvDvNn7lvf+v5Hd7Px1PEUlrUmzI1yGsRe2huDMkWmso0K1KdGbhNYaNb7E2P8AItvikB1CHen7DKSB5ajymvGPLVwenurvynhSm900n4r+T1fpG/ZmI+x+MTLW9BnH4L+tp/XQ05sjaL4WvTr0zZkYG31hzU9xGk0ovleT3dzbQuKUqUuvz7zfmzsZTxuGWqtmp1UN1OvHRlbzuJ0E+ZZPm9elUt6rhLRxf+mfYRYeX5RvYwo/OGM/S1Pbb8RnMPqVL0I+C+RKFFqjKiAszEBVHEk8hKS6Ic5xhFzk8JHuMZ6M6y0Kb0nV61r1aRNgCdbI3MjgbzY7B4ytzztP7R0nVkpxxHo+vtOPdfcnGJi6NR16Fabhi5cXIBuVUDjfh5whSlnUriHGbSdCUI+c2sbGyN6cQtLA4p20HROPNgVA95mxN4i2eVsaUqlxTgu9F3b2kMVhKFZTxQBh2MoAYe8ffFB5iO9t3QuJ030b9xr/AHp9HtY16lXCZXRyW6PNlZCTcgX0ImGdF5yj0fDuPUlSUK+U1pnfJ2m4m5L4Wr8pxOXOARTpqc2W4sWY8L2JAA746dJp5Zq8W4xG4h2VFPHVvTPq8D7PShtAUsCaN+tWZVA/dUhmPhoB5y6j0NfgNB1LpTxpHf8AY06Zq4Pcmcb3LNw7G32wVPDUEetZlporDo3NiFAPKZ1Vglhng6/BryVWUlDTL6o+s7+4D/O/2qn8o+3gY/uO+/w+KOs2n6TsPTHzCVKrcifm08ybn7pErhdEbVD7OXE3+I1Fe9/wa63g3grY+oHrHQerTFwiX7B298wSm5as9RZ2FG0hy01r1fVmxth74bPwmGo4dajWRQCRRfVjqzcOZJMzxrQikjyt1wm/uK0qrhu+9ew11vXtf5bjK1cXyk5aYPJFFl9+p85rzlzSyeq4baeS28ab36+J1ES3N0936P8AfCngqVShiS2XMGplVLWJ9ZbchoD5mZ6VRRWGeb4zwmpc1Y1aK1xr08Gdvj99MDUxWFxKmoGo51PzJ1R14ceTAHzMbqw5kzQpcIvY0Z0uVYlh79UcG+G++FxeCq0KRqZ2y2zU7DRgTc37oVK0ZRwjLw7g91QuYVJpYXrNaTWPXHsNwt7xgDUpVsxot1hlFyr6DQX4EcfATNSqchwuL8Kd3yzpY5lo89x7B/SZg7erW/01/wCUy+ULuOIvs7d98ff/AEajxD5ndhzYn3m81T2sFywSfRI+rYu1HwddK9K2Zb6MLggixHulReHlGG7tYXNJ057M2bsz0mYZ1+fSpSbnYdIvkRr7xNlVl1R5Kv8AZ25g/wAJqS9zPqxPpHwSKSpqVDyVaRF/NrASnWRhp8AvJPDSXt/g19vbvfV2iQtujpKbikGvc/Wc6XPdymGc3I9Lw3hFOzTlvJ9f4ODdfeirs9z0dnptYvSYkAkcwfot3xRm47GXiHDaV5Fc2klszZewt+qOMYU0pVhUIJyZUYADic9wLd5tM0avM8YPJXnBqtrHnlKPL3/0fJvB6QUwrvRWhUNVeIqZUUE8OBJby98UquNMGay4FO4iqjmlF92rNY7a2vVxlY1qxux0AGiqo4Ko5CYW29T11paU7an2dNafM+CI2SmKRRmtNm1AY6gaKTqeA8T2SG0nqxOcU8N4KMO5OUI99BlyNe51At4TG5x7ye1hjLkvejL5HUuw6N7r6wyNdR2kW0i7SGE+Zai7anhPmWvrMUw7lc4Rit7ZgrEXJsBftuQI3UjF8reo5VIKXK5LJnWwNRCQ1NwQMxuh0B5nuiVWD1TJVenJZUkQ4KoFZjTfKpIZspspHaY1UhlRzqCr03JR5llmK4ZzwVjoDoDwY5VPmdI+eK3Y+1h1a/1ucj4GqrZDTYNYtly8hxI7o41YOOc6ERr03HmUlgwo4Z3BKKWF7XAvrYtr5AnylSko+kyp1YQ0kzGpRZQhIIDi694va484uZNtdw4zi20ntuctPAVGOUIb3IN7AArbNmPKwYe+T2kEs5IdxTS5mzGpg3U2KMDmygW4tpoO/rD3wU4PXJUa9OSbT9fsORtm1QbZNSQuhU6tewuDx0MSqw3yQrmk1lM4q2FdASwsBlvw0zrmX3jWVGcXsWq0JNJPf9tGc52VWDZchvppdfpAsDe/Cytr3SFXp4zkx+VUuXOTH+zql7BQdcoKurC+XPxBt6pvLVaAeU0sN59fXwMa2BdA7EdVGVWa4sCwuPutGqsW0urKhXpzaSe+pnT2bUIuF0yhr5h6rXtbv6rad0HWguv0iJXVOO7649xytseoGKXp3C5j86osOd/D85j8ojjOvuJ8sp8qlh4bxsfduxisRhHGKoKrBg6ENwIUZiDrceroZk8ojCeM6mvxClQuY9jUbTWGvkce2DiMZiGr1FGd6fSBRoAi6AL38NOOsTuYvLb64KtfJ7WiqcHonj2s6vGYRqTBXFiVDAXvo3C/YdDLhUjNZiblKrGosx6PBwSy2CYmVk7LZO1egFsuYF1Yi9r5QbW7CDY37pq17ftOvTBqXNr2zynjTBzttoHN1D1xaoQ/LIU+b06ptrreYlbPbO22hiVi1/y2209fU4qu1VdSjI2Xq5bVbN1EyDObda48I1btPOdfD15MkbSUGpJrOudNN86GGF2n0a0uoS9InI3SELYtmOZbcdSL3+EqdDmb10e5VS2c5S10lvprscybayALTSyi+juWJzMGYMbag2t53kO15suT1ZilZc75pS19Sx4ExO2RVD5qYuQ6qc9wods3AjUg87iVC25cYlsOlZum1iXVPYmF269NVUKCAqqAf3WzE3AvqLju4wqWsJvfvCdjGTbzq237/wCC0NudFl6Kmq5QQuZme2ZszX4XvYDug7bn9J/sErLnbcpPX/SPnwu0uiFUKgy1LhlzN6ljZB2WJvfuEyToqbWXsZKltz8uZej8+8YzaZqqqFVAQjJa91AABHfewPlCFHlbed9wpWyg2877n0Pt53zCoqsrFrqSw6r5eqCOFigN5CtYrVb6fDP8mNWUYpcrw1j4Z1+Jw1truzIQFXI4ZALm1lVQpvxFkEuNBJNPqXC0jFNN5ysP3mVHbLUz80ioMwYgFzci+hueBv8AcJLtlL0nnoTKzU158m9MHFitpGomQqovlzMM12yLlW9zYWHZLhRUJZ8fi8mSnbqE+bOd8erOrPpO8FQgghCCxJBDcCrKU4+r1ifOQrSHr+upiVjDR5e30w236mgUKoH0QXsQEyWa51Fo/JKeddch5DDDzq/Z35OOrtqoyshCZWBBGU63tre979Ue6V5PHPNrkcbKEWmm8o4ae0nVKaC1kLFbi/rKV1PMAM1vGN0YOTfVlztac3Jvr+xni9rPVYsQoJQobZuDceJ0MUKEYLC78hTtIQjyrvz7jHC7WekmRcuXK62IvcVON9eOmkJ28JvLznT4BVtqc5c0s9PgZNvDWJ0y3GqnIBl9U2Xu6iyVaU13mu7Wk9Ip+/c+bFYxqzZ3te1tBbmT8WMz06cYLCNuhTjCOInDMpmLaSysEkgIhiIBFkQgIRgSHUBACRCEYCAFjyAiyAjARgIwF4wehj0ovaIx9rHOhnEZDhZbXvqDz74ZMMo4znYrGwUwyNvCTRad7nTSPI482XpockpMyFMTLEgRImwEQEgAvDIhABGBIsiEAEAEAJAAIagWUAJsI0JtIxFS99OV5SMaqZzoY8rnUHiOyMnDxmWxja2nkfyMROi38DPMSNOMnBk5m45W5mRcScmTGVqUCA0sLAjQyy0IygyyScASSAgIQESIBGAgIQAQARASMATAG8GFQ2sYIxzaTTOSCMhiwuI0TOOVgxzjTt4W7JZHOnhYBQ8NLQzoJwlt0Msg4wyX2aTyZCToyyyeoxKQCCATIhGRikWSRkCGS2AgIkMiEkBGAgBCY0JtLcNw0iyDzjQxLiwvzjIc01h9TEEjQcvhGQnJeaugfWx43iTHNJ4x1KjaWMHuOEvNwxSb/uGApyb0MlWxMGyoxabMrQKwWUBLxZ0ARDLABBMCSkwLLQjKKRZJOABkMCRBgQyBIICMbaxomTwsgm0AbSWTC4a490NUY24z0IrHieHZHgmMp7vwDCzX84CacZAvqCNeUEtCnU87MShOR8u2GgRg2sP2GSoBAuMIoyERQgkBZQCAEiAsEAgMRgI0ISkBkwtCQ1qS8jIxJbGImBIAYtUA/lFjJjlNR0MVbMOw/lKSJUnOOmhV1Fj4Q6jS544fQwzWA7QYGPmSS70NTe3Pth6x6vOEZKnC8XMVGHVmYg2ZEsCLIEhnUCx5AQQiygEeQJJyBQIwJExlhkBKQCWIzaEikYzGBGNuMTQnLCyYCpe9oNEKqmtCodNYngqDbjqR+F+yCFPGOYwU9mtvhHhGJPXQyCm972hoWoS5s5MggEktQSeUjKBYiESNICwYEggFo8AWHUQlAIAIAJICDAgiWQLLQCWIrGVIT0Rws9xpp/8AJODFKplaaGJ0sP6Mncl5joVhdQff74htZgmjOmLXiepmpppNMqoBpEEYJJoyEMZLwlsIDLaGAJaIBDACMQhgBEAlAIdQEYCACAhEMQAQwAjSEWX4CKZbDJwPT1/rjJMM6eZGYXQX5TG85MijlLJRG0UlgsRQiAQAsBiNAIuoCDARoQgAiARgIAJQCAEkgIgEYCIBeUhFloQMbAknICSBIAWIYiGIYARNAI0AgBYhiNCEeQJJAsaYEgBYwEAEFqBIAIgEQCNAWWhAy5biJIAhiYhABEMsBiIBH1AQwAiwMQA9NufsShihUbEM6hbkZOdgDbhx4zNThFrLZxuKX1e3lGNJJ57/ABPk3r2UuFqoiXF0DEFi1iQDxPHjJqR5Wku4z8Lu53NOUp9Hg6SYjpFjAQARgIwESARASAFgMRiBj6CEyMRJIiRMBEAgAiGIgLDIxGIRZGIAdzsLbvyRXHRhyTcXcqAbAcuPP3y41HFM595YeVSi+bGND5tt7XbGVBUcKCFC6dg0+AEmUnJ5ZlsrONrBwi851OvkG4AZSAsYCIBGAgAiGIwEQElIWRLRDZTKYEkgSTgBBgIMCSAEMgzvMLtigtJUbC02cLlNQhbnUHMdOOjC/fMnPpjBzJ2NeVRzjVaWc4/bwMRtaiKjOMMliioEOUgFTo/D1rAA+cXaLOcFeRVuRR7V6POf232OT+2qK6U8Mos2YM2Qm+QpYjLYjW/jK7XXYhcPqv06rfR+/JKe2qQpU6ZwyMypkNTQEm4Obhxuo49pi7XpgqVhWdSUlVay849mMeB89faaVKxqGgoVqeRqaWUXJuXXTQxOeucGWFnUhT5FUec5y/kfVX3gVlYLh6a5mVrDVbrk1ta97U7fabtg6ncjDDhs003Vb0a9+TnberUkUEuWzWNip0tdhl1bS1+w2i7Z9xC4Q9nUe31g4Ku8WZqTChTHRuzBb3Uhg3VK24dbXttDtc9DJHhbipLtG8rHuwcZ291kYUaYyK62PWBD6ktcam9z5wVT1GRcO0adR6tfAm0tuGvS6M01X1dQTpl0so+iNOHaSYSm3oVa8PVCfPzN/XXvOptEdAloZDAiyGBACRLIiSskltLTSFgplz3AklAQxMBEwJE9gEkBEDLLB7FH9fdEyugX+vukrcO4vZ4RsnvJBFshiYdSyCluWNEMg/r3RoaLGCKJaGQxMYiAGNASIliCJAmW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data:image/jpeg;base64,/9j/4AAQSkZJRgABAQAAAQABAAD/2wCEAAkGBxQPDxAQEBQUFBQVFRUWFBAUDxAUFRQWFBUXFhgVFBUYHSggGBolGxQVITIhJykrLi4wFx8zODMsNygtLisBCgoKDg0OGhAQGiwkHyQsLCwsLCwsLCwsLCwsLCwsLCwsLCwsLCwsLCwtLCwsLCwsLCwsLCwsLCwsLCwsLCwsLP/AABEIAQkAvgMBEQACEQEDEQH/xAAcAAEBAAIDAQEAAAAAAAAAAAAAAQIHAwUGBAj/xABFEAACAQIDBAYFCAcIAwEAAAABAgADEQQSIQUGMUETIlFhcYEHMnKRsRQjQlKCobLBMzQ1YnPR8BUWJFOTo9LxVLPhJf/EABsBAAMAAwEBAAAAAAAAAAAAAAABAgMEBQYH/8QAOREAAgEDAgMDCQgCAgMAAAAAAAECAwQRITEFEkETUXEUIjJhgZGhsfAGFSMzNMHR4VLxQlMkcpL/2gAMAwEAAhEDEQA/APJCajPqy2LJKEMjEQ8CGQEWQEMsBABBMBABDICMQjDAgGBKFgRBgQDAjEQwDAgGBAWDExCwJSYsEIjYsGYkMyLYslliIBABE2AgAgAgAgAjAQARoBABAQjAQyAgAjEIASLIhHkCGSBI0SJYjORJamVCSMQAQyAiYC8QC8YCIBGAgAgBkqE8AT4AyuhMpxjo2veYxDEBiMBeGQEYhGAiESSAlASIQjESUSZyZbmVCSMRAIASLoAggEAENQEAOShSLsEQFmYgKoFySeQEa1InOMIuUnhLc2Js/dbD4BFqYxRWrkXFK/zaW5W+mfGY61zToPkxzS7u7xPK1+J17yTjQfLDv6v+DrsfvxXpvlonDKl9Fp4cMFXS2ZibE+HZMkK9SSzjHsNqjwajOOaim3jq8ana4PaOHx1PLjKdCo3OrRXo2UXsDxzKfHSa1S+lCWKkNPVv9e006ttcWk80JSj6nqv4PMb3brNgSHpk1KDmy1CBdT9Sp2Hv5zZUoziqkHmL2Z2OGcUV0uSek1v3Nd6PNxnWEBiNCEYCDAkkRIwEQhGhEMolmcUtzKhJGJOQEYEiARCEAEYAQA9z6OdmZM+PqAZUBShci7VbakDuF/v7I5VFSg6j6fM85xy55mrWD1esvD+zqN7NqVKjhCSQVuSedzfL4fmZoWlLeo/Se5u8NtoRg5JGe7SYY0nFaysxFMln9YNr1BbqkWGvCY713CmnT23/AN+oL+Vwqi5Nlrt8+9HRvW6OsWpAplY5QWzWtyJ+lN7l5qeJa5R0FHnpKNTXK16GydkVlxWFfD4g2SqiC7XOSq5Ap69oawH2Zp2VRU6ro9JZx4rr7TyVzCVvXVSl6UW9uqW5rfaeBbDVqlCpbNTYqbcNOYnSxh4PW29eNelGrHZrJ80ZmEYCIBGBIhCICSQEpMRDLJM4pGREkjEkCxgSSIQAkALGAjA91sUPV2K60WU1aFYuFDWZEqKytx+sGcDxhUjGdFqSzqmeZvOSnxNOovNlHHi1/B1LLTrhq5UhqYs9JhouUFgVHA34WOmmt5zk5QfItnszcjKdH8NS0ls/h9YPjwO71fFBqtJFCEuVLMqg2PqqB7uAHhLq31C3fJN6m3Wv6Nu1Tm22t8fM5tn7PKu+Fr07MOub2JtZdAVBI0vzhOvGUe2pyz0MVe4Tiq9KWmx3e7OHfEYuglIFaNFwWZy16gpWOoHs390yW8V2q5sOT18F3nNv5wpW85T1nJaY6ZPO73VlqY/FOjB1aoSHHAjTh4cPKbsmnJtHX4ZCULSnGSw8bfXfudTEb4jAQAQARASAEkiEaEQyyTOEjIhaTgMkksCwGSIBAQgAgAgB32523BgsReoCaNQdHWUfVPBrcyP5ylj/AJbPRnM4pZO5o+Z6UdV/B6HeTD1sPUNSnSFWi936dNVdDyIUaaE+Nzy0Gm7Ds1pLTp6jk2E6NaPJOfLJdH3nyJveAqrSonKqgC7qOQA0Uf8Ac5r4PzScpz3Nj7rfM3Oos+1nDitu1MW9NMPQ+dtrwYlb3Gotztxmxa8PjRTUp5TehULKnRi5VanmndbRx7bNwLrUKriq4stJGLdErABnY/WsPI6azpUreNHMt5PTwRoW9ur26Tjns4vd9e5GuJkR64ShCACMYiwAiAQAkkRJSESUJmcctykJIwZLGSIBAQiARgIwEQCAHttz956FDB1MLiukt0mdMi5rggXXU6aj743yyhySz7Dz3EuG16twq1DG2HnT2nN/fLBJ1aWCYqOBNVUNx+6otIVKj/jnxeTH90XktZ1kn6lk5sLvtgi4Z8NVpNcHPTqI/A3F72Nu6CpUcp8u3rIqcGvMcsaikvX9M8nvTtMYvG166XyuRkzCxCqoUacuEyylzSbO1w63dvbQpS3W51UDdEAEaARgIgEQxACRCEEIkoTMoS3KQkjBiGSACAhJAkALKARAIgEAEoBEAghFlASPIFjAQAQARDEEIkAKVtx07vzjSJymYmAMyjluUhIGIgEBkiEZ0UzMq8MxAv2XNopPCbJnLli5dyPTHcwjQ10B5Ara/wB85f3mntB/XsOSuK52g/f/AEdXtLYFWhUSn65qaIVvqRyIPCbdG8p1IOW2NzboX1OrBy2xud/srdwYfr1qlPMRYBlUqL8bZiL9l5oVr51PNhF4X13HNub51vNhF4X13HT7e3ebDg1UIamT9EeoCdOZuO+82rW9jVfI1iRvWl/GriEtJfM+DY2z/lNZaWbLcE5st+AvwvNi4q9jBzxk2bmv2NNzxkx2pg+grPSvmym2a1r6A8POXRqdpBTxjJVvW7Wmp4xk+3F7DFPCJis5ObL1MgFs371/ymvC65q7pY265NeneOdd0eXbrn+ibvbFGLNQFymQDgoN737+6O6uewS0zkd7du3Sws5PjwWFL4hKQ1JfLqNCAdbjssDNic8UnJ9xmrVFGk5vTQ7zfPANT6JyQwOZcwQKRzVdDwAvbwmnw+uqjkv3yc/hdVS5o6+/JNl7v4eslInEEO6gmmDTuCeQHGOtd1acmuTRdRV76vTk0oaLqcuP3cw9FXviCHVSQjGmCTa4FuOsVK9qzaxDQilxC4m15ix7TyonUO0xEAiAkb02FuItwxjYhjEZQluUJIxJYCAxARy4L9LS9tPxCRU9CXgY635cvBnuN4sFhqlRDiKppkDQAgXF+N7G04VnVrxi+yjlZOBZ1a8ItUoZR9wQviaT9U0hSbo2DXuzZdT9m9pgclGjJf8ALOvq+ma+VGnKOvNnX68Twm8NZnxVbpL3DsoB5KDpbutY+c71pGKpR5T0NlGEaEeXqviei3VcvgsQlTVBmC35ApcgdwM51+lG5g479fecziEYwuIuG50m55/xdLvDfhM3b9ZoM3+JfkP2GG9P65W8R+ETJZP8CI+H/kR9p3W1f2RR8KfxM0aOl7L2mlQ/XS9px7g+vX7Mq/EyuK+jHxK4ttD2nLudgL1a2II9UsqDtJ4/dYecOIVsU40+/GSOJVvMjSXqbO0bBVcThKtLELlcszIbg88y8Dyvaa6q06VZSpvTqaaq06NaM6Tyuv7nkd2VtjaIOhzEEd9jede8ebeT9R2r55tpNHPvn+uN7KfCRw5/gL2mPhf5HtZ0c3ToCIYiESACMRDKyxMyik9S0DIGSIRYxkiA5MM4WojHgGUnwBBMiWsWvUY6qcoSS7mev2ltLAYlg1UuSosLCoul78px6NC7opqGDiUaN5RTUEfLtHedVNBcMtkpEHraXAUqEt2WJ+6ZqVg3zuq9X8DNR4bJ8zrPV/WT7UxGD2g65kbpbeqA4Og+suhtMLhdWyeJLlMEoXVonyvzfr3HX7X3gpiicNhVyoQQzEEacwBxueZMzW9nNz7Ws8s2LexnKfa1nqdTsHGLQxFOo98q3vYXOqkae+blzTdSk4rc3bylKrRcY7s9DX2tgKjF3plmPEmmdfvmhG2vILClp4nNha3sFyxlheJ8+zt4aKrUoVUJolmydW9lJvlZb8uUurZ1W1Ug/Owsl1rGq2qkH53XxOSrvBh8PSdMGhzN9IggAnS5J1NpCs61WalWeiJjZV6s1Ku9F7T532+lLBpQw5cVNM1SwGpOZiD3nTwmeNpKddzqYx3GWNjOdw51UuXu+RMJtavha6HEszKy3y5g2jDRh3ggSqlvSrU2qWE0E7WjcU32Kw0z5jtOkuPGJRWyXzFbAHMQc1h46+czKjN2/ZyepmVvVdr2Utz5t4MeuIrmqgIBVRY2voJktaLpU+VmWzoSo0+WXeddNg2iRZAsBkgIRoQlITLIkWiSNRiIBGBIsgIgPs2Rsypi6yUKQuzHyA5se4S4xy8GtdXMLem6k9l8Wev2zubQ+T1WwNRqtbDHLiEJBvZbtkAHEG/bwI4iZJU1jzd0cO14xX7WKuYqMJ+i/lnU8PSqlTmUkHkQbGYGk1hno5RUlhrKMbxsZIDEMiAiyAgGBKyBSb8fjBaCSS2EoC5Ta9tO22kYs64JJyMl4NjLGBIsgfXsrANiqy0aZQO18odwoYgXCg9p5So6vBr3NxG3pupJPC7j5q1IozIwsykhh2EaEStjIpKSUlswZLwZEbg2ZuJgnoUXakxZqaMT01UalQTwMzKjBrP7nhq3G72NSSU1hN9F/B9R9H+A/wAlv9et/wAo/J4fTZi+/b7/ADX/AMx/g6/H+jPDOD0L1Kbd7B19x1++J0I9DYo/aK5i/wARKS8MfI15vHu3XwDgVRdD6tVdUbu7Qe4zBODjuenseJUbyPmb9U9zppiN89JuDstsVjUW7BFUtVKs6nILdXMpBFzYTPTjlnJ41cRo2z2y9FnXXv8AcbG2ruXQ6Ct8lQ0qzKSrrWrAlhrY9bW+o17ZnlSjh4PKW/FK3aw7WXNFPZpbe7Q0sRbQ+Y75pH0BNNJo9BuFgaeIx9OlWQOhVyVa9jZdOEy0knLU5XGq1SjauVN4eVqbX/uhgf8AxaXub+c2eyh3I8d96Xn/AGy95q7f7d35Dib0xahVuafYp+lT8uI7jNWrDlZ6/g3EPKqPLN+fHf1rozzmHF3QHmy/ETGjrTbUW13G9Km6+DyH/DUfVOvRL2cZvqnHuPnX3jd835kt+80Q4sSO8/GaJ9FjrFGVCi1R1RBdmICjtJNgILLFUnGEXKWy3Nybs7i0MKitWQVq1hmZxmVT2IvDTt4zdhSSWTwt9xqvcSag3GHTG/tZ6QdHfJ83f6nUv7pkzHY5X4npa+Op4j0lbOwNLDl3QJiGuKXR9UueZdRoVHMnt0mGqopane4JXvJ1eWEswW+enh6z1/8AYuHt+go8P8mn2eEyOK7ji+VVv8372fnwGaKPpx3m5FNX2lhVcBlLm6kAg9RuIMyU35yObxeTjZVGt/7NqbzqmDwlTEUqVPNSNN1+bUaiovZ4zZltk8ZYxlcXEaU5PEsr4M0lXql2Z2N2Ykk9pJuZrPU+gQgoRUY7JYIZLMp+hdhfquG/hU/wibkPRPmFx+bPxfzNPbR3vxqV6yriagC1HAHVsAGIAtaaTlLL1Pc0OFWcqMW6a1S+R3e7XpGqrUWnjLVEYgdMFCul+ZAsCPvmSFZrfU59/wDZ+nyOdvo106P9zYu2NmpjMO9CoAVddD2HirA9oNjNmSUlqeWt687eqqkd0/8AaPz9iKBp1HptxRip8VNpz9mfTKc1Ugprqjbnot2R0GD6dh165zX55FNl9+p85u0o4WTxHH7vtrjs09I6e3qen2ftNK7V1pm5o1DTf2gATbuvceUyKSbOTWt50lFzWOZZXgai9JOxxhcaXUWSveovZmv1wPM3+1NStHll4ntuBXfb23K946ezoT0ZftOl7NT8JhR9IOP/AKN+KNwbU2gmGp9LU9TMisfqh2C5j3C9zNuUuVZPEUKMq0+SG+vwPl3l2MuOwz0GsCRem/HK49VvD8jFOPMsGWyu52taNWPTderuNEthmo4joqgyulQKy9hDCc/VPDPosasatHnhs0foZvVPs/lOktj5j19p+c8R67+03xM5h9Sp+gvBHb7ksBtLCFuHSc+0g2++0y0n5yyaHF1J2VTl7v8AZu7a1CpUw9ZKLZKjIwR72sxGhvN6SytDwFvKEasZTWYp5aNE7T2NicKxNenUQg/pNSCe3OPjeaDpyjuj6Jb3drXio05LHdp8j48fjqlc5qrs5ChQWa5CgaC8WTPSoU6MWqcUk9T9FjgPAfCdA+X9T82Cc5M+rHf7h/tPB+2fwNMkPSRzOMfoqnh+5tLf4f8A5mK9lf8A2JNqfonjuEP/AMyn4/yaOM1GfQjIxyKR+hNgH/CYb+FT/CJtx2R8xufzp+L+ZoXa/wCs4j+LU/GZoS3Po9r+RD/1XyPk5Rozn6H2GD8lw2bj0VO/jlE3obI+YXOO2njvZp7HbN+V7ZrUE4PiHBPYASXPuBmry5m0e3o3Hk3DI1X0j8ehuHH1fk2FdqaE9HTslNFuTYWUKo8pty0Wh4ilDt6yU3u9W/ia59HBxNDGv01KsErg52ak4Ae+YMSR7Q+1NakpKXieo44repbR7Occw21W22D1npD2N8rwTlRepR+cTTXQdZR4r8BMtaHNE4vB7vye5WfRlozXnoy/adH2an4Zr0fTR6fj/wCjfijY3pG/ZmI+x+MTYregzy3Bf1tP66HW+jLeL5RQOGqm9WiBlJOr0+XiQdPdJoz0wzb47w/sKvaw9GXwf9ny+kvd3M1PHUhqpRawHNc1lfy4Hut2RV6f/JGXgXEOXNtPZ55fHGx776P2fymx0PO9T85Yr9JU9pviZzD6jS9CPgjBGIIIJBBuCDYgjmDGi5JSTT2Nj7v+k0KipjEYkADpqdiT3uhtr3j3TZhcY9I8pefZ1uTlbyWO5/sz3Gy9u4fGC1Cqj6XKcGAPah1mxGcZbM8/cWde2f4kWvX/AGeW3/3PpPh6uJoItOpTUuwQALUUC7XUaBudxMdWmmsrc6vCOK1adRUqjzF6a9D3S8B4D4TKcDqfm2057R9VO+3D/aeD9s/gaXTXnI5vGP0VTwNqb9fszF+wPxrNqfos8Zwr9ZT8TRhmoz6IZERtFI/Qe7/6phv4VP8ACJuR2R8xufzZ+LNRbR3Qxr4isy4dyrVHIN0AILkg8Zp9lJvY9tQ4tZwowTqLKS09h3e7Ho5qGotTGZVRSD0IOZnI1sxGgEyQo6+cc/iHH6fI4W+remdkjYW3dqpgsNUrvoFHVX6zHRVUe7ymxOXKjzVrazuaypR67+HVnivRTs0u2Ix9QdZ2ZEPic1QjzsPfMFBZ84732guFFQtobJJv5I9jtfePDYN1TEVAjMMwGVibXtfQaTNKpGOjZwrexr3CbpRzg+D+/mA/z/8AbqfykdvDvNn7lvf+v5Hd7Px1PEUlrUmzI1yGsRe2huDMkWmso0K1KdGbhNYaNb7E2P8AItvikB1CHen7DKSB5ajymvGPLVwenurvynhSm900n4r+T1fpG/ZmI+x+MTLW9BnH4L+tp/XQ05sjaL4WvTr0zZkYG31hzU9xGk0ovleT3dzbQuKUqUuvz7zfmzsZTxuGWqtmp1UN1OvHRlbzuJ0E+ZZPm9elUt6rhLRxf+mfYRYeX5RvYwo/OGM/S1Pbb8RnMPqVL0I+C+RKFFqjKiAszEBVHEk8hKS6Ic5xhFzk8JHuMZ6M6y0Kb0nV61r1aRNgCdbI3MjgbzY7B4ytzztP7R0nVkpxxHo+vtOPdfcnGJi6NR16Fabhi5cXIBuVUDjfh5whSlnUriHGbSdCUI+c2sbGyN6cQtLA4p20HROPNgVA95mxN4i2eVsaUqlxTgu9F3b2kMVhKFZTxQBh2MoAYe8ffFB5iO9t3QuJ030b9xr/AHp9HtY16lXCZXRyW6PNlZCTcgX0ImGdF5yj0fDuPUlSUK+U1pnfJ2m4m5L4Wr8pxOXOARTpqc2W4sWY8L2JAA746dJp5Zq8W4xG4h2VFPHVvTPq8D7PShtAUsCaN+tWZVA/dUhmPhoB5y6j0NfgNB1LpTxpHf8AY06Zq4Pcmcb3LNw7G32wVPDUEetZlporDo3NiFAPKZ1Vglhng6/BryVWUlDTL6o+s7+4D/O/2qn8o+3gY/uO+/w+KOs2n6TsPTHzCVKrcifm08ybn7pErhdEbVD7OXE3+I1Fe9/wa63g3grY+oHrHQerTFwiX7B298wSm5as9RZ2FG0hy01r1fVmxth74bPwmGo4dajWRQCRRfVjqzcOZJMzxrQikjyt1wm/uK0qrhu+9ew11vXtf5bjK1cXyk5aYPJFFl9+p85rzlzSyeq4baeS28ab36+J1ES3N0936P8AfCngqVShiS2XMGplVLWJ9ZbchoD5mZ6VRRWGeb4zwmpc1Y1aK1xr08Gdvj99MDUxWFxKmoGo51PzJ1R14ceTAHzMbqw5kzQpcIvY0Z0uVYlh79UcG+G++FxeCq0KRqZ2y2zU7DRgTc37oVK0ZRwjLw7g91QuYVJpYXrNaTWPXHsNwt7xgDUpVsxot1hlFyr6DQX4EcfATNSqchwuL8Kd3yzpY5lo89x7B/SZg7erW/01/wCUy+ULuOIvs7d98ff/AEajxD5ndhzYn3m81T2sFywSfRI+rYu1HwddK9K2Zb6MLggixHulReHlGG7tYXNJ057M2bsz0mYZ1+fSpSbnYdIvkRr7xNlVl1R5Kv8AZ25g/wAJqS9zPqxPpHwSKSpqVDyVaRF/NrASnWRhp8AvJPDSXt/g19vbvfV2iQtujpKbikGvc/Wc6XPdymGc3I9Lw3hFOzTlvJ9f4ODdfeirs9z0dnptYvSYkAkcwfot3xRm47GXiHDaV5Fc2klszZewt+qOMYU0pVhUIJyZUYADic9wLd5tM0avM8YPJXnBqtrHnlKPL3/0fJvB6QUwrvRWhUNVeIqZUUE8OBJby98UquNMGay4FO4iqjmlF92rNY7a2vVxlY1qxux0AGiqo4Ko5CYW29T11paU7an2dNafM+CI2SmKRRmtNm1AY6gaKTqeA8T2SG0nqxOcU8N4KMO5OUI99BlyNe51At4TG5x7ye1hjLkvejL5HUuw6N7r6wyNdR2kW0i7SGE+Zai7anhPmWvrMUw7lc4Rit7ZgrEXJsBftuQI3UjF8reo5VIKXK5LJnWwNRCQ1NwQMxuh0B5nuiVWD1TJVenJZUkQ4KoFZjTfKpIZspspHaY1UhlRzqCr03JR5llmK4ZzwVjoDoDwY5VPmdI+eK3Y+1h1a/1ucj4GqrZDTYNYtly8hxI7o41YOOc6ERr03HmUlgwo4Z3BKKWF7XAvrYtr5AnylSko+kyp1YQ0kzGpRZQhIIDi694va484uZNtdw4zi20ntuctPAVGOUIb3IN7AArbNmPKwYe+T2kEs5IdxTS5mzGpg3U2KMDmygW4tpoO/rD3wU4PXJUa9OSbT9fsORtm1QbZNSQuhU6tewuDx0MSqw3yQrmk1lM4q2FdASwsBlvw0zrmX3jWVGcXsWq0JNJPf9tGc52VWDZchvppdfpAsDe/Cytr3SFXp4zkx+VUuXOTH+zql7BQdcoKurC+XPxBt6pvLVaAeU0sN59fXwMa2BdA7EdVGVWa4sCwuPutGqsW0urKhXpzaSe+pnT2bUIuF0yhr5h6rXtbv6rad0HWguv0iJXVOO7649xytseoGKXp3C5j86osOd/D85j8ojjOvuJ8sp8qlh4bxsfduxisRhHGKoKrBg6ENwIUZiDrceroZk8ojCeM6mvxClQuY9jUbTWGvkce2DiMZiGr1FGd6fSBRoAi6AL38NOOsTuYvLb64KtfJ7WiqcHonj2s6vGYRqTBXFiVDAXvo3C/YdDLhUjNZiblKrGosx6PBwSy2CYmVk7LZO1egFsuYF1Yi9r5QbW7CDY37pq17ftOvTBqXNr2zynjTBzttoHN1D1xaoQ/LIU+b06ptrreYlbPbO22hiVi1/y2209fU4qu1VdSjI2Xq5bVbN1EyDObda48I1btPOdfD15MkbSUGpJrOudNN86GGF2n0a0uoS9InI3SELYtmOZbcdSL3+EqdDmb10e5VS2c5S10lvprscybayALTSyi+juWJzMGYMbag2t53kO15suT1ZilZc75pS19Sx4ExO2RVD5qYuQ6qc9wods3AjUg87iVC25cYlsOlZum1iXVPYmF269NVUKCAqqAf3WzE3AvqLju4wqWsJvfvCdjGTbzq237/wCC0NudFl6Kmq5QQuZme2ZszX4XvYDug7bn9J/sErLnbcpPX/SPnwu0uiFUKgy1LhlzN6ljZB2WJvfuEyToqbWXsZKltz8uZej8+8YzaZqqqFVAQjJa91AABHfewPlCFHlbed9wpWyg2877n0Pt53zCoqsrFrqSw6r5eqCOFigN5CtYrVb6fDP8mNWUYpcrw1j4Z1+Jw1truzIQFXI4ZALm1lVQpvxFkEuNBJNPqXC0jFNN5ysP3mVHbLUz80ioMwYgFzci+hueBv8AcJLtlL0nnoTKzU158m9MHFitpGomQqovlzMM12yLlW9zYWHZLhRUJZ8fi8mSnbqE+bOd8erOrPpO8FQgghCCxJBDcCrKU4+r1ifOQrSHr+upiVjDR5e30w236mgUKoH0QXsQEyWa51Fo/JKeddch5DDDzq/Z35OOrtqoyshCZWBBGU63tre979Ue6V5PHPNrkcbKEWmm8o4ae0nVKaC1kLFbi/rKV1PMAM1vGN0YOTfVlztac3Jvr+xni9rPVYsQoJQobZuDceJ0MUKEYLC78hTtIQjyrvz7jHC7WekmRcuXK62IvcVON9eOmkJ28JvLznT4BVtqc5c0s9PgZNvDWJ0y3GqnIBl9U2Xu6iyVaU13mu7Wk9Ip+/c+bFYxqzZ3te1tBbmT8WMz06cYLCNuhTjCOInDMpmLaSysEkgIhiIBFkQgIRgSHUBACRCEYCAFjyAiyAjARgIwF4wehj0ovaIx9rHOhnEZDhZbXvqDz74ZMMo4znYrGwUwyNvCTRad7nTSPI482XpockpMyFMTLEgRImwEQEgAvDIhABGBIsiEAEAEAJAAIagWUAJsI0JtIxFS99OV5SMaqZzoY8rnUHiOyMnDxmWxja2nkfyMROi38DPMSNOMnBk5m45W5mRcScmTGVqUCA0sLAjQyy0IygyyScASSAgIQESIBGAgIQAQARASMATAG8GFQ2sYIxzaTTOSCMhiwuI0TOOVgxzjTt4W7JZHOnhYBQ8NLQzoJwlt0Msg4wyX2aTyZCToyyyeoxKQCCATIhGRikWSRkCGS2AgIkMiEkBGAgBCY0JtLcNw0iyDzjQxLiwvzjIc01h9TEEjQcvhGQnJeaugfWx43iTHNJ4x1KjaWMHuOEvNwxSb/uGApyb0MlWxMGyoxabMrQKwWUBLxZ0ARDLABBMCSkwLLQjKKRZJOABkMCRBgQyBIICMbaxomTwsgm0AbSWTC4a490NUY24z0IrHieHZHgmMp7vwDCzX84CacZAvqCNeUEtCnU87MShOR8u2GgRg2sP2GSoBAuMIoyERQgkBZQCAEiAsEAgMRgI0ISkBkwtCQ1qS8jIxJbGImBIAYtUA/lFjJjlNR0MVbMOw/lKSJUnOOmhV1Fj4Q6jS544fQwzWA7QYGPmSS70NTe3Pth6x6vOEZKnC8XMVGHVmYg2ZEsCLIEhnUCx5AQQiygEeQJJyBQIwJExlhkBKQCWIzaEikYzGBGNuMTQnLCyYCpe9oNEKqmtCodNYngqDbjqR+F+yCFPGOYwU9mtvhHhGJPXQyCm972hoWoS5s5MggEktQSeUjKBYiESNICwYEggFo8AWHUQlAIAIAJICDAgiWQLLQCWIrGVIT0Rws9xpp/8AJODFKplaaGJ0sP6Mncl5joVhdQff74htZgmjOmLXiepmpppNMqoBpEEYJJoyEMZLwlsIDLaGAJaIBDACMQhgBEAlAIdQEYCACAhEMQAQwAjSEWX4CKZbDJwPT1/rjJMM6eZGYXQX5TG85MijlLJRG0UlgsRQiAQAsBiNAIuoCDARoQgAiARgIAJQCAEkgIgEYCIBeUhFloQMbAknICSBIAWIYiGIYARNAI0AgBYhiNCEeQJJAsaYEgBYwEAEFqBIAIgEQCNAWWhAy5biJIAhiYhABEMsBiIBH1AQwAiwMQA9NufsShihUbEM6hbkZOdgDbhx4zNThFrLZxuKX1e3lGNJJ57/ABPk3r2UuFqoiXF0DEFi1iQDxPHjJqR5Wku4z8Lu53NOUp9Hg6SYjpFjAQARgIwESARASAFgMRiBj6CEyMRJIiRMBEAgAiGIgLDIxGIRZGIAdzsLbvyRXHRhyTcXcqAbAcuPP3y41HFM595YeVSi+bGND5tt7XbGVBUcKCFC6dg0+AEmUnJ5ZlsrONrBwi851OvkG4AZSAsYCIBGAgAiGIwEQElIWRLRDZTKYEkgSTgBBgIMCSAEMgzvMLtigtJUbC02cLlNQhbnUHMdOOjC/fMnPpjBzJ2NeVRzjVaWc4/bwMRtaiKjOMMliioEOUgFTo/D1rAA+cXaLOcFeRVuRR7V6POf232OT+2qK6U8Mos2YM2Qm+QpYjLYjW/jK7XXYhcPqv06rfR+/JKe2qQpU6ZwyMypkNTQEm4Obhxuo49pi7XpgqVhWdSUlVay849mMeB89faaVKxqGgoVqeRqaWUXJuXXTQxOeucGWFnUhT5FUec5y/kfVX3gVlYLh6a5mVrDVbrk1ta97U7fabtg6ncjDDhs003Vb0a9+TnberUkUEuWzWNip0tdhl1bS1+w2i7Z9xC4Q9nUe31g4Ku8WZqTChTHRuzBb3Uhg3VK24dbXttDtc9DJHhbipLtG8rHuwcZ291kYUaYyK62PWBD6ktcam9z5wVT1GRcO0adR6tfAm0tuGvS6M01X1dQTpl0so+iNOHaSYSm3oVa8PVCfPzN/XXvOptEdAloZDAiyGBACRLIiSskltLTSFgplz3AklAQxMBEwJE9gEkBEDLLB7FH9fdEyugX+vukrcO4vZ4RsnvJBFshiYdSyCluWNEMg/r3RoaLGCKJaGQxMYiAGNASIliCJAmWI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a:off x="4008384" y="3244334"/>
            <a:ext cx="184731" cy="369332"/>
          </a:xfrm>
          <a:prstGeom prst="rect">
            <a:avLst/>
          </a:prstGeom>
        </p:spPr>
        <p:txBody>
          <a:bodyPr wrap="none">
            <a:spAutoFit/>
          </a:bodyPr>
          <a:lstStyle/>
          <a:p>
            <a:endParaRPr lang="en-US" dirty="0"/>
          </a:p>
        </p:txBody>
      </p:sp>
      <p:pic>
        <p:nvPicPr>
          <p:cNvPr id="11" name="Picture 10" descr="HERITAGE.jpg"/>
          <p:cNvPicPr>
            <a:picLocks noChangeAspect="1"/>
          </p:cNvPicPr>
          <p:nvPr/>
        </p:nvPicPr>
        <p:blipFill>
          <a:blip r:embed="rId2" cstate="print"/>
          <a:stretch>
            <a:fillRect/>
          </a:stretch>
        </p:blipFill>
        <p:spPr>
          <a:xfrm>
            <a:off x="2438400" y="3505200"/>
            <a:ext cx="3962400" cy="3124200"/>
          </a:xfrm>
          <a:prstGeom prst="ellipse">
            <a:avLst/>
          </a:prstGeom>
          <a:ln>
            <a:noFill/>
          </a:ln>
          <a:effectLst>
            <a:softEdge rad="112500"/>
          </a:effectLst>
        </p:spPr>
      </p:pic>
      <p:sp>
        <p:nvSpPr>
          <p:cNvPr id="12" name="Oval 11"/>
          <p:cNvSpPr/>
          <p:nvPr/>
        </p:nvSpPr>
        <p:spPr>
          <a:xfrm>
            <a:off x="0" y="762000"/>
            <a:ext cx="9144000" cy="2362200"/>
          </a:xfrm>
          <a:prstGeom prst="ellipse">
            <a:avLst/>
          </a:prstGeom>
        </p:spPr>
        <p:style>
          <a:lnRef idx="1">
            <a:schemeClr val="accent4"/>
          </a:lnRef>
          <a:fillRef idx="1002">
            <a:schemeClr val="lt1"/>
          </a:fillRef>
          <a:effectRef idx="1">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Trân</a:t>
            </a:r>
            <a:r>
              <a:rPr lang="en-US" sz="40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40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trọng</a:t>
            </a:r>
            <a:r>
              <a:rPr lang="en-US" sz="40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40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chào</a:t>
            </a:r>
            <a:r>
              <a:rPr lang="en-US" sz="40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40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mừng</a:t>
            </a:r>
            <a:r>
              <a:rPr lang="en-US" sz="40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p>
          <a:p>
            <a:pPr algn="ctr"/>
            <a:r>
              <a:rPr lang="en-US" sz="32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Các</a:t>
            </a:r>
            <a:r>
              <a:rPr lang="en-US" sz="32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học</a:t>
            </a:r>
            <a:r>
              <a:rPr lang="en-US" sz="32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viên</a:t>
            </a:r>
            <a:r>
              <a:rPr lang="en-US" sz="32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tham</a:t>
            </a:r>
            <a:r>
              <a:rPr lang="en-US" sz="32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gia</a:t>
            </a:r>
            <a:r>
              <a:rPr lang="en-US" sz="32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lớp</a:t>
            </a:r>
            <a:r>
              <a:rPr lang="en-US" sz="32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i="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học</a:t>
            </a:r>
            <a:r>
              <a:rPr lang="en-US" sz="40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76200"/>
            <a:ext cx="9144000" cy="68580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3600" b="1" i="1" dirty="0" smtClean="0">
                <a:solidFill>
                  <a:srgbClr val="A50021"/>
                </a:solidFill>
              </a:rPr>
              <a:t> </a:t>
            </a:r>
            <a:r>
              <a:rPr lang="nl-NL" sz="2800" b="1" dirty="0" smtClean="0">
                <a:latin typeface="Arial" pitchFamily="34" charset="0"/>
                <a:cs typeface="Arial" pitchFamily="34" charset="0"/>
              </a:rPr>
              <a:t>3. Quy định </a:t>
            </a:r>
            <a:r>
              <a:rPr lang="en-US" sz="2800" b="1" dirty="0" err="1" smtClean="0">
                <a:latin typeface="Arial" pitchFamily="34" charset="0"/>
                <a:cs typeface="Arial" pitchFamily="34" charset="0"/>
              </a:rPr>
              <a:t>bao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quát</a:t>
            </a:r>
            <a:r>
              <a:rPr lang="en-US" sz="2800" b="1" dirty="0" smtClean="0">
                <a:latin typeface="Arial" pitchFamily="34" charset="0"/>
                <a:cs typeface="Arial" pitchFamily="34" charset="0"/>
              </a:rPr>
              <a:t>, minh </a:t>
            </a:r>
            <a:r>
              <a:rPr lang="en-US" sz="2800" b="1" dirty="0" err="1" smtClean="0">
                <a:latin typeface="Arial" pitchFamily="34" charset="0"/>
                <a:cs typeface="Arial" pitchFamily="34" charset="0"/>
              </a:rPr>
              <a:t>bạch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hơn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về</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tài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sản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trong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giao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lưu</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dân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sự</a:t>
            </a:r>
            <a:r>
              <a:rPr lang="en-US" sz="2800" b="1" dirty="0" smtClean="0">
                <a:latin typeface="Arial" pitchFamily="34" charset="0"/>
                <a:cs typeface="Arial" pitchFamily="34" charset="0"/>
              </a:rPr>
              <a:t> </a:t>
            </a:r>
            <a:r>
              <a:rPr lang="nl-NL" sz="2800" b="1" dirty="0" smtClean="0">
                <a:latin typeface="Arial" pitchFamily="34" charset="0"/>
                <a:cs typeface="Arial" pitchFamily="34" charset="0"/>
              </a:rPr>
              <a:t>(Chương IV, Đ105-Đ115)</a:t>
            </a:r>
            <a:endParaRPr lang="en-US" sz="2800" dirty="0">
              <a:latin typeface="Arial" pitchFamily="34" charset="0"/>
              <a:cs typeface="Arial" pitchFamily="34" charset="0"/>
            </a:endParaRPr>
          </a:p>
        </p:txBody>
      </p:sp>
      <p:sp>
        <p:nvSpPr>
          <p:cNvPr id="9" name="Rounded Rectangle 8"/>
          <p:cNvSpPr/>
          <p:nvPr/>
        </p:nvSpPr>
        <p:spPr bwMode="auto">
          <a:xfrm>
            <a:off x="152400" y="3657600"/>
            <a:ext cx="2133600" cy="1066800"/>
          </a:xfrm>
          <a:prstGeom prst="round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err="1" smtClean="0"/>
              <a:t>Về</a:t>
            </a:r>
            <a:r>
              <a:rPr lang="en-US" b="1" dirty="0" smtClean="0"/>
              <a:t> </a:t>
            </a:r>
            <a:r>
              <a:rPr lang="en-US" b="1" dirty="0" err="1" smtClean="0"/>
              <a:t>khái</a:t>
            </a:r>
            <a:r>
              <a:rPr lang="en-US" b="1" dirty="0" smtClean="0"/>
              <a:t> </a:t>
            </a:r>
            <a:r>
              <a:rPr lang="en-US" b="1" dirty="0" err="1" smtClean="0"/>
              <a:t>niệm</a:t>
            </a:r>
            <a:r>
              <a:rPr lang="en-US" b="1" dirty="0" smtClean="0"/>
              <a:t> TS (</a:t>
            </a:r>
            <a:r>
              <a:rPr lang="en-US" b="1" dirty="0" err="1" smtClean="0"/>
              <a:t>Điều</a:t>
            </a:r>
            <a:r>
              <a:rPr lang="en-US" b="1" dirty="0" smtClean="0"/>
              <a:t> 105)</a:t>
            </a:r>
            <a:endParaRPr kumimoji="0" lang="en-US" sz="2400" b="1" i="0" u="none" strike="noStrike" cap="none" normalizeH="0" baseline="0" dirty="0" smtClean="0">
              <a:ln>
                <a:noFill/>
              </a:ln>
              <a:effectLst/>
              <a:latin typeface="Times New Roman" pitchFamily="18" charset="0"/>
            </a:endParaRPr>
          </a:p>
        </p:txBody>
      </p:sp>
      <p:sp>
        <p:nvSpPr>
          <p:cNvPr id="12" name="Rounded Rectangle 11"/>
          <p:cNvSpPr/>
          <p:nvPr/>
        </p:nvSpPr>
        <p:spPr bwMode="auto">
          <a:xfrm>
            <a:off x="2514600" y="1219200"/>
            <a:ext cx="2209800" cy="1295400"/>
          </a:xfrm>
          <a:prstGeom prst="round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dirty="0" err="1" smtClean="0"/>
              <a:t>Về</a:t>
            </a:r>
            <a:r>
              <a:rPr lang="en-US" b="1" dirty="0" smtClean="0"/>
              <a:t> </a:t>
            </a:r>
            <a:r>
              <a:rPr lang="en-US" b="1" dirty="0" err="1" smtClean="0"/>
              <a:t>ĐKý</a:t>
            </a:r>
            <a:r>
              <a:rPr lang="en-US" b="1" dirty="0" smtClean="0"/>
              <a:t> TS (</a:t>
            </a:r>
            <a:r>
              <a:rPr lang="en-US" b="1" dirty="0" err="1" smtClean="0"/>
              <a:t>Điều</a:t>
            </a:r>
            <a:r>
              <a:rPr lang="en-US" b="1" dirty="0" smtClean="0"/>
              <a:t> 106)</a:t>
            </a:r>
            <a:endParaRPr kumimoji="0" lang="en-US" sz="2400" b="1" i="0" u="none" strike="noStrike" cap="none" normalizeH="0" baseline="0" dirty="0" smtClean="0">
              <a:ln>
                <a:noFill/>
              </a:ln>
              <a:effectLst/>
              <a:latin typeface="Times New Roman" pitchFamily="18" charset="0"/>
            </a:endParaRPr>
          </a:p>
        </p:txBody>
      </p:sp>
      <p:sp>
        <p:nvSpPr>
          <p:cNvPr id="13" name="Rounded Rectangle 12"/>
          <p:cNvSpPr/>
          <p:nvPr/>
        </p:nvSpPr>
        <p:spPr bwMode="auto">
          <a:xfrm>
            <a:off x="2514600" y="2514600"/>
            <a:ext cx="2286000" cy="3886200"/>
          </a:xfrm>
          <a:prstGeom prst="roundRect">
            <a:avLst/>
          </a:prstGeom>
          <a:solidFill>
            <a:schemeClr val="tx2">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800" i="1" dirty="0" err="1" smtClean="0">
                <a:solidFill>
                  <a:schemeClr val="bg1"/>
                </a:solidFill>
              </a:rPr>
              <a:t>Tài</a:t>
            </a:r>
            <a:r>
              <a:rPr lang="en-US" sz="2800" i="1" dirty="0" smtClean="0">
                <a:solidFill>
                  <a:schemeClr val="bg1"/>
                </a:solidFill>
              </a:rPr>
              <a:t> </a:t>
            </a:r>
            <a:r>
              <a:rPr lang="en-US" sz="2800" i="1" dirty="0" err="1" smtClean="0">
                <a:solidFill>
                  <a:schemeClr val="bg1"/>
                </a:solidFill>
              </a:rPr>
              <a:t>sản</a:t>
            </a:r>
            <a:r>
              <a:rPr lang="en-US" sz="2800" i="1" dirty="0" smtClean="0">
                <a:solidFill>
                  <a:schemeClr val="bg1"/>
                </a:solidFill>
              </a:rPr>
              <a:t> </a:t>
            </a:r>
            <a:r>
              <a:rPr lang="en-US" sz="2800" i="1" dirty="0" err="1" smtClean="0">
                <a:solidFill>
                  <a:schemeClr val="bg1"/>
                </a:solidFill>
              </a:rPr>
              <a:t>bao</a:t>
            </a:r>
            <a:r>
              <a:rPr lang="en-US" sz="2800" i="1" dirty="0" smtClean="0">
                <a:solidFill>
                  <a:schemeClr val="bg1"/>
                </a:solidFill>
              </a:rPr>
              <a:t> </a:t>
            </a:r>
            <a:r>
              <a:rPr lang="en-US" sz="2800" i="1" dirty="0" err="1" smtClean="0">
                <a:solidFill>
                  <a:schemeClr val="bg1"/>
                </a:solidFill>
              </a:rPr>
              <a:t>gồm</a:t>
            </a:r>
            <a:r>
              <a:rPr lang="en-US" sz="2800" i="1" dirty="0" smtClean="0">
                <a:solidFill>
                  <a:schemeClr val="bg1"/>
                </a:solidFill>
              </a:rPr>
              <a:t> </a:t>
            </a:r>
            <a:r>
              <a:rPr lang="en-US" sz="2800" i="1" dirty="0" err="1" smtClean="0">
                <a:solidFill>
                  <a:schemeClr val="bg1"/>
                </a:solidFill>
              </a:rPr>
              <a:t>BĐSvà</a:t>
            </a:r>
            <a:r>
              <a:rPr lang="en-US" sz="2800" i="1" dirty="0" smtClean="0">
                <a:solidFill>
                  <a:schemeClr val="bg1"/>
                </a:solidFill>
              </a:rPr>
              <a:t> ĐS.</a:t>
            </a:r>
            <a:r>
              <a:rPr lang="pt-BR" sz="2800" i="1" dirty="0" smtClean="0">
                <a:solidFill>
                  <a:schemeClr val="bg1"/>
                </a:solidFill>
              </a:rPr>
              <a:t> </a:t>
            </a:r>
            <a:r>
              <a:rPr lang="en-US" sz="2800" i="1" dirty="0" err="1" smtClean="0">
                <a:solidFill>
                  <a:schemeClr val="bg1"/>
                </a:solidFill>
              </a:rPr>
              <a:t>BĐSvà</a:t>
            </a:r>
            <a:r>
              <a:rPr lang="en-US" sz="2800" i="1" dirty="0" smtClean="0">
                <a:solidFill>
                  <a:schemeClr val="bg1"/>
                </a:solidFill>
              </a:rPr>
              <a:t> ĐS </a:t>
            </a:r>
            <a:r>
              <a:rPr lang="pt-BR" sz="2800" i="1" dirty="0" smtClean="0">
                <a:solidFill>
                  <a:schemeClr val="bg1"/>
                </a:solidFill>
              </a:rPr>
              <a:t>có thể là tài sản hiện có và tài sản hình thành trong tương lai</a:t>
            </a:r>
            <a:endParaRPr lang="en-US" sz="2800" i="1" dirty="0">
              <a:solidFill>
                <a:schemeClr val="bg1"/>
              </a:solidFill>
            </a:endParaRPr>
          </a:p>
        </p:txBody>
      </p:sp>
      <p:sp>
        <p:nvSpPr>
          <p:cNvPr id="15" name="Rounded Rectangle 14"/>
          <p:cNvSpPr/>
          <p:nvPr/>
        </p:nvSpPr>
        <p:spPr bwMode="auto">
          <a:xfrm>
            <a:off x="5029200" y="5486400"/>
            <a:ext cx="1981200" cy="9144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err="1" smtClean="0"/>
              <a:t>Quyền</a:t>
            </a:r>
            <a:r>
              <a:rPr lang="en-US" dirty="0" smtClean="0"/>
              <a:t> </a:t>
            </a:r>
            <a:r>
              <a:rPr lang="en-US" dirty="0" err="1" smtClean="0"/>
              <a:t>tài</a:t>
            </a:r>
            <a:r>
              <a:rPr lang="en-US" dirty="0" smtClean="0"/>
              <a:t> </a:t>
            </a:r>
            <a:r>
              <a:rPr lang="en-US" dirty="0" err="1" smtClean="0"/>
              <a:t>sản</a:t>
            </a:r>
            <a:endParaRPr lang="en-US" dirty="0" smtClean="0"/>
          </a:p>
          <a:p>
            <a:pPr algn="ctr"/>
            <a:r>
              <a:rPr kumimoji="0" lang="en-US" sz="2400" b="1" i="0" u="none" strike="noStrike" cap="none" normalizeH="0" baseline="0" dirty="0" smtClean="0">
                <a:ln>
                  <a:noFill/>
                </a:ln>
                <a:effectLst/>
                <a:latin typeface="Times New Roman" pitchFamily="18" charset="0"/>
              </a:rPr>
              <a:t>(</a:t>
            </a:r>
            <a:r>
              <a:rPr kumimoji="0" lang="en-US" sz="2400" b="1" i="0" u="none" strike="noStrike" cap="none" normalizeH="0" baseline="0" dirty="0" err="1" smtClean="0">
                <a:ln>
                  <a:noFill/>
                </a:ln>
                <a:effectLst/>
                <a:latin typeface="Times New Roman" pitchFamily="18" charset="0"/>
              </a:rPr>
              <a:t>Điều</a:t>
            </a:r>
            <a:r>
              <a:rPr kumimoji="0" lang="en-US" sz="2400" b="1" i="0" u="none" strike="noStrike" cap="none" normalizeH="0" dirty="0" smtClean="0">
                <a:ln>
                  <a:noFill/>
                </a:ln>
                <a:effectLst/>
                <a:latin typeface="Times New Roman" pitchFamily="18" charset="0"/>
              </a:rPr>
              <a:t> 115</a:t>
            </a:r>
            <a:r>
              <a:rPr kumimoji="0" lang="en-US" sz="2400" b="1" i="0" u="none" strike="noStrike" cap="none" normalizeH="0" baseline="0" dirty="0" smtClean="0">
                <a:ln>
                  <a:noFill/>
                </a:ln>
                <a:effectLst/>
                <a:latin typeface="Times New Roman" pitchFamily="18" charset="0"/>
              </a:rPr>
              <a:t>)</a:t>
            </a:r>
          </a:p>
        </p:txBody>
      </p:sp>
      <p:sp>
        <p:nvSpPr>
          <p:cNvPr id="16" name="Rounded Rectangle 15"/>
          <p:cNvSpPr/>
          <p:nvPr/>
        </p:nvSpPr>
        <p:spPr bwMode="auto">
          <a:xfrm>
            <a:off x="5029200" y="1524000"/>
            <a:ext cx="1981200" cy="3810000"/>
          </a:xfrm>
          <a:prstGeom prst="roundRect">
            <a:avLst/>
          </a:prstGeom>
          <a:solidFill>
            <a:schemeClr val="tx2">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Tx/>
              <a:buChar char="-"/>
            </a:pPr>
            <a:r>
              <a:rPr lang="en-US" dirty="0" smtClean="0">
                <a:solidFill>
                  <a:schemeClr val="bg1"/>
                </a:solidFill>
              </a:rPr>
              <a:t> QSH, </a:t>
            </a:r>
            <a:r>
              <a:rPr lang="en-US" dirty="0" err="1" smtClean="0">
                <a:solidFill>
                  <a:schemeClr val="bg1"/>
                </a:solidFill>
              </a:rPr>
              <a:t>Quyền</a:t>
            </a:r>
            <a:r>
              <a:rPr lang="en-US" dirty="0" smtClean="0">
                <a:solidFill>
                  <a:schemeClr val="bg1"/>
                </a:solidFill>
              </a:rPr>
              <a:t> </a:t>
            </a:r>
            <a:r>
              <a:rPr lang="en-US" dirty="0" err="1" smtClean="0">
                <a:solidFill>
                  <a:schemeClr val="bg1"/>
                </a:solidFill>
              </a:rPr>
              <a:t>khác</a:t>
            </a:r>
            <a:r>
              <a:rPr lang="en-US" dirty="0" smtClean="0">
                <a:solidFill>
                  <a:schemeClr val="bg1"/>
                </a:solidFill>
              </a:rPr>
              <a:t> </a:t>
            </a:r>
            <a:r>
              <a:rPr lang="en-US" dirty="0" err="1" smtClean="0">
                <a:solidFill>
                  <a:schemeClr val="bg1"/>
                </a:solidFill>
              </a:rPr>
              <a:t>đv</a:t>
            </a:r>
            <a:r>
              <a:rPr lang="en-US" dirty="0" smtClean="0">
                <a:solidFill>
                  <a:schemeClr val="bg1"/>
                </a:solidFill>
              </a:rPr>
              <a:t> TS </a:t>
            </a:r>
            <a:r>
              <a:rPr lang="en-US" dirty="0" err="1" smtClean="0">
                <a:solidFill>
                  <a:schemeClr val="bg1"/>
                </a:solidFill>
              </a:rPr>
              <a:t>là</a:t>
            </a:r>
            <a:r>
              <a:rPr lang="en-US" dirty="0" smtClean="0">
                <a:solidFill>
                  <a:schemeClr val="bg1"/>
                </a:solidFill>
              </a:rPr>
              <a:t> BĐS </a:t>
            </a:r>
            <a:r>
              <a:rPr lang="en-US" dirty="0" err="1" smtClean="0">
                <a:solidFill>
                  <a:schemeClr val="bg1"/>
                </a:solidFill>
              </a:rPr>
              <a:t>phải</a:t>
            </a:r>
            <a:r>
              <a:rPr lang="en-US" dirty="0" smtClean="0">
                <a:solidFill>
                  <a:schemeClr val="bg1"/>
                </a:solidFill>
              </a:rPr>
              <a:t> </a:t>
            </a:r>
            <a:r>
              <a:rPr lang="en-US" dirty="0" err="1" smtClean="0">
                <a:solidFill>
                  <a:schemeClr val="bg1"/>
                </a:solidFill>
              </a:rPr>
              <a:t>ĐKý</a:t>
            </a:r>
            <a:r>
              <a:rPr lang="en-US" dirty="0" smtClean="0">
                <a:solidFill>
                  <a:schemeClr val="bg1"/>
                </a:solidFill>
              </a:rPr>
              <a:t>…</a:t>
            </a:r>
          </a:p>
          <a:p>
            <a:pPr algn="ctr">
              <a:buFontTx/>
              <a:buChar char="-"/>
            </a:pPr>
            <a:r>
              <a:rPr lang="en-US" sz="2000" dirty="0" smtClean="0">
                <a:solidFill>
                  <a:schemeClr val="bg1"/>
                </a:solidFill>
              </a:rPr>
              <a:t> QSH, Q </a:t>
            </a:r>
            <a:r>
              <a:rPr lang="en-US" sz="2000" dirty="0" err="1" smtClean="0">
                <a:solidFill>
                  <a:schemeClr val="bg1"/>
                </a:solidFill>
              </a:rPr>
              <a:t>khác</a:t>
            </a:r>
            <a:r>
              <a:rPr lang="en-US" sz="2000" dirty="0" smtClean="0">
                <a:solidFill>
                  <a:schemeClr val="bg1"/>
                </a:solidFill>
              </a:rPr>
              <a:t> </a:t>
            </a:r>
            <a:r>
              <a:rPr lang="en-US" sz="2000" dirty="0" err="1" smtClean="0">
                <a:solidFill>
                  <a:schemeClr val="bg1"/>
                </a:solidFill>
              </a:rPr>
              <a:t>đv</a:t>
            </a:r>
            <a:r>
              <a:rPr lang="en-US" sz="2000" dirty="0" smtClean="0">
                <a:solidFill>
                  <a:schemeClr val="bg1"/>
                </a:solidFill>
              </a:rPr>
              <a:t> TS </a:t>
            </a:r>
            <a:r>
              <a:rPr lang="en-US" sz="2000" dirty="0" err="1" smtClean="0">
                <a:solidFill>
                  <a:schemeClr val="bg1"/>
                </a:solidFill>
              </a:rPr>
              <a:t>là</a:t>
            </a:r>
            <a:r>
              <a:rPr lang="en-US" sz="2000" dirty="0" smtClean="0">
                <a:solidFill>
                  <a:schemeClr val="bg1"/>
                </a:solidFill>
              </a:rPr>
              <a:t> BĐS </a:t>
            </a:r>
            <a:r>
              <a:rPr lang="en-US" sz="2000" dirty="0" err="1" smtClean="0">
                <a:solidFill>
                  <a:schemeClr val="bg1"/>
                </a:solidFill>
              </a:rPr>
              <a:t>không</a:t>
            </a:r>
            <a:r>
              <a:rPr lang="en-US" sz="2000" dirty="0" smtClean="0">
                <a:solidFill>
                  <a:schemeClr val="bg1"/>
                </a:solidFill>
              </a:rPr>
              <a:t> </a:t>
            </a:r>
            <a:r>
              <a:rPr lang="en-US" sz="2000" dirty="0" err="1" smtClean="0">
                <a:solidFill>
                  <a:schemeClr val="bg1"/>
                </a:solidFill>
              </a:rPr>
              <a:t>phải</a:t>
            </a:r>
            <a:r>
              <a:rPr lang="en-US" sz="2000" dirty="0" smtClean="0">
                <a:solidFill>
                  <a:schemeClr val="bg1"/>
                </a:solidFill>
              </a:rPr>
              <a:t> ĐK, </a:t>
            </a:r>
            <a:r>
              <a:rPr lang="en-US" sz="2000" dirty="0" err="1" smtClean="0">
                <a:solidFill>
                  <a:schemeClr val="bg1"/>
                </a:solidFill>
              </a:rPr>
              <a:t>trừ</a:t>
            </a:r>
            <a:r>
              <a:rPr lang="en-US" sz="2000" dirty="0" smtClean="0">
                <a:solidFill>
                  <a:schemeClr val="bg1"/>
                </a:solidFill>
              </a:rPr>
              <a:t> </a:t>
            </a:r>
            <a:r>
              <a:rPr lang="en-US" sz="2000" dirty="0" err="1" smtClean="0">
                <a:solidFill>
                  <a:schemeClr val="bg1"/>
                </a:solidFill>
              </a:rPr>
              <a:t>t.h</a:t>
            </a:r>
            <a:r>
              <a:rPr lang="en-US" sz="2000" dirty="0" smtClean="0">
                <a:solidFill>
                  <a:schemeClr val="bg1"/>
                </a:solidFill>
              </a:rPr>
              <a:t> PL </a:t>
            </a:r>
            <a:r>
              <a:rPr lang="en-US" sz="2000" dirty="0" err="1" smtClean="0">
                <a:solidFill>
                  <a:schemeClr val="bg1"/>
                </a:solidFill>
              </a:rPr>
              <a:t>về</a:t>
            </a:r>
            <a:r>
              <a:rPr lang="en-US" sz="2000" dirty="0" smtClean="0">
                <a:solidFill>
                  <a:schemeClr val="bg1"/>
                </a:solidFill>
              </a:rPr>
              <a:t> ĐKTS </a:t>
            </a:r>
            <a:r>
              <a:rPr lang="en-US" sz="2000" dirty="0" err="1" smtClean="0">
                <a:solidFill>
                  <a:schemeClr val="bg1"/>
                </a:solidFill>
              </a:rPr>
              <a:t>có</a:t>
            </a:r>
            <a:r>
              <a:rPr lang="en-US" sz="2000" dirty="0" smtClean="0">
                <a:solidFill>
                  <a:schemeClr val="bg1"/>
                </a:solidFill>
              </a:rPr>
              <a:t> </a:t>
            </a:r>
            <a:r>
              <a:rPr lang="en-US" sz="2000" dirty="0" err="1" smtClean="0">
                <a:solidFill>
                  <a:schemeClr val="bg1"/>
                </a:solidFill>
              </a:rPr>
              <a:t>quy</a:t>
            </a:r>
            <a:r>
              <a:rPr lang="en-US" sz="2000" dirty="0" smtClean="0">
                <a:solidFill>
                  <a:schemeClr val="bg1"/>
                </a:solidFill>
              </a:rPr>
              <a:t> </a:t>
            </a:r>
            <a:r>
              <a:rPr lang="en-US" sz="2000" dirty="0" err="1" smtClean="0">
                <a:solidFill>
                  <a:schemeClr val="bg1"/>
                </a:solidFill>
              </a:rPr>
              <a:t>định</a:t>
            </a:r>
            <a:r>
              <a:rPr lang="en-US" sz="2000" dirty="0" smtClean="0">
                <a:solidFill>
                  <a:schemeClr val="bg1"/>
                </a:solidFill>
              </a:rPr>
              <a:t> </a:t>
            </a:r>
            <a:r>
              <a:rPr lang="en-US" sz="2000" dirty="0" err="1" smtClean="0">
                <a:solidFill>
                  <a:schemeClr val="bg1"/>
                </a:solidFill>
              </a:rPr>
              <a:t>khác</a:t>
            </a:r>
            <a:endParaRPr lang="en-US" sz="2000" dirty="0" smtClean="0">
              <a:solidFill>
                <a:schemeClr val="bg1"/>
              </a:solidFill>
            </a:endParaRPr>
          </a:p>
          <a:p>
            <a:pPr algn="ctr">
              <a:buFontTx/>
              <a:buChar char="-"/>
            </a:pPr>
            <a:endParaRPr kumimoji="0" lang="en-US" sz="2200" b="0" i="0" u="none" strike="noStrike" cap="none" normalizeH="0" baseline="0" dirty="0" smtClean="0">
              <a:ln>
                <a:noFill/>
              </a:ln>
              <a:solidFill>
                <a:schemeClr val="bg1"/>
              </a:solidFill>
              <a:effectLst/>
              <a:latin typeface="Times New Roman" pitchFamily="18" charset="0"/>
            </a:endParaRPr>
          </a:p>
        </p:txBody>
      </p:sp>
      <p:sp>
        <p:nvSpPr>
          <p:cNvPr id="18" name="Rounded Rectangle 17"/>
          <p:cNvSpPr/>
          <p:nvPr/>
        </p:nvSpPr>
        <p:spPr bwMode="auto">
          <a:xfrm>
            <a:off x="7239000" y="2133600"/>
            <a:ext cx="1905000" cy="3886200"/>
          </a:xfrm>
          <a:prstGeom prst="roundRect">
            <a:avLst/>
          </a:prstGeom>
          <a:solidFill>
            <a:schemeClr val="tx2">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err="1" smtClean="0">
                <a:solidFill>
                  <a:schemeClr val="bg1"/>
                </a:solidFill>
              </a:rPr>
              <a:t>là</a:t>
            </a:r>
            <a:r>
              <a:rPr lang="en-US" dirty="0" smtClean="0">
                <a:solidFill>
                  <a:schemeClr val="bg1"/>
                </a:solidFill>
              </a:rPr>
              <a:t> </a:t>
            </a:r>
            <a:r>
              <a:rPr lang="en-US" dirty="0" err="1" smtClean="0">
                <a:solidFill>
                  <a:schemeClr val="bg1"/>
                </a:solidFill>
              </a:rPr>
              <a:t>quyền</a:t>
            </a:r>
            <a:r>
              <a:rPr lang="en-US" dirty="0" smtClean="0">
                <a:solidFill>
                  <a:schemeClr val="bg1"/>
                </a:solidFill>
              </a:rPr>
              <a:t> </a:t>
            </a:r>
            <a:r>
              <a:rPr lang="en-US" dirty="0" err="1" smtClean="0">
                <a:solidFill>
                  <a:schemeClr val="bg1"/>
                </a:solidFill>
              </a:rPr>
              <a:t>trị</a:t>
            </a:r>
            <a:r>
              <a:rPr lang="en-US" dirty="0" smtClean="0">
                <a:solidFill>
                  <a:schemeClr val="bg1"/>
                </a:solidFill>
              </a:rPr>
              <a:t> </a:t>
            </a:r>
            <a:r>
              <a:rPr lang="en-US" dirty="0" err="1" smtClean="0">
                <a:solidFill>
                  <a:schemeClr val="bg1"/>
                </a:solidFill>
              </a:rPr>
              <a:t>giá</a:t>
            </a:r>
            <a:r>
              <a:rPr lang="en-US" dirty="0" smtClean="0">
                <a:solidFill>
                  <a:schemeClr val="bg1"/>
                </a:solidFill>
              </a:rPr>
              <a:t> </a:t>
            </a:r>
            <a:r>
              <a:rPr lang="en-US" dirty="0" err="1" smtClean="0">
                <a:solidFill>
                  <a:schemeClr val="bg1"/>
                </a:solidFill>
              </a:rPr>
              <a:t>được</a:t>
            </a:r>
            <a:r>
              <a:rPr lang="en-US" dirty="0" smtClean="0">
                <a:solidFill>
                  <a:schemeClr val="bg1"/>
                </a:solidFill>
              </a:rPr>
              <a:t> </a:t>
            </a:r>
            <a:r>
              <a:rPr lang="en-US" dirty="0" err="1" smtClean="0">
                <a:solidFill>
                  <a:schemeClr val="bg1"/>
                </a:solidFill>
              </a:rPr>
              <a:t>bằng</a:t>
            </a:r>
            <a:r>
              <a:rPr lang="en-US" dirty="0" smtClean="0">
                <a:solidFill>
                  <a:schemeClr val="bg1"/>
                </a:solidFill>
              </a:rPr>
              <a:t> </a:t>
            </a:r>
            <a:r>
              <a:rPr lang="en-US" dirty="0" err="1" smtClean="0">
                <a:solidFill>
                  <a:schemeClr val="bg1"/>
                </a:solidFill>
              </a:rPr>
              <a:t>tiền</a:t>
            </a:r>
            <a:r>
              <a:rPr lang="en-US" dirty="0" smtClean="0">
                <a:solidFill>
                  <a:schemeClr val="bg1"/>
                </a:solidFill>
              </a:rPr>
              <a:t>, </a:t>
            </a:r>
            <a:r>
              <a:rPr lang="en-US" dirty="0" err="1" smtClean="0">
                <a:solidFill>
                  <a:schemeClr val="bg1"/>
                </a:solidFill>
              </a:rPr>
              <a:t>gồm</a:t>
            </a:r>
            <a:r>
              <a:rPr lang="en-US" dirty="0" smtClean="0">
                <a:solidFill>
                  <a:schemeClr val="bg1"/>
                </a:solidFill>
              </a:rPr>
              <a:t> </a:t>
            </a:r>
            <a:r>
              <a:rPr lang="en-US" dirty="0" err="1" smtClean="0">
                <a:solidFill>
                  <a:schemeClr val="bg1"/>
                </a:solidFill>
              </a:rPr>
              <a:t>quyền</a:t>
            </a:r>
            <a:r>
              <a:rPr lang="en-US" dirty="0" smtClean="0">
                <a:solidFill>
                  <a:schemeClr val="bg1"/>
                </a:solidFill>
              </a:rPr>
              <a:t> TS </a:t>
            </a:r>
            <a:r>
              <a:rPr lang="en-US" dirty="0" err="1" smtClean="0">
                <a:solidFill>
                  <a:schemeClr val="bg1"/>
                </a:solidFill>
              </a:rPr>
              <a:t>đối</a:t>
            </a:r>
            <a:r>
              <a:rPr lang="en-US" dirty="0" smtClean="0">
                <a:solidFill>
                  <a:schemeClr val="bg1"/>
                </a:solidFill>
              </a:rPr>
              <a:t> </a:t>
            </a:r>
            <a:r>
              <a:rPr lang="en-US" dirty="0" err="1" smtClean="0">
                <a:solidFill>
                  <a:schemeClr val="bg1"/>
                </a:solidFill>
              </a:rPr>
              <a:t>với</a:t>
            </a:r>
            <a:r>
              <a:rPr lang="en-US" dirty="0" smtClean="0">
                <a:solidFill>
                  <a:schemeClr val="bg1"/>
                </a:solidFill>
              </a:rPr>
              <a:t> </a:t>
            </a:r>
            <a:r>
              <a:rPr lang="en-US" dirty="0" err="1" smtClean="0">
                <a:solidFill>
                  <a:schemeClr val="bg1"/>
                </a:solidFill>
              </a:rPr>
              <a:t>đối</a:t>
            </a:r>
            <a:r>
              <a:rPr lang="en-US" dirty="0" smtClean="0">
                <a:solidFill>
                  <a:schemeClr val="bg1"/>
                </a:solidFill>
              </a:rPr>
              <a:t> </a:t>
            </a:r>
            <a:r>
              <a:rPr lang="en-US" dirty="0" err="1" smtClean="0">
                <a:solidFill>
                  <a:schemeClr val="bg1"/>
                </a:solidFill>
              </a:rPr>
              <a:t>tượng</a:t>
            </a:r>
            <a:r>
              <a:rPr lang="en-US" dirty="0" smtClean="0">
                <a:solidFill>
                  <a:schemeClr val="bg1"/>
                </a:solidFill>
              </a:rPr>
              <a:t> SHTT, QSDĐ </a:t>
            </a:r>
            <a:r>
              <a:rPr lang="en-US" dirty="0" err="1" smtClean="0">
                <a:solidFill>
                  <a:schemeClr val="bg1"/>
                </a:solidFill>
              </a:rPr>
              <a:t>và</a:t>
            </a:r>
            <a:r>
              <a:rPr lang="en-US" dirty="0" smtClean="0">
                <a:solidFill>
                  <a:schemeClr val="bg1"/>
                </a:solidFill>
              </a:rPr>
              <a:t> </a:t>
            </a:r>
            <a:r>
              <a:rPr lang="en-US" dirty="0" err="1" smtClean="0">
                <a:solidFill>
                  <a:schemeClr val="bg1"/>
                </a:solidFill>
              </a:rPr>
              <a:t>các</a:t>
            </a:r>
            <a:r>
              <a:rPr lang="en-US" dirty="0" smtClean="0">
                <a:solidFill>
                  <a:schemeClr val="bg1"/>
                </a:solidFill>
              </a:rPr>
              <a:t> </a:t>
            </a:r>
            <a:r>
              <a:rPr lang="en-US" dirty="0" err="1" smtClean="0">
                <a:solidFill>
                  <a:schemeClr val="bg1"/>
                </a:solidFill>
              </a:rPr>
              <a:t>quyền</a:t>
            </a:r>
            <a:r>
              <a:rPr lang="en-US" dirty="0" smtClean="0">
                <a:solidFill>
                  <a:schemeClr val="bg1"/>
                </a:solidFill>
              </a:rPr>
              <a:t> TS </a:t>
            </a:r>
            <a:r>
              <a:rPr lang="en-US" dirty="0" err="1" smtClean="0">
                <a:solidFill>
                  <a:schemeClr val="bg1"/>
                </a:solidFill>
              </a:rPr>
              <a:t>khác</a:t>
            </a:r>
            <a:r>
              <a:rPr lang="en-US" dirty="0" smtClean="0">
                <a:solidFill>
                  <a:schemeClr val="bg1"/>
                </a:solidFill>
              </a:rPr>
              <a:t> </a:t>
            </a:r>
            <a:endParaRPr kumimoji="0" lang="en-US" b="0" i="0" u="none" strike="noStrike" cap="none" normalizeH="0" baseline="0" dirty="0" smtClean="0">
              <a:ln>
                <a:noFill/>
              </a:ln>
              <a:solidFill>
                <a:schemeClr val="bg1"/>
              </a:solidFill>
              <a:effectLst/>
              <a:latin typeface="Times New Roman" pitchFamily="18" charset="0"/>
            </a:endParaRPr>
          </a:p>
        </p:txBody>
      </p:sp>
      <p:sp>
        <p:nvSpPr>
          <p:cNvPr id="19" name="Curved Up Arrow 18"/>
          <p:cNvSpPr/>
          <p:nvPr/>
        </p:nvSpPr>
        <p:spPr bwMode="auto">
          <a:xfrm>
            <a:off x="609600" y="4876800"/>
            <a:ext cx="1981200" cy="685800"/>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 name="Curved Down Arrow 19"/>
          <p:cNvSpPr/>
          <p:nvPr/>
        </p:nvSpPr>
        <p:spPr bwMode="auto">
          <a:xfrm rot="427227">
            <a:off x="4063125" y="944876"/>
            <a:ext cx="1752600" cy="504763"/>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Curved Up Arrow 20"/>
          <p:cNvSpPr/>
          <p:nvPr/>
        </p:nvSpPr>
        <p:spPr bwMode="auto">
          <a:xfrm rot="20637000">
            <a:off x="6400800" y="6096000"/>
            <a:ext cx="1752600" cy="609600"/>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strVal val="#ppt_w*0.70"/>
                                          </p:val>
                                        </p:tav>
                                        <p:tav tm="100000">
                                          <p:val>
                                            <p:strVal val="#ppt_w"/>
                                          </p:val>
                                        </p:tav>
                                      </p:tavLst>
                                    </p:anim>
                                    <p:anim calcmode="lin" valueType="num">
                                      <p:cBhvr>
                                        <p:cTn id="15" dur="1000" fill="hold"/>
                                        <p:tgtEl>
                                          <p:spTgt spid="19"/>
                                        </p:tgtEl>
                                        <p:attrNameLst>
                                          <p:attrName>ppt_h</p:attrName>
                                        </p:attrNameLst>
                                      </p:cBhvr>
                                      <p:tavLst>
                                        <p:tav tm="0">
                                          <p:val>
                                            <p:strVal val="#ppt_h"/>
                                          </p:val>
                                        </p:tav>
                                        <p:tav tm="100000">
                                          <p:val>
                                            <p:strVal val="#ppt_h"/>
                                          </p:val>
                                        </p:tav>
                                      </p:tavLst>
                                    </p:anim>
                                    <p:animEffect transition="in" filter="fade">
                                      <p:cBhvr>
                                        <p:cTn id="16" dur="1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0" fill="hold"/>
                                        <p:tgtEl>
                                          <p:spTgt spid="13"/>
                                        </p:tgtEl>
                                        <p:attrNameLst>
                                          <p:attrName>ppt_x</p:attrName>
                                        </p:attrNameLst>
                                      </p:cBhvr>
                                      <p:tavLst>
                                        <p:tav tm="0">
                                          <p:val>
                                            <p:strVal val="#ppt_x"/>
                                          </p:val>
                                        </p:tav>
                                        <p:tav tm="100000">
                                          <p:val>
                                            <p:strVal val="#ppt_x"/>
                                          </p:val>
                                        </p:tav>
                                      </p:tavLst>
                                    </p:anim>
                                    <p:anim calcmode="lin" valueType="num">
                                      <p:cBhvr additive="base">
                                        <p:cTn id="22"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strVal val="#ppt_w+.3"/>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ppt_x</p:attrName>
                                        </p:attrNameLst>
                                      </p:cBhvr>
                                      <p:tavLst>
                                        <p:tav tm="0">
                                          <p:val>
                                            <p:strVal val="#ppt_x-.2"/>
                                          </p:val>
                                        </p:tav>
                                        <p:tav tm="100000">
                                          <p:val>
                                            <p:strVal val="#ppt_x"/>
                                          </p:val>
                                        </p:tav>
                                      </p:tavLst>
                                    </p:anim>
                                    <p:anim calcmode="lin" valueType="num">
                                      <p:cBhvr>
                                        <p:cTn id="56"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3"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plus(in)">
                                      <p:cBhvr>
                                        <p:cTn id="6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5" grpId="0" animBg="1"/>
      <p:bldP spid="16"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57350" y="76200"/>
            <a:ext cx="5829300" cy="914400"/>
          </a:xfrm>
        </p:spPr>
        <p:txBody>
          <a:bodyPr>
            <a:normAutofit fontScale="90000"/>
          </a:bodyPr>
          <a:lstStyle/>
          <a:p>
            <a:pPr algn="ctr"/>
            <a:r>
              <a:rPr lang="en-US" altLang="vi-VN" sz="3600" b="1" dirty="0" smtClean="0">
                <a:solidFill>
                  <a:srgbClr val="FF0000"/>
                </a:solidFill>
                <a:latin typeface="Comic Sans MS" panose="030F0702030302020204" pitchFamily="66" charset="0"/>
                <a:cs typeface="Times New Roman" panose="02020603050405020304" pitchFamily="18" charset="0"/>
              </a:rPr>
              <a:t> </a:t>
            </a:r>
            <a:r>
              <a:rPr lang="en-US" altLang="vi-VN" sz="4000" b="1" dirty="0" smtClean="0">
                <a:solidFill>
                  <a:srgbClr val="FF0000"/>
                </a:solidFill>
                <a:latin typeface="Comic Sans MS" panose="030F0702030302020204" pitchFamily="66" charset="0"/>
                <a:cs typeface="Times New Roman" panose="02020603050405020304" pitchFamily="18" charset="0"/>
              </a:rPr>
              <a:t>4. </a:t>
            </a:r>
            <a:r>
              <a:rPr lang="en-US" altLang="vi-VN" sz="4000" b="1" dirty="0" err="1" smtClean="0">
                <a:solidFill>
                  <a:srgbClr val="FF0000"/>
                </a:solidFill>
                <a:latin typeface="Comic Sans MS" panose="030F0702030302020204" pitchFamily="66" charset="0"/>
                <a:cs typeface="Times New Roman" panose="02020603050405020304" pitchFamily="18" charset="0"/>
              </a:rPr>
              <a:t>Về</a:t>
            </a:r>
            <a:r>
              <a:rPr lang="en-US" altLang="vi-VN" sz="4000" b="1" dirty="0" smtClean="0">
                <a:solidFill>
                  <a:srgbClr val="FF0000"/>
                </a:solidFill>
                <a:latin typeface="Comic Sans MS" panose="030F0702030302020204" pitchFamily="66" charset="0"/>
                <a:cs typeface="Times New Roman" panose="02020603050405020304" pitchFamily="18" charset="0"/>
              </a:rPr>
              <a:t> </a:t>
            </a:r>
            <a:r>
              <a:rPr lang="en-US" altLang="vi-VN" sz="4000" b="1" dirty="0" err="1" smtClean="0">
                <a:solidFill>
                  <a:srgbClr val="FF0000"/>
                </a:solidFill>
                <a:latin typeface="Comic Sans MS" panose="030F0702030302020204" pitchFamily="66" charset="0"/>
                <a:cs typeface="Times New Roman" panose="02020603050405020304" pitchFamily="18" charset="0"/>
              </a:rPr>
              <a:t>giao</a:t>
            </a:r>
            <a:r>
              <a:rPr lang="en-US" altLang="vi-VN" sz="4000" b="1" dirty="0" smtClean="0">
                <a:solidFill>
                  <a:srgbClr val="FF0000"/>
                </a:solidFill>
                <a:latin typeface="Comic Sans MS" panose="030F0702030302020204" pitchFamily="66" charset="0"/>
                <a:cs typeface="Times New Roman" panose="02020603050405020304" pitchFamily="18" charset="0"/>
              </a:rPr>
              <a:t> </a:t>
            </a:r>
            <a:r>
              <a:rPr lang="en-US" altLang="vi-VN" sz="4000" b="1" dirty="0" err="1" smtClean="0">
                <a:solidFill>
                  <a:srgbClr val="FF0000"/>
                </a:solidFill>
                <a:latin typeface="Comic Sans MS" panose="030F0702030302020204" pitchFamily="66" charset="0"/>
                <a:cs typeface="Times New Roman" panose="02020603050405020304" pitchFamily="18" charset="0"/>
              </a:rPr>
              <a:t>dịch</a:t>
            </a:r>
            <a:r>
              <a:rPr lang="en-US" altLang="vi-VN" sz="4000" b="1" dirty="0" smtClean="0">
                <a:solidFill>
                  <a:srgbClr val="FF0000"/>
                </a:solidFill>
                <a:latin typeface="Comic Sans MS" panose="030F0702030302020204" pitchFamily="66" charset="0"/>
                <a:cs typeface="Times New Roman" panose="02020603050405020304" pitchFamily="18" charset="0"/>
              </a:rPr>
              <a:t> </a:t>
            </a:r>
            <a:r>
              <a:rPr lang="en-US" altLang="vi-VN" sz="4000" b="1" dirty="0" err="1" smtClean="0">
                <a:solidFill>
                  <a:srgbClr val="FF0000"/>
                </a:solidFill>
                <a:latin typeface="Comic Sans MS" panose="030F0702030302020204" pitchFamily="66" charset="0"/>
                <a:cs typeface="Times New Roman" panose="02020603050405020304" pitchFamily="18" charset="0"/>
              </a:rPr>
              <a:t>dân</a:t>
            </a:r>
            <a:r>
              <a:rPr lang="en-US" altLang="vi-VN" sz="4000" b="1" dirty="0" smtClean="0">
                <a:solidFill>
                  <a:srgbClr val="FF0000"/>
                </a:solidFill>
                <a:latin typeface="Comic Sans MS" panose="030F0702030302020204" pitchFamily="66" charset="0"/>
                <a:cs typeface="Times New Roman" panose="02020603050405020304" pitchFamily="18" charset="0"/>
              </a:rPr>
              <a:t> </a:t>
            </a:r>
            <a:r>
              <a:rPr lang="en-US" altLang="vi-VN" sz="4000" b="1" dirty="0" err="1" smtClean="0">
                <a:solidFill>
                  <a:srgbClr val="FF0000"/>
                </a:solidFill>
                <a:latin typeface="Comic Sans MS" panose="030F0702030302020204" pitchFamily="66" charset="0"/>
                <a:cs typeface="Times New Roman" panose="02020603050405020304" pitchFamily="18" charset="0"/>
              </a:rPr>
              <a:t>sự</a:t>
            </a:r>
            <a:r>
              <a:rPr lang="en-US" altLang="vi-VN" sz="4000" b="1" dirty="0" smtClean="0">
                <a:solidFill>
                  <a:srgbClr val="FF0000"/>
                </a:solidFill>
                <a:latin typeface="Comic Sans MS" panose="030F0702030302020204" pitchFamily="66" charset="0"/>
                <a:cs typeface="Times New Roman" panose="02020603050405020304" pitchFamily="18" charset="0"/>
              </a:rPr>
              <a:t> </a:t>
            </a:r>
            <a:endParaRPr lang="en-GB" altLang="vi-VN" sz="3600" b="1" dirty="0">
              <a:solidFill>
                <a:srgbClr val="FF0000"/>
              </a:solidFill>
              <a:latin typeface="Comic Sans MS" panose="030F0702030302020204" pitchFamily="66" charset="0"/>
              <a:cs typeface="Times New Roman" panose="02020603050405020304" pitchFamily="18" charset="0"/>
            </a:endParaRPr>
          </a:p>
        </p:txBody>
      </p:sp>
      <p:sp>
        <p:nvSpPr>
          <p:cNvPr id="3075" name="Rectangle 3"/>
          <p:cNvSpPr>
            <a:spLocks noChangeArrowheads="1"/>
          </p:cNvSpPr>
          <p:nvPr/>
        </p:nvSpPr>
        <p:spPr bwMode="auto">
          <a:xfrm>
            <a:off x="304800" y="1143000"/>
            <a:ext cx="6972300" cy="4079875"/>
          </a:xfrm>
          <a:prstGeom prst="rect">
            <a:avLst/>
          </a:prstGeom>
          <a:ln>
            <a:headEnd/>
            <a:tailEn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wrap="none"/>
          <a:lstStyle/>
          <a:p>
            <a:pPr algn="ctr">
              <a:spcBef>
                <a:spcPct val="50000"/>
              </a:spcBef>
            </a:pPr>
            <a:r>
              <a:rPr lang="en-US" altLang="vi-VN" sz="3200" b="1" i="1" dirty="0" err="1" smtClean="0">
                <a:latin typeface="Comic Sans MS" panose="030F0702030302020204" pitchFamily="66" charset="0"/>
              </a:rPr>
              <a:t>Về</a:t>
            </a:r>
            <a:r>
              <a:rPr lang="en-US" altLang="vi-VN" sz="3200" b="1" i="1" dirty="0" smtClean="0">
                <a:latin typeface="Comic Sans MS" panose="030F0702030302020204" pitchFamily="66" charset="0"/>
              </a:rPr>
              <a:t> ĐK </a:t>
            </a:r>
            <a:r>
              <a:rPr lang="en-US" altLang="vi-VN" sz="3200" b="1" i="1" dirty="0" err="1" smtClean="0">
                <a:latin typeface="Comic Sans MS" panose="030F0702030302020204" pitchFamily="66" charset="0"/>
              </a:rPr>
              <a:t>có</a:t>
            </a:r>
            <a:r>
              <a:rPr lang="en-US" altLang="vi-VN" sz="3200" b="1" i="1" dirty="0" smtClean="0">
                <a:latin typeface="Comic Sans MS" panose="030F0702030302020204" pitchFamily="66" charset="0"/>
              </a:rPr>
              <a:t> </a:t>
            </a:r>
            <a:r>
              <a:rPr lang="en-US" altLang="vi-VN" sz="3200" b="1" i="1" dirty="0" err="1" smtClean="0">
                <a:latin typeface="Comic Sans MS" panose="030F0702030302020204" pitchFamily="66" charset="0"/>
              </a:rPr>
              <a:t>hiệu</a:t>
            </a:r>
            <a:r>
              <a:rPr lang="en-US" altLang="vi-VN" sz="3200" b="1" i="1" dirty="0" smtClean="0">
                <a:latin typeface="Comic Sans MS" panose="030F0702030302020204" pitchFamily="66" charset="0"/>
              </a:rPr>
              <a:t> </a:t>
            </a:r>
            <a:r>
              <a:rPr lang="en-US" altLang="vi-VN" sz="3200" b="1" i="1" dirty="0" err="1" smtClean="0">
                <a:latin typeface="Comic Sans MS" panose="030F0702030302020204" pitchFamily="66" charset="0"/>
              </a:rPr>
              <a:t>lực</a:t>
            </a:r>
            <a:r>
              <a:rPr lang="en-US" altLang="vi-VN" sz="3200" b="1" i="1" dirty="0" smtClean="0">
                <a:latin typeface="Comic Sans MS" panose="030F0702030302020204" pitchFamily="66" charset="0"/>
              </a:rPr>
              <a:t> </a:t>
            </a:r>
            <a:r>
              <a:rPr lang="en-US" altLang="vi-VN" sz="3200" b="1" i="1" dirty="0" err="1" smtClean="0">
                <a:latin typeface="Comic Sans MS" panose="030F0702030302020204" pitchFamily="66" charset="0"/>
              </a:rPr>
              <a:t>cùa</a:t>
            </a:r>
            <a:r>
              <a:rPr lang="en-US" altLang="vi-VN" sz="3200" b="1" i="1" dirty="0" smtClean="0">
                <a:latin typeface="Comic Sans MS" panose="030F0702030302020204" pitchFamily="66" charset="0"/>
              </a:rPr>
              <a:t> GDDS:</a:t>
            </a:r>
          </a:p>
          <a:p>
            <a:pPr>
              <a:spcBef>
                <a:spcPct val="50000"/>
              </a:spcBef>
            </a:pPr>
            <a:r>
              <a:rPr lang="en-US" altLang="vi-VN" sz="3200" b="1" dirty="0" smtClean="0">
                <a:latin typeface="Comic Sans MS" panose="030F0702030302020204" pitchFamily="66" charset="0"/>
              </a:rPr>
              <a:t> SĐ </a:t>
            </a:r>
            <a:r>
              <a:rPr lang="en-US" altLang="vi-VN" sz="3200" b="1" dirty="0" err="1" smtClean="0">
                <a:latin typeface="Comic Sans MS" panose="030F0702030302020204" pitchFamily="66" charset="0"/>
              </a:rPr>
              <a:t>và</a:t>
            </a:r>
            <a:r>
              <a:rPr lang="en-US" altLang="vi-VN" sz="3200" b="1" dirty="0" smtClean="0">
                <a:latin typeface="Comic Sans MS" panose="030F0702030302020204" pitchFamily="66" charset="0"/>
              </a:rPr>
              <a:t> BS </a:t>
            </a:r>
            <a:r>
              <a:rPr lang="en-US" altLang="vi-VN" sz="3200" b="1" dirty="0" err="1" smtClean="0">
                <a:latin typeface="Comic Sans MS" panose="030F0702030302020204" pitchFamily="66" charset="0"/>
              </a:rPr>
              <a:t>điều</a:t>
            </a:r>
            <a:r>
              <a:rPr lang="en-US" altLang="vi-VN" sz="3200" b="1" dirty="0" smtClean="0">
                <a:latin typeface="Comic Sans MS" panose="030F0702030302020204" pitchFamily="66" charset="0"/>
              </a:rPr>
              <a:t> </a:t>
            </a:r>
            <a:r>
              <a:rPr lang="en-US" altLang="vi-VN" sz="3200" b="1" dirty="0" err="1" smtClean="0">
                <a:latin typeface="Comic Sans MS" panose="030F0702030302020204" pitchFamily="66" charset="0"/>
              </a:rPr>
              <a:t>kiện</a:t>
            </a:r>
            <a:r>
              <a:rPr lang="en-US" altLang="vi-VN" sz="3200" b="1" dirty="0" smtClean="0">
                <a:latin typeface="Comic Sans MS" panose="030F0702030302020204" pitchFamily="66" charset="0"/>
              </a:rPr>
              <a:t>:</a:t>
            </a:r>
          </a:p>
          <a:p>
            <a:pPr algn="ctr">
              <a:spcBef>
                <a:spcPct val="50000"/>
              </a:spcBef>
            </a:pPr>
            <a:r>
              <a:rPr lang="en-US" altLang="vi-VN" sz="3200" i="1" dirty="0" err="1" smtClean="0">
                <a:latin typeface="Comic Sans MS" panose="030F0702030302020204" pitchFamily="66" charset="0"/>
              </a:rPr>
              <a:t>Chủ</a:t>
            </a:r>
            <a:r>
              <a:rPr lang="pt-BR" altLang="vi-VN" sz="3200" i="1" dirty="0" smtClean="0">
                <a:latin typeface="Comic Sans MS" panose="030F0702030302020204" pitchFamily="66" charset="0"/>
              </a:rPr>
              <a:t> thể tham gia GDDS là </a:t>
            </a:r>
          </a:p>
          <a:p>
            <a:pPr algn="ctr">
              <a:spcBef>
                <a:spcPct val="50000"/>
              </a:spcBef>
            </a:pPr>
            <a:r>
              <a:rPr lang="pt-BR" altLang="vi-VN" sz="3200" i="1" dirty="0" smtClean="0">
                <a:latin typeface="Comic Sans MS" panose="030F0702030302020204" pitchFamily="66" charset="0"/>
              </a:rPr>
              <a:t>người có NLPLDS, NLHVDS phù hợp </a:t>
            </a:r>
          </a:p>
          <a:p>
            <a:pPr algn="ctr">
              <a:spcBef>
                <a:spcPct val="50000"/>
              </a:spcBef>
            </a:pPr>
            <a:r>
              <a:rPr lang="pt-BR" altLang="vi-VN" sz="3200" i="1" dirty="0" smtClean="0">
                <a:latin typeface="Comic Sans MS" panose="030F0702030302020204" pitchFamily="66" charset="0"/>
              </a:rPr>
              <a:t>với GDDS được xác lập</a:t>
            </a:r>
            <a:endParaRPr lang="en-US" altLang="vi-VN" sz="3200" i="1" dirty="0">
              <a:latin typeface="Comic Sans MS" panose="030F0702030302020204" pitchFamily="66" charset="0"/>
            </a:endParaRPr>
          </a:p>
        </p:txBody>
      </p:sp>
      <p:sp>
        <p:nvSpPr>
          <p:cNvPr id="3076" name="Rectangle 4"/>
          <p:cNvSpPr>
            <a:spLocks noChangeArrowheads="1"/>
          </p:cNvSpPr>
          <p:nvPr/>
        </p:nvSpPr>
        <p:spPr bwMode="auto">
          <a:xfrm>
            <a:off x="457200" y="1600200"/>
            <a:ext cx="7162800" cy="4343400"/>
          </a:xfrm>
          <a:prstGeom prst="rect">
            <a:avLst/>
          </a:prstGeom>
          <a:ln>
            <a:headEnd/>
            <a:tailEn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3"/>
          </a:lnRef>
          <a:fillRef idx="2">
            <a:schemeClr val="accent3"/>
          </a:fillRef>
          <a:effectRef idx="1">
            <a:schemeClr val="accent3"/>
          </a:effectRef>
          <a:fontRef idx="minor">
            <a:schemeClr val="dk1"/>
          </a:fontRef>
        </p:style>
        <p:txBody>
          <a:bodyPr wrap="none"/>
          <a:lstStyle/>
          <a:p>
            <a:pPr algn="ctr">
              <a:spcBef>
                <a:spcPct val="50000"/>
              </a:spcBef>
            </a:pPr>
            <a:r>
              <a:rPr lang="pt-BR" altLang="vi-VN" sz="3600" b="1" i="1" dirty="0" smtClean="0">
                <a:latin typeface="Comic Sans MS" panose="030F0702030302020204" pitchFamily="66" charset="0"/>
              </a:rPr>
              <a:t>Giải quyết GDDS vô hiệu tương </a:t>
            </a:r>
          </a:p>
          <a:p>
            <a:pPr algn="ctr">
              <a:spcBef>
                <a:spcPct val="50000"/>
              </a:spcBef>
            </a:pPr>
            <a:r>
              <a:rPr lang="pt-BR" altLang="vi-VN" sz="3600" b="1" i="1" dirty="0" smtClean="0">
                <a:latin typeface="Comic Sans MS" panose="030F0702030302020204" pitchFamily="66" charset="0"/>
              </a:rPr>
              <a:t>Đối có tính linh hoạt hơn, </a:t>
            </a:r>
          </a:p>
          <a:p>
            <a:pPr algn="ctr">
              <a:spcBef>
                <a:spcPct val="50000"/>
              </a:spcBef>
            </a:pPr>
            <a:r>
              <a:rPr lang="pt-BR" altLang="vi-VN" sz="3600" b="1" i="1" dirty="0" smtClean="0">
                <a:latin typeface="Comic Sans MS" panose="030F0702030302020204" pitchFamily="66" charset="0"/>
              </a:rPr>
              <a:t>tôn trọng, bảo vệ </a:t>
            </a:r>
          </a:p>
          <a:p>
            <a:pPr algn="ctr">
              <a:spcBef>
                <a:spcPct val="50000"/>
              </a:spcBef>
            </a:pPr>
            <a:r>
              <a:rPr lang="pt-BR" altLang="vi-VN" sz="3600" b="1" i="1" dirty="0" smtClean="0">
                <a:latin typeface="Comic Sans MS" panose="030F0702030302020204" pitchFamily="66" charset="0"/>
              </a:rPr>
              <a:t> tốt hơn lợi ích của chủ thể</a:t>
            </a:r>
          </a:p>
          <a:p>
            <a:pPr algn="ctr">
              <a:spcBef>
                <a:spcPct val="50000"/>
              </a:spcBef>
            </a:pPr>
            <a:r>
              <a:rPr lang="pt-BR" altLang="vi-VN" sz="3600" b="1" i="1" dirty="0" smtClean="0">
                <a:latin typeface="Comic Sans MS" panose="030F0702030302020204" pitchFamily="66" charset="0"/>
              </a:rPr>
              <a:t> GDDS và bên yếu thế</a:t>
            </a:r>
            <a:endParaRPr lang="en-US" altLang="vi-VN" sz="3600" b="1" i="1" dirty="0">
              <a:latin typeface="Comic Sans MS" panose="030F0702030302020204" pitchFamily="66" charset="0"/>
            </a:endParaRPr>
          </a:p>
        </p:txBody>
      </p:sp>
      <p:sp>
        <p:nvSpPr>
          <p:cNvPr id="3077" name="Rectangle 5"/>
          <p:cNvSpPr>
            <a:spLocks noChangeArrowheads="1"/>
          </p:cNvSpPr>
          <p:nvPr/>
        </p:nvSpPr>
        <p:spPr bwMode="auto">
          <a:xfrm>
            <a:off x="762000" y="2286000"/>
            <a:ext cx="7162800" cy="4572000"/>
          </a:xfrm>
          <a:prstGeom prst="rect">
            <a:avLst/>
          </a:prstGeom>
          <a:ln>
            <a:headEnd/>
            <a:tailEn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wrap="none"/>
          <a:lstStyle/>
          <a:p>
            <a:pPr algn="ctr">
              <a:spcBef>
                <a:spcPct val="50000"/>
              </a:spcBef>
            </a:pPr>
            <a:r>
              <a:rPr lang="nl-NL" altLang="vi-VN" sz="3200" b="1" i="1" dirty="0" smtClean="0">
                <a:latin typeface="Comic Sans MS" panose="030F0702030302020204" pitchFamily="66" charset="0"/>
              </a:rPr>
              <a:t>GDDS vi phạm quy định ĐKHL</a:t>
            </a:r>
          </a:p>
          <a:p>
            <a:pPr algn="ctr">
              <a:spcBef>
                <a:spcPct val="50000"/>
              </a:spcBef>
            </a:pPr>
            <a:r>
              <a:rPr lang="nl-NL" altLang="vi-VN" sz="3200" dirty="0" smtClean="0">
                <a:latin typeface="Comic Sans MS" panose="030F0702030302020204" pitchFamily="66" charset="0"/>
              </a:rPr>
              <a:t>về hình thức thì vô hiệu, </a:t>
            </a:r>
          </a:p>
          <a:p>
            <a:pPr algn="ctr">
              <a:spcBef>
                <a:spcPct val="50000"/>
              </a:spcBef>
            </a:pPr>
            <a:r>
              <a:rPr lang="nl-NL" altLang="vi-VN" sz="3200" dirty="0" smtClean="0">
                <a:latin typeface="Comic Sans MS" panose="030F0702030302020204" pitchFamily="66" charset="0"/>
              </a:rPr>
              <a:t>Trừ trường hợp ngoại lệ nhằm bảo </a:t>
            </a:r>
          </a:p>
          <a:p>
            <a:pPr algn="ctr">
              <a:spcBef>
                <a:spcPct val="50000"/>
              </a:spcBef>
            </a:pPr>
            <a:r>
              <a:rPr lang="nl-NL" altLang="vi-VN" sz="3200" dirty="0" smtClean="0">
                <a:latin typeface="Comic Sans MS" panose="030F0702030302020204" pitchFamily="66" charset="0"/>
              </a:rPr>
              <a:t>Tôn trọng ý chí đích thực của chủ thể,</a:t>
            </a:r>
          </a:p>
          <a:p>
            <a:pPr algn="ctr">
              <a:spcBef>
                <a:spcPct val="50000"/>
              </a:spcBef>
            </a:pPr>
            <a:r>
              <a:rPr lang="nl-NL" altLang="vi-VN" sz="3200" dirty="0" smtClean="0">
                <a:latin typeface="Comic Sans MS" panose="030F0702030302020204" pitchFamily="66" charset="0"/>
              </a:rPr>
              <a:t>Đảm sự ổn định của GDDS... </a:t>
            </a:r>
          </a:p>
          <a:p>
            <a:pPr algn="ctr">
              <a:spcBef>
                <a:spcPct val="50000"/>
              </a:spcBef>
            </a:pPr>
            <a:r>
              <a:rPr lang="en-US" altLang="vi-VN" sz="3200" dirty="0">
                <a:latin typeface="Comic Sans MS" panose="030F0702030302020204" pitchFamily="66" charset="0"/>
              </a:rPr>
              <a:t>	</a:t>
            </a:r>
          </a:p>
        </p:txBody>
      </p:sp>
      <p:sp>
        <p:nvSpPr>
          <p:cNvPr id="6" name="Rectangle 5"/>
          <p:cNvSpPr>
            <a:spLocks noChangeArrowheads="1"/>
          </p:cNvSpPr>
          <p:nvPr/>
        </p:nvSpPr>
        <p:spPr bwMode="auto">
          <a:xfrm>
            <a:off x="1143000" y="2819400"/>
            <a:ext cx="7239000" cy="4038600"/>
          </a:xfrm>
          <a:prstGeom prst="rect">
            <a:avLst/>
          </a:prstGeom>
          <a:ln>
            <a:headEnd/>
            <a:tailEn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wrap="none"/>
          <a:lstStyle/>
          <a:p>
            <a:pPr algn="ctr">
              <a:spcBef>
                <a:spcPct val="50000"/>
              </a:spcBef>
            </a:pPr>
            <a:r>
              <a:rPr lang="en-US" altLang="vi-VN" sz="3200" b="1" i="1" dirty="0" err="1" smtClean="0">
                <a:latin typeface="Comic Sans MS" panose="030F0702030302020204" pitchFamily="66" charset="0"/>
              </a:rPr>
              <a:t>Quyền</a:t>
            </a:r>
            <a:r>
              <a:rPr lang="en-US" altLang="vi-VN" sz="3200" b="1" i="1" dirty="0" smtClean="0">
                <a:latin typeface="Comic Sans MS" panose="030F0702030302020204" pitchFamily="66" charset="0"/>
              </a:rPr>
              <a:t> </a:t>
            </a:r>
            <a:r>
              <a:rPr lang="en-US" altLang="vi-VN" sz="3200" b="1" i="1" dirty="0" err="1" smtClean="0">
                <a:latin typeface="Comic Sans MS" panose="030F0702030302020204" pitchFamily="66" charset="0"/>
              </a:rPr>
              <a:t>của</a:t>
            </a:r>
            <a:r>
              <a:rPr lang="en-US" altLang="vi-VN" sz="3200" b="1" i="1" dirty="0" smtClean="0">
                <a:latin typeface="Comic Sans MS" panose="030F0702030302020204" pitchFamily="66" charset="0"/>
              </a:rPr>
              <a:t> </a:t>
            </a:r>
            <a:r>
              <a:rPr lang="en-US" altLang="vi-VN" sz="3200" b="1" i="1" dirty="0" err="1" smtClean="0">
                <a:latin typeface="Comic Sans MS" panose="030F0702030302020204" pitchFamily="66" charset="0"/>
              </a:rPr>
              <a:t>người</a:t>
            </a:r>
            <a:r>
              <a:rPr lang="en-US" altLang="vi-VN" sz="3200" b="1" i="1" dirty="0" smtClean="0">
                <a:latin typeface="Comic Sans MS" panose="030F0702030302020204" pitchFamily="66" charset="0"/>
              </a:rPr>
              <a:t> </a:t>
            </a:r>
            <a:r>
              <a:rPr lang="en-US" altLang="vi-VN" sz="3200" b="1" i="1" dirty="0" err="1" smtClean="0">
                <a:latin typeface="Comic Sans MS" panose="030F0702030302020204" pitchFamily="66" charset="0"/>
              </a:rPr>
              <a:t>thứ</a:t>
            </a:r>
            <a:r>
              <a:rPr lang="en-US" altLang="vi-VN" sz="3200" b="1" i="1" dirty="0" smtClean="0">
                <a:latin typeface="Comic Sans MS" panose="030F0702030302020204" pitchFamily="66" charset="0"/>
              </a:rPr>
              <a:t> </a:t>
            </a:r>
            <a:r>
              <a:rPr lang="en-US" altLang="vi-VN" sz="3200" b="1" i="1" dirty="0" err="1" smtClean="0">
                <a:latin typeface="Comic Sans MS" panose="030F0702030302020204" pitchFamily="66" charset="0"/>
              </a:rPr>
              <a:t>ba</a:t>
            </a:r>
            <a:r>
              <a:rPr lang="en-US" altLang="vi-VN" sz="3200" b="1" i="1" dirty="0" smtClean="0">
                <a:latin typeface="Comic Sans MS" panose="030F0702030302020204" pitchFamily="66" charset="0"/>
              </a:rPr>
              <a:t> </a:t>
            </a:r>
            <a:r>
              <a:rPr lang="en-US" altLang="vi-VN" sz="3200" b="1" i="1" dirty="0" err="1" smtClean="0">
                <a:latin typeface="Comic Sans MS" panose="030F0702030302020204" pitchFamily="66" charset="0"/>
              </a:rPr>
              <a:t>ngay</a:t>
            </a:r>
            <a:r>
              <a:rPr lang="en-US" altLang="vi-VN" sz="3200" b="1" i="1" dirty="0" smtClean="0">
                <a:latin typeface="Comic Sans MS" panose="030F0702030302020204" pitchFamily="66" charset="0"/>
              </a:rPr>
              <a:t> </a:t>
            </a:r>
            <a:r>
              <a:rPr lang="en-US" altLang="vi-VN" sz="3200" b="1" i="1" dirty="0" err="1" smtClean="0">
                <a:latin typeface="Comic Sans MS" panose="030F0702030302020204" pitchFamily="66" charset="0"/>
              </a:rPr>
              <a:t>tình</a:t>
            </a:r>
            <a:r>
              <a:rPr lang="en-US" altLang="vi-VN" sz="3200" b="1" i="1" dirty="0" smtClean="0">
                <a:latin typeface="Comic Sans MS" panose="030F0702030302020204" pitchFamily="66" charset="0"/>
              </a:rPr>
              <a:t> </a:t>
            </a:r>
          </a:p>
          <a:p>
            <a:pPr algn="ctr">
              <a:spcBef>
                <a:spcPct val="50000"/>
              </a:spcBef>
            </a:pPr>
            <a:r>
              <a:rPr lang="en-US" altLang="vi-VN" sz="3200" b="1" i="1" dirty="0" err="1" smtClean="0">
                <a:latin typeface="Comic Sans MS" panose="030F0702030302020204" pitchFamily="66" charset="0"/>
              </a:rPr>
              <a:t>được</a:t>
            </a:r>
            <a:r>
              <a:rPr lang="en-US" altLang="vi-VN" sz="3200" b="1" i="1" dirty="0" smtClean="0">
                <a:latin typeface="Comic Sans MS" panose="030F0702030302020204" pitchFamily="66" charset="0"/>
              </a:rPr>
              <a:t> </a:t>
            </a:r>
            <a:r>
              <a:rPr lang="en-US" altLang="vi-VN" sz="3200" b="1" i="1" dirty="0" err="1" smtClean="0">
                <a:latin typeface="Comic Sans MS" panose="030F0702030302020204" pitchFamily="66" charset="0"/>
              </a:rPr>
              <a:t>bảo</a:t>
            </a:r>
            <a:r>
              <a:rPr lang="en-US" altLang="vi-VN" sz="3200" b="1" i="1" dirty="0" smtClean="0">
                <a:latin typeface="Comic Sans MS" panose="030F0702030302020204" pitchFamily="66" charset="0"/>
              </a:rPr>
              <a:t> </a:t>
            </a:r>
            <a:r>
              <a:rPr lang="en-US" altLang="vi-VN" sz="3200" b="1" i="1" dirty="0" err="1" smtClean="0">
                <a:latin typeface="Comic Sans MS" panose="030F0702030302020204" pitchFamily="66" charset="0"/>
              </a:rPr>
              <a:t>vệ</a:t>
            </a:r>
            <a:r>
              <a:rPr lang="en-US" altLang="vi-VN" sz="3200" b="1" i="1" dirty="0" smtClean="0">
                <a:latin typeface="Comic Sans MS" panose="030F0702030302020204" pitchFamily="66" charset="0"/>
              </a:rPr>
              <a:t> </a:t>
            </a:r>
            <a:r>
              <a:rPr lang="en-US" altLang="vi-VN" sz="3200" b="1" i="1" dirty="0" err="1" smtClean="0">
                <a:latin typeface="Comic Sans MS" panose="030F0702030302020204" pitchFamily="66" charset="0"/>
              </a:rPr>
              <a:t>triệt</a:t>
            </a:r>
            <a:r>
              <a:rPr lang="en-US" altLang="vi-VN" sz="3200" b="1" i="1" dirty="0" smtClean="0">
                <a:latin typeface="Comic Sans MS" panose="030F0702030302020204" pitchFamily="66" charset="0"/>
              </a:rPr>
              <a:t> </a:t>
            </a:r>
            <a:r>
              <a:rPr lang="en-US" altLang="vi-VN" sz="3200" b="1" i="1" dirty="0" err="1" smtClean="0">
                <a:latin typeface="Comic Sans MS" panose="030F0702030302020204" pitchFamily="66" charset="0"/>
              </a:rPr>
              <a:t>để</a:t>
            </a:r>
            <a:r>
              <a:rPr lang="en-US" altLang="vi-VN" sz="3200" b="1" i="1" dirty="0" smtClean="0">
                <a:latin typeface="Comic Sans MS" panose="030F0702030302020204" pitchFamily="66" charset="0"/>
              </a:rPr>
              <a:t> </a:t>
            </a:r>
            <a:r>
              <a:rPr lang="en-US" altLang="vi-VN" sz="3200" b="1" i="1" dirty="0" err="1" smtClean="0">
                <a:latin typeface="Comic Sans MS" panose="030F0702030302020204" pitchFamily="66" charset="0"/>
              </a:rPr>
              <a:t>hơn</a:t>
            </a:r>
            <a:r>
              <a:rPr lang="en-US" altLang="vi-VN" sz="3200" b="1" i="1" dirty="0" smtClean="0">
                <a:latin typeface="Comic Sans MS" panose="030F0702030302020204" pitchFamily="66" charset="0"/>
              </a:rPr>
              <a:t> (</a:t>
            </a:r>
            <a:r>
              <a:rPr lang="en-US" altLang="vi-VN" sz="3200" b="1" i="1" dirty="0" err="1" smtClean="0">
                <a:latin typeface="Comic Sans MS" panose="030F0702030302020204" pitchFamily="66" charset="0"/>
              </a:rPr>
              <a:t>Điều</a:t>
            </a:r>
            <a:r>
              <a:rPr lang="en-US" altLang="vi-VN" sz="3200" b="1" i="1" dirty="0" smtClean="0">
                <a:latin typeface="Comic Sans MS" panose="030F0702030302020204" pitchFamily="66" charset="0"/>
              </a:rPr>
              <a:t> 133)</a:t>
            </a:r>
          </a:p>
          <a:p>
            <a:pPr algn="ctr">
              <a:spcBef>
                <a:spcPct val="50000"/>
              </a:spcBef>
            </a:pPr>
            <a:r>
              <a:rPr lang="en-US" altLang="vi-VN" sz="3200" dirty="0" smtClean="0">
                <a:latin typeface="Comic Sans MS" panose="030F0702030302020204" pitchFamily="66" charset="0"/>
              </a:rPr>
              <a:t>VD: </a:t>
            </a:r>
            <a:r>
              <a:rPr lang="en-US" altLang="vi-VN" sz="3200" i="1" dirty="0" smtClean="0">
                <a:latin typeface="Comic Sans MS" panose="030F0702030302020204" pitchFamily="66" charset="0"/>
              </a:rPr>
              <a:t>TS </a:t>
            </a:r>
            <a:r>
              <a:rPr lang="en-US" altLang="vi-VN" sz="3200" i="1" dirty="0" err="1" smtClean="0">
                <a:latin typeface="Comic Sans MS" panose="030F0702030302020204" pitchFamily="66" charset="0"/>
              </a:rPr>
              <a:t>phải</a:t>
            </a:r>
            <a:r>
              <a:rPr lang="en-US" altLang="vi-VN" sz="3200" i="1" dirty="0" smtClean="0">
                <a:latin typeface="Comic Sans MS" panose="030F0702030302020204" pitchFamily="66" charset="0"/>
              </a:rPr>
              <a:t> ĐK </a:t>
            </a:r>
            <a:r>
              <a:rPr lang="en-US" altLang="vi-VN" sz="3200" i="1" dirty="0" err="1" smtClean="0">
                <a:latin typeface="Comic Sans MS" panose="030F0702030302020204" pitchFamily="66" charset="0"/>
              </a:rPr>
              <a:t>mà</a:t>
            </a:r>
            <a:r>
              <a:rPr lang="en-US" altLang="vi-VN" sz="3200" i="1" dirty="0" smtClean="0">
                <a:latin typeface="Comic Sans MS" panose="030F0702030302020204" pitchFamily="66" charset="0"/>
              </a:rPr>
              <a:t> </a:t>
            </a:r>
            <a:r>
              <a:rPr lang="en-US" altLang="vi-VN" sz="3200" i="1" dirty="0" err="1" smtClean="0">
                <a:latin typeface="Comic Sans MS" panose="030F0702030302020204" pitchFamily="66" charset="0"/>
              </a:rPr>
              <a:t>chưa</a:t>
            </a:r>
            <a:r>
              <a:rPr lang="nl-NL" altLang="vi-VN" sz="3200" i="1" dirty="0" smtClean="0">
                <a:latin typeface="Comic Sans MS" panose="030F0702030302020204" pitchFamily="66" charset="0"/>
              </a:rPr>
              <a:t> được ĐK tại</a:t>
            </a:r>
          </a:p>
          <a:p>
            <a:pPr algn="ctr">
              <a:spcBef>
                <a:spcPct val="50000"/>
              </a:spcBef>
            </a:pPr>
            <a:r>
              <a:rPr lang="nl-NL" altLang="vi-VN" sz="3200" i="1" dirty="0" smtClean="0">
                <a:latin typeface="Comic Sans MS" panose="030F0702030302020204" pitchFamily="66" charset="0"/>
              </a:rPr>
              <a:t> CqNN có thẩm quyền thì</a:t>
            </a:r>
          </a:p>
          <a:p>
            <a:pPr algn="ctr">
              <a:spcBef>
                <a:spcPct val="50000"/>
              </a:spcBef>
            </a:pPr>
            <a:r>
              <a:rPr lang="nl-NL" altLang="vi-VN" sz="3200" i="1" dirty="0" smtClean="0">
                <a:latin typeface="Comic Sans MS" panose="030F0702030302020204" pitchFamily="66" charset="0"/>
              </a:rPr>
              <a:t> GDDS với người thứ ba bị vô hiệu</a:t>
            </a:r>
            <a:endParaRPr lang="en-US" altLang="vi-VN" sz="3200" i="1" dirty="0" smtClean="0">
              <a:latin typeface="Comic Sans MS" panose="030F0702030302020204" pitchFamily="66" charset="0"/>
            </a:endParaRPr>
          </a:p>
        </p:txBody>
      </p:sp>
      <p:sp>
        <p:nvSpPr>
          <p:cNvPr id="7" name="Rectangle 6"/>
          <p:cNvSpPr>
            <a:spLocks noChangeArrowheads="1"/>
          </p:cNvSpPr>
          <p:nvPr/>
        </p:nvSpPr>
        <p:spPr bwMode="auto">
          <a:xfrm>
            <a:off x="1676400" y="3276600"/>
            <a:ext cx="7239000" cy="4038600"/>
          </a:xfrm>
          <a:prstGeom prst="rect">
            <a:avLst/>
          </a:prstGeom>
          <a:ln>
            <a:headEnd/>
            <a:tailEn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wrap="none"/>
          <a:lstStyle/>
          <a:p>
            <a:pPr algn="ctr">
              <a:spcBef>
                <a:spcPct val="50000"/>
              </a:spcBef>
            </a:pPr>
            <a:endParaRPr lang="nl-NL" altLang="vi-VN" sz="3200" b="1" i="1" dirty="0" smtClean="0">
              <a:latin typeface="Comic Sans MS" panose="030F0702030302020204" pitchFamily="66" charset="0"/>
            </a:endParaRPr>
          </a:p>
          <a:p>
            <a:pPr algn="ctr">
              <a:spcBef>
                <a:spcPct val="50000"/>
              </a:spcBef>
            </a:pPr>
            <a:r>
              <a:rPr lang="nl-NL" altLang="vi-VN" sz="3200" b="1" i="1" dirty="0" smtClean="0">
                <a:latin typeface="Comic Sans MS" panose="030F0702030302020204" pitchFamily="66" charset="0"/>
              </a:rPr>
              <a:t>Quy định cụ thể hơn về thời hiệu</a:t>
            </a:r>
          </a:p>
          <a:p>
            <a:pPr algn="ctr">
              <a:spcBef>
                <a:spcPct val="50000"/>
              </a:spcBef>
            </a:pPr>
            <a:r>
              <a:rPr lang="nl-NL" altLang="vi-VN" sz="3200" b="1" i="1" dirty="0" smtClean="0">
                <a:latin typeface="Comic Sans MS" panose="030F0702030302020204" pitchFamily="66" charset="0"/>
              </a:rPr>
              <a:t> tuyên bố GDDS vô hiệu </a:t>
            </a:r>
          </a:p>
          <a:p>
            <a:pPr algn="ctr">
              <a:spcBef>
                <a:spcPct val="50000"/>
              </a:spcBef>
            </a:pPr>
            <a:r>
              <a:rPr lang="nl-NL" altLang="vi-VN" sz="3200" b="1" i="1" dirty="0" smtClean="0">
                <a:latin typeface="Comic Sans MS" panose="030F0702030302020204" pitchFamily="66" charset="0"/>
              </a:rPr>
              <a:t>và hậu quả pháp lý của việc </a:t>
            </a:r>
          </a:p>
          <a:p>
            <a:pPr algn="ctr">
              <a:spcBef>
                <a:spcPct val="50000"/>
              </a:spcBef>
            </a:pPr>
            <a:r>
              <a:rPr lang="nl-NL" altLang="vi-VN" sz="3200" b="1" i="1" dirty="0" smtClean="0">
                <a:latin typeface="Comic Sans MS" panose="030F0702030302020204" pitchFamily="66" charset="0"/>
              </a:rPr>
              <a:t>hết thời hiệu này </a:t>
            </a:r>
            <a:endParaRPr lang="en-US" altLang="vi-VN" sz="3200" b="1" i="1" dirty="0" smtClean="0">
              <a:latin typeface="Comic Sans MS" panose="030F0702030302020204" pitchFamily="66" charset="0"/>
            </a:endParaRPr>
          </a:p>
        </p:txBody>
      </p:sp>
    </p:spTree>
    <p:extLst>
      <p:ext uri="{BB962C8B-B14F-4D97-AF65-F5344CB8AC3E}">
        <p14:creationId xmlns="" xmlns:p14="http://schemas.microsoft.com/office/powerpoint/2010/main" val="140225959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75">
                                            <p:bg/>
                                          </p:spTgt>
                                        </p:tgtEl>
                                        <p:attrNameLst>
                                          <p:attrName>style.visibility</p:attrName>
                                        </p:attrNameLst>
                                      </p:cBhvr>
                                      <p:to>
                                        <p:strVal val="visible"/>
                                      </p:to>
                                    </p:set>
                                    <p:animEffect transition="in" filter="diamond(in)">
                                      <p:cBhvr>
                                        <p:cTn id="12" dur="2000"/>
                                        <p:tgtEl>
                                          <p:spTgt spid="3075">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075">
                                            <p:txEl>
                                              <p:pRg st="0" end="0"/>
                                            </p:txEl>
                                          </p:spTgt>
                                        </p:tgtEl>
                                        <p:attrNameLst>
                                          <p:attrName>style.visibility</p:attrName>
                                        </p:attrNameLst>
                                      </p:cBhvr>
                                      <p:to>
                                        <p:strVal val="visible"/>
                                      </p:to>
                                    </p:set>
                                    <p:anim to="" calcmode="lin" valueType="num">
                                      <p:cBhvr>
                                        <p:cTn id="17" dur="1" fill="hold"/>
                                        <p:tgtEl>
                                          <p:spTgt spid="3075">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075">
                                            <p:txEl>
                                              <p:pRg st="1" end="1"/>
                                            </p:txEl>
                                          </p:spTgt>
                                        </p:tgtEl>
                                        <p:attrNameLst>
                                          <p:attrName>style.visibility</p:attrName>
                                        </p:attrNameLst>
                                      </p:cBhvr>
                                      <p:to>
                                        <p:strVal val="visible"/>
                                      </p:to>
                                    </p:set>
                                    <p:anim to="" calcmode="lin" valueType="num">
                                      <p:cBhvr>
                                        <p:cTn id="22" dur="1" fill="hold"/>
                                        <p:tgtEl>
                                          <p:spTgt spid="3075">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075">
                                            <p:txEl>
                                              <p:pRg st="2" end="2"/>
                                            </p:txEl>
                                          </p:spTgt>
                                        </p:tgtEl>
                                        <p:attrNameLst>
                                          <p:attrName>style.visibility</p:attrName>
                                        </p:attrNameLst>
                                      </p:cBhvr>
                                      <p:to>
                                        <p:strVal val="visible"/>
                                      </p:to>
                                    </p:set>
                                    <p:anim to="" calcmode="lin" valueType="num">
                                      <p:cBhvr>
                                        <p:cTn id="27" dur="1" fill="hold"/>
                                        <p:tgtEl>
                                          <p:spTgt spid="3075">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075">
                                            <p:txEl>
                                              <p:pRg st="3" end="3"/>
                                            </p:txEl>
                                          </p:spTgt>
                                        </p:tgtEl>
                                        <p:attrNameLst>
                                          <p:attrName>style.visibility</p:attrName>
                                        </p:attrNameLst>
                                      </p:cBhvr>
                                      <p:to>
                                        <p:strVal val="visible"/>
                                      </p:to>
                                    </p:set>
                                    <p:anim to="" calcmode="lin" valueType="num">
                                      <p:cBhvr>
                                        <p:cTn id="32" dur="1" fill="hold"/>
                                        <p:tgtEl>
                                          <p:spTgt spid="3075">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075">
                                            <p:txEl>
                                              <p:pRg st="4" end="4"/>
                                            </p:txEl>
                                          </p:spTgt>
                                        </p:tgtEl>
                                        <p:attrNameLst>
                                          <p:attrName>style.visibility</p:attrName>
                                        </p:attrNameLst>
                                      </p:cBhvr>
                                      <p:to>
                                        <p:strVal val="visible"/>
                                      </p:to>
                                    </p:set>
                                    <p:anim to="" calcmode="lin" valueType="num">
                                      <p:cBhvr>
                                        <p:cTn id="37" dur="1" fill="hold"/>
                                        <p:tgtEl>
                                          <p:spTgt spid="3075">
                                            <p:txEl>
                                              <p:pRg st="4" end="4"/>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076">
                                            <p:bg/>
                                          </p:spTgt>
                                        </p:tgtEl>
                                        <p:attrNameLst>
                                          <p:attrName>style.visibility</p:attrName>
                                        </p:attrNameLst>
                                      </p:cBhvr>
                                      <p:to>
                                        <p:strVal val="visible"/>
                                      </p:to>
                                    </p:set>
                                    <p:anim calcmode="lin" valueType="num">
                                      <p:cBhvr additive="base">
                                        <p:cTn id="42" dur="2000" fill="hold"/>
                                        <p:tgtEl>
                                          <p:spTgt spid="3076">
                                            <p:bg/>
                                          </p:spTgt>
                                        </p:tgtEl>
                                        <p:attrNameLst>
                                          <p:attrName>ppt_x</p:attrName>
                                        </p:attrNameLst>
                                      </p:cBhvr>
                                      <p:tavLst>
                                        <p:tav tm="0">
                                          <p:val>
                                            <p:strVal val="#ppt_x"/>
                                          </p:val>
                                        </p:tav>
                                        <p:tav tm="100000">
                                          <p:val>
                                            <p:strVal val="#ppt_x"/>
                                          </p:val>
                                        </p:tav>
                                      </p:tavLst>
                                    </p:anim>
                                    <p:anim calcmode="lin" valueType="num">
                                      <p:cBhvr additive="base">
                                        <p:cTn id="43" dur="2000" fill="hold"/>
                                        <p:tgtEl>
                                          <p:spTgt spid="3076">
                                            <p:bg/>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3076">
                                            <p:txEl>
                                              <p:pRg st="0" end="0"/>
                                            </p:txEl>
                                          </p:spTgt>
                                        </p:tgtEl>
                                        <p:attrNameLst>
                                          <p:attrName>style.visibility</p:attrName>
                                        </p:attrNameLst>
                                      </p:cBhvr>
                                      <p:to>
                                        <p:strVal val="visible"/>
                                      </p:to>
                                    </p:set>
                                    <p:anim to="" calcmode="lin" valueType="num">
                                      <p:cBhvr>
                                        <p:cTn id="48" dur="1" fill="hold"/>
                                        <p:tgtEl>
                                          <p:spTgt spid="3076">
                                            <p:txEl>
                                              <p:pRg st="0" end="0"/>
                                            </p:txEl>
                                          </p:spTgt>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grpId="0" nodeType="clickEffect">
                                  <p:stCondLst>
                                    <p:cond delay="0"/>
                                  </p:stCondLst>
                                  <p:childTnLst>
                                    <p:set>
                                      <p:cBhvr>
                                        <p:cTn id="52" dur="1" fill="hold">
                                          <p:stCondLst>
                                            <p:cond delay="0"/>
                                          </p:stCondLst>
                                        </p:cTn>
                                        <p:tgtEl>
                                          <p:spTgt spid="3076">
                                            <p:txEl>
                                              <p:pRg st="1" end="1"/>
                                            </p:txEl>
                                          </p:spTgt>
                                        </p:tgtEl>
                                        <p:attrNameLst>
                                          <p:attrName>style.visibility</p:attrName>
                                        </p:attrNameLst>
                                      </p:cBhvr>
                                      <p:to>
                                        <p:strVal val="visible"/>
                                      </p:to>
                                    </p:set>
                                    <p:anim to="" calcmode="lin" valueType="num">
                                      <p:cBhvr>
                                        <p:cTn id="53" dur="1" fill="hold"/>
                                        <p:tgtEl>
                                          <p:spTgt spid="3076">
                                            <p:txEl>
                                              <p:pRg st="1" end="1"/>
                                            </p:txEl>
                                          </p:spTgt>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grpId="0" nodeType="clickEffect">
                                  <p:stCondLst>
                                    <p:cond delay="0"/>
                                  </p:stCondLst>
                                  <p:childTnLst>
                                    <p:set>
                                      <p:cBhvr>
                                        <p:cTn id="57" dur="1" fill="hold">
                                          <p:stCondLst>
                                            <p:cond delay="0"/>
                                          </p:stCondLst>
                                        </p:cTn>
                                        <p:tgtEl>
                                          <p:spTgt spid="3076">
                                            <p:txEl>
                                              <p:pRg st="2" end="2"/>
                                            </p:txEl>
                                          </p:spTgt>
                                        </p:tgtEl>
                                        <p:attrNameLst>
                                          <p:attrName>style.visibility</p:attrName>
                                        </p:attrNameLst>
                                      </p:cBhvr>
                                      <p:to>
                                        <p:strVal val="visible"/>
                                      </p:to>
                                    </p:set>
                                    <p:anim to="" calcmode="lin" valueType="num">
                                      <p:cBhvr>
                                        <p:cTn id="58" dur="1" fill="hold"/>
                                        <p:tgtEl>
                                          <p:spTgt spid="3076">
                                            <p:txEl>
                                              <p:pRg st="2" end="2"/>
                                            </p:txEl>
                                          </p:spTgt>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grpId="0" nodeType="clickEffect">
                                  <p:stCondLst>
                                    <p:cond delay="0"/>
                                  </p:stCondLst>
                                  <p:childTnLst>
                                    <p:set>
                                      <p:cBhvr>
                                        <p:cTn id="62" dur="1" fill="hold">
                                          <p:stCondLst>
                                            <p:cond delay="0"/>
                                          </p:stCondLst>
                                        </p:cTn>
                                        <p:tgtEl>
                                          <p:spTgt spid="3076">
                                            <p:txEl>
                                              <p:pRg st="3" end="3"/>
                                            </p:txEl>
                                          </p:spTgt>
                                        </p:tgtEl>
                                        <p:attrNameLst>
                                          <p:attrName>style.visibility</p:attrName>
                                        </p:attrNameLst>
                                      </p:cBhvr>
                                      <p:to>
                                        <p:strVal val="visible"/>
                                      </p:to>
                                    </p:set>
                                    <p:anim to="" calcmode="lin" valueType="num">
                                      <p:cBhvr>
                                        <p:cTn id="63" dur="1" fill="hold"/>
                                        <p:tgtEl>
                                          <p:spTgt spid="3076">
                                            <p:txEl>
                                              <p:pRg st="3" end="3"/>
                                            </p:txEl>
                                          </p:spTgt>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grpId="0" nodeType="clickEffect">
                                  <p:stCondLst>
                                    <p:cond delay="0"/>
                                  </p:stCondLst>
                                  <p:childTnLst>
                                    <p:set>
                                      <p:cBhvr>
                                        <p:cTn id="67" dur="1" fill="hold">
                                          <p:stCondLst>
                                            <p:cond delay="0"/>
                                          </p:stCondLst>
                                        </p:cTn>
                                        <p:tgtEl>
                                          <p:spTgt spid="3076">
                                            <p:txEl>
                                              <p:pRg st="4" end="4"/>
                                            </p:txEl>
                                          </p:spTgt>
                                        </p:tgtEl>
                                        <p:attrNameLst>
                                          <p:attrName>style.visibility</p:attrName>
                                        </p:attrNameLst>
                                      </p:cBhvr>
                                      <p:to>
                                        <p:strVal val="visible"/>
                                      </p:to>
                                    </p:set>
                                    <p:anim to="" calcmode="lin" valueType="num">
                                      <p:cBhvr>
                                        <p:cTn id="68" dur="1" fill="hold"/>
                                        <p:tgtEl>
                                          <p:spTgt spid="3076">
                                            <p:txEl>
                                              <p:pRg st="4" end="4"/>
                                            </p:txEl>
                                          </p:spTgt>
                                        </p:tgtEl>
                                        <p:attrNameLst>
                                          <p:attrName/>
                                        </p:attrNameLst>
                                      </p:cBhvr>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077">
                                            <p:bg/>
                                          </p:spTgt>
                                        </p:tgtEl>
                                        <p:attrNameLst>
                                          <p:attrName>style.visibility</p:attrName>
                                        </p:attrNameLst>
                                      </p:cBhvr>
                                      <p:to>
                                        <p:strVal val="visible"/>
                                      </p:to>
                                    </p:set>
                                    <p:anim calcmode="lin" valueType="num">
                                      <p:cBhvr additive="base">
                                        <p:cTn id="73" dur="2000" fill="hold"/>
                                        <p:tgtEl>
                                          <p:spTgt spid="3077">
                                            <p:bg/>
                                          </p:spTgt>
                                        </p:tgtEl>
                                        <p:attrNameLst>
                                          <p:attrName>ppt_x</p:attrName>
                                        </p:attrNameLst>
                                      </p:cBhvr>
                                      <p:tavLst>
                                        <p:tav tm="0">
                                          <p:val>
                                            <p:strVal val="#ppt_x"/>
                                          </p:val>
                                        </p:tav>
                                        <p:tav tm="100000">
                                          <p:val>
                                            <p:strVal val="#ppt_x"/>
                                          </p:val>
                                        </p:tav>
                                      </p:tavLst>
                                    </p:anim>
                                    <p:anim calcmode="lin" valueType="num">
                                      <p:cBhvr additive="base">
                                        <p:cTn id="74" dur="2000" fill="hold"/>
                                        <p:tgtEl>
                                          <p:spTgt spid="3077">
                                            <p:bg/>
                                          </p:spTgt>
                                        </p:tgtEl>
                                        <p:attrNameLst>
                                          <p:attrName>ppt_y</p:attrName>
                                        </p:attrNameLst>
                                      </p:cBhvr>
                                      <p:tavLst>
                                        <p:tav tm="0">
                                          <p:val>
                                            <p:strVal val="1+#ppt_h/2"/>
                                          </p:val>
                                        </p:tav>
                                        <p:tav tm="100000">
                                          <p:val>
                                            <p:strVal val="#ppt_y"/>
                                          </p:val>
                                        </p:tav>
                                      </p:tavLst>
                                    </p:anim>
                                  </p:childTnLst>
                                </p:cTn>
                              </p:par>
                              <p:par>
                                <p:cTn id="75" presetID="13" presetClass="entr" presetSubtype="16" fill="hold" nodeType="withEffect">
                                  <p:stCondLst>
                                    <p:cond delay="0"/>
                                  </p:stCondLst>
                                  <p:childTnLst>
                                    <p:set>
                                      <p:cBhvr>
                                        <p:cTn id="76" dur="1" fill="hold">
                                          <p:stCondLst>
                                            <p:cond delay="0"/>
                                          </p:stCondLst>
                                        </p:cTn>
                                        <p:tgtEl>
                                          <p:spTgt spid="3077">
                                            <p:txEl>
                                              <p:pRg st="0" end="0"/>
                                            </p:txEl>
                                          </p:spTgt>
                                        </p:tgtEl>
                                        <p:attrNameLst>
                                          <p:attrName>style.visibility</p:attrName>
                                        </p:attrNameLst>
                                      </p:cBhvr>
                                      <p:to>
                                        <p:strVal val="visible"/>
                                      </p:to>
                                    </p:set>
                                    <p:animEffect transition="in" filter="plus(in)">
                                      <p:cBhvr>
                                        <p:cTn id="77" dur="2000"/>
                                        <p:tgtEl>
                                          <p:spTgt spid="3077">
                                            <p:txEl>
                                              <p:pRg st="0" end="0"/>
                                            </p:txEl>
                                          </p:spTgt>
                                        </p:tgtEl>
                                      </p:cBhvr>
                                    </p:animEffect>
                                  </p:childTnLst>
                                </p:cTn>
                              </p:par>
                              <p:par>
                                <p:cTn id="78" presetID="13" presetClass="entr" presetSubtype="16" fill="hold" nodeType="withEffect">
                                  <p:stCondLst>
                                    <p:cond delay="0"/>
                                  </p:stCondLst>
                                  <p:childTnLst>
                                    <p:set>
                                      <p:cBhvr>
                                        <p:cTn id="79" dur="1" fill="hold">
                                          <p:stCondLst>
                                            <p:cond delay="0"/>
                                          </p:stCondLst>
                                        </p:cTn>
                                        <p:tgtEl>
                                          <p:spTgt spid="3077">
                                            <p:txEl>
                                              <p:pRg st="1" end="1"/>
                                            </p:txEl>
                                          </p:spTgt>
                                        </p:tgtEl>
                                        <p:attrNameLst>
                                          <p:attrName>style.visibility</p:attrName>
                                        </p:attrNameLst>
                                      </p:cBhvr>
                                      <p:to>
                                        <p:strVal val="visible"/>
                                      </p:to>
                                    </p:set>
                                    <p:animEffect transition="in" filter="plus(in)">
                                      <p:cBhvr>
                                        <p:cTn id="80" dur="2000"/>
                                        <p:tgtEl>
                                          <p:spTgt spid="3077">
                                            <p:txEl>
                                              <p:pRg st="1" end="1"/>
                                            </p:txEl>
                                          </p:spTgt>
                                        </p:tgtEl>
                                      </p:cBhvr>
                                    </p:animEffect>
                                  </p:childTnLst>
                                </p:cTn>
                              </p:par>
                              <p:par>
                                <p:cTn id="81" presetID="13" presetClass="entr" presetSubtype="16" fill="hold" nodeType="withEffect">
                                  <p:stCondLst>
                                    <p:cond delay="0"/>
                                  </p:stCondLst>
                                  <p:childTnLst>
                                    <p:set>
                                      <p:cBhvr>
                                        <p:cTn id="82" dur="1" fill="hold">
                                          <p:stCondLst>
                                            <p:cond delay="0"/>
                                          </p:stCondLst>
                                        </p:cTn>
                                        <p:tgtEl>
                                          <p:spTgt spid="3077">
                                            <p:txEl>
                                              <p:pRg st="2" end="2"/>
                                            </p:txEl>
                                          </p:spTgt>
                                        </p:tgtEl>
                                        <p:attrNameLst>
                                          <p:attrName>style.visibility</p:attrName>
                                        </p:attrNameLst>
                                      </p:cBhvr>
                                      <p:to>
                                        <p:strVal val="visible"/>
                                      </p:to>
                                    </p:set>
                                    <p:animEffect transition="in" filter="plus(in)">
                                      <p:cBhvr>
                                        <p:cTn id="83" dur="2000"/>
                                        <p:tgtEl>
                                          <p:spTgt spid="3077">
                                            <p:txEl>
                                              <p:pRg st="2" end="2"/>
                                            </p:txEl>
                                          </p:spTgt>
                                        </p:tgtEl>
                                      </p:cBhvr>
                                    </p:animEffect>
                                  </p:childTnLst>
                                </p:cTn>
                              </p:par>
                              <p:par>
                                <p:cTn id="84" presetID="13" presetClass="entr" presetSubtype="16" fill="hold" nodeType="withEffect">
                                  <p:stCondLst>
                                    <p:cond delay="0"/>
                                  </p:stCondLst>
                                  <p:childTnLst>
                                    <p:set>
                                      <p:cBhvr>
                                        <p:cTn id="85" dur="1" fill="hold">
                                          <p:stCondLst>
                                            <p:cond delay="0"/>
                                          </p:stCondLst>
                                        </p:cTn>
                                        <p:tgtEl>
                                          <p:spTgt spid="3077">
                                            <p:txEl>
                                              <p:pRg st="3" end="3"/>
                                            </p:txEl>
                                          </p:spTgt>
                                        </p:tgtEl>
                                        <p:attrNameLst>
                                          <p:attrName>style.visibility</p:attrName>
                                        </p:attrNameLst>
                                      </p:cBhvr>
                                      <p:to>
                                        <p:strVal val="visible"/>
                                      </p:to>
                                    </p:set>
                                    <p:animEffect transition="in" filter="plus(in)">
                                      <p:cBhvr>
                                        <p:cTn id="86" dur="2000"/>
                                        <p:tgtEl>
                                          <p:spTgt spid="3077">
                                            <p:txEl>
                                              <p:pRg st="3" end="3"/>
                                            </p:txEl>
                                          </p:spTgt>
                                        </p:tgtEl>
                                      </p:cBhvr>
                                    </p:animEffect>
                                  </p:childTnLst>
                                </p:cTn>
                              </p:par>
                              <p:par>
                                <p:cTn id="87" presetID="13" presetClass="entr" presetSubtype="16" fill="hold" nodeType="withEffect">
                                  <p:stCondLst>
                                    <p:cond delay="0"/>
                                  </p:stCondLst>
                                  <p:childTnLst>
                                    <p:set>
                                      <p:cBhvr>
                                        <p:cTn id="88" dur="1" fill="hold">
                                          <p:stCondLst>
                                            <p:cond delay="0"/>
                                          </p:stCondLst>
                                        </p:cTn>
                                        <p:tgtEl>
                                          <p:spTgt spid="3077">
                                            <p:txEl>
                                              <p:pRg st="4" end="4"/>
                                            </p:txEl>
                                          </p:spTgt>
                                        </p:tgtEl>
                                        <p:attrNameLst>
                                          <p:attrName>style.visibility</p:attrName>
                                        </p:attrNameLst>
                                      </p:cBhvr>
                                      <p:to>
                                        <p:strVal val="visible"/>
                                      </p:to>
                                    </p:set>
                                    <p:animEffect transition="in" filter="plus(in)">
                                      <p:cBhvr>
                                        <p:cTn id="89" dur="2000"/>
                                        <p:tgtEl>
                                          <p:spTgt spid="3077">
                                            <p:txEl>
                                              <p:pRg st="4" end="4"/>
                                            </p:txEl>
                                          </p:spTgt>
                                        </p:tgtEl>
                                      </p:cBhvr>
                                    </p:animEffect>
                                  </p:childTnLst>
                                </p:cTn>
                              </p:par>
                              <p:par>
                                <p:cTn id="90" presetID="13" presetClass="entr" presetSubtype="16" fill="hold" nodeType="withEffect">
                                  <p:stCondLst>
                                    <p:cond delay="0"/>
                                  </p:stCondLst>
                                  <p:childTnLst>
                                    <p:set>
                                      <p:cBhvr>
                                        <p:cTn id="91" dur="1" fill="hold">
                                          <p:stCondLst>
                                            <p:cond delay="0"/>
                                          </p:stCondLst>
                                        </p:cTn>
                                        <p:tgtEl>
                                          <p:spTgt spid="3077">
                                            <p:txEl>
                                              <p:pRg st="5" end="5"/>
                                            </p:txEl>
                                          </p:spTgt>
                                        </p:tgtEl>
                                        <p:attrNameLst>
                                          <p:attrName>style.visibility</p:attrName>
                                        </p:attrNameLst>
                                      </p:cBhvr>
                                      <p:to>
                                        <p:strVal val="visible"/>
                                      </p:to>
                                    </p:set>
                                    <p:animEffect transition="in" filter="plus(in)">
                                      <p:cBhvr>
                                        <p:cTn id="92" dur="2000"/>
                                        <p:tgtEl>
                                          <p:spTgt spid="3077">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
                                            <p:bg/>
                                          </p:spTgt>
                                        </p:tgtEl>
                                        <p:attrNameLst>
                                          <p:attrName>style.visibility</p:attrName>
                                        </p:attrNameLst>
                                      </p:cBhvr>
                                      <p:to>
                                        <p:strVal val="visible"/>
                                      </p:to>
                                    </p:set>
                                    <p:anim calcmode="lin" valueType="num">
                                      <p:cBhvr additive="base">
                                        <p:cTn id="97" dur="2000" fill="hold"/>
                                        <p:tgtEl>
                                          <p:spTgt spid="6">
                                            <p:bg/>
                                          </p:spTgt>
                                        </p:tgtEl>
                                        <p:attrNameLst>
                                          <p:attrName>ppt_x</p:attrName>
                                        </p:attrNameLst>
                                      </p:cBhvr>
                                      <p:tavLst>
                                        <p:tav tm="0">
                                          <p:val>
                                            <p:strVal val="#ppt_x"/>
                                          </p:val>
                                        </p:tav>
                                        <p:tav tm="100000">
                                          <p:val>
                                            <p:strVal val="#ppt_x"/>
                                          </p:val>
                                        </p:tav>
                                      </p:tavLst>
                                    </p:anim>
                                    <p:anim calcmode="lin" valueType="num">
                                      <p:cBhvr additive="base">
                                        <p:cTn id="98" dur="20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4" presetClass="entr" presetSubtype="0" fill="hold" grpId="0" nodeType="clickEffect">
                                  <p:stCondLst>
                                    <p:cond delay="0"/>
                                  </p:stCondLst>
                                  <p:childTnLst>
                                    <p:set>
                                      <p:cBhvr>
                                        <p:cTn id="102" dur="1" fill="hold">
                                          <p:stCondLst>
                                            <p:cond delay="0"/>
                                          </p:stCondLst>
                                        </p:cTn>
                                        <p:tgtEl>
                                          <p:spTgt spid="6">
                                            <p:txEl>
                                              <p:pRg st="0" end="0"/>
                                            </p:txEl>
                                          </p:spTgt>
                                        </p:tgtEl>
                                        <p:attrNameLst>
                                          <p:attrName>style.visibility</p:attrName>
                                        </p:attrNameLst>
                                      </p:cBhvr>
                                      <p:to>
                                        <p:strVal val="visible"/>
                                      </p:to>
                                    </p:set>
                                    <p:anim to="" calcmode="lin" valueType="num">
                                      <p:cBhvr>
                                        <p:cTn id="103" dur="1" fill="hold"/>
                                        <p:tgtEl>
                                          <p:spTgt spid="6">
                                            <p:txEl>
                                              <p:pRg st="0" end="0"/>
                                            </p:txEl>
                                          </p:spTgt>
                                        </p:tgtEl>
                                        <p:attrNameLst>
                                          <p:attrName/>
                                        </p:attrNameLst>
                                      </p:cBhvr>
                                    </p:anim>
                                  </p:childTnLst>
                                </p:cTn>
                              </p:par>
                            </p:childTnLst>
                          </p:cTn>
                        </p:par>
                      </p:childTnLst>
                    </p:cTn>
                  </p:par>
                  <p:par>
                    <p:cTn id="104" fill="hold">
                      <p:stCondLst>
                        <p:cond delay="indefinite"/>
                      </p:stCondLst>
                      <p:childTnLst>
                        <p:par>
                          <p:cTn id="105" fill="hold">
                            <p:stCondLst>
                              <p:cond delay="0"/>
                            </p:stCondLst>
                            <p:childTnLst>
                              <p:par>
                                <p:cTn id="106" presetID="24" presetClass="entr" presetSubtype="0" fill="hold" grpId="0" nodeType="clickEffect">
                                  <p:stCondLst>
                                    <p:cond delay="0"/>
                                  </p:stCondLst>
                                  <p:childTnLst>
                                    <p:set>
                                      <p:cBhvr>
                                        <p:cTn id="107" dur="1" fill="hold">
                                          <p:stCondLst>
                                            <p:cond delay="0"/>
                                          </p:stCondLst>
                                        </p:cTn>
                                        <p:tgtEl>
                                          <p:spTgt spid="6">
                                            <p:txEl>
                                              <p:pRg st="1" end="1"/>
                                            </p:txEl>
                                          </p:spTgt>
                                        </p:tgtEl>
                                        <p:attrNameLst>
                                          <p:attrName>style.visibility</p:attrName>
                                        </p:attrNameLst>
                                      </p:cBhvr>
                                      <p:to>
                                        <p:strVal val="visible"/>
                                      </p:to>
                                    </p:set>
                                    <p:anim to="" calcmode="lin" valueType="num">
                                      <p:cBhvr>
                                        <p:cTn id="108" dur="1" fill="hold"/>
                                        <p:tgtEl>
                                          <p:spTgt spid="6">
                                            <p:txEl>
                                              <p:pRg st="1" end="1"/>
                                            </p:txEl>
                                          </p:spTgt>
                                        </p:tgtEl>
                                        <p:attrNameLst>
                                          <p:attrName/>
                                        </p:attrNameLst>
                                      </p:cBhvr>
                                    </p:anim>
                                  </p:childTnLst>
                                </p:cTn>
                              </p:par>
                            </p:childTnLst>
                          </p:cTn>
                        </p:par>
                      </p:childTnLst>
                    </p:cTn>
                  </p:par>
                  <p:par>
                    <p:cTn id="109" fill="hold">
                      <p:stCondLst>
                        <p:cond delay="indefinite"/>
                      </p:stCondLst>
                      <p:childTnLst>
                        <p:par>
                          <p:cTn id="110" fill="hold">
                            <p:stCondLst>
                              <p:cond delay="0"/>
                            </p:stCondLst>
                            <p:childTnLst>
                              <p:par>
                                <p:cTn id="111" presetID="24" presetClass="entr" presetSubtype="0" fill="hold" grpId="0" nodeType="clickEffect">
                                  <p:stCondLst>
                                    <p:cond delay="0"/>
                                  </p:stCondLst>
                                  <p:childTnLst>
                                    <p:set>
                                      <p:cBhvr>
                                        <p:cTn id="112" dur="1" fill="hold">
                                          <p:stCondLst>
                                            <p:cond delay="0"/>
                                          </p:stCondLst>
                                        </p:cTn>
                                        <p:tgtEl>
                                          <p:spTgt spid="6">
                                            <p:txEl>
                                              <p:pRg st="2" end="2"/>
                                            </p:txEl>
                                          </p:spTgt>
                                        </p:tgtEl>
                                        <p:attrNameLst>
                                          <p:attrName>style.visibility</p:attrName>
                                        </p:attrNameLst>
                                      </p:cBhvr>
                                      <p:to>
                                        <p:strVal val="visible"/>
                                      </p:to>
                                    </p:set>
                                    <p:anim to="" calcmode="lin" valueType="num">
                                      <p:cBhvr>
                                        <p:cTn id="113" dur="1" fill="hold"/>
                                        <p:tgtEl>
                                          <p:spTgt spid="6">
                                            <p:txEl>
                                              <p:pRg st="2" end="2"/>
                                            </p:txEl>
                                          </p:spTgt>
                                        </p:tgtEl>
                                        <p:attrNameLst>
                                          <p:attrName/>
                                        </p:attrNameLst>
                                      </p:cBhvr>
                                    </p:anim>
                                  </p:childTnLst>
                                </p:cTn>
                              </p:par>
                            </p:childTnLst>
                          </p:cTn>
                        </p:par>
                      </p:childTnLst>
                    </p:cTn>
                  </p:par>
                  <p:par>
                    <p:cTn id="114" fill="hold">
                      <p:stCondLst>
                        <p:cond delay="indefinite"/>
                      </p:stCondLst>
                      <p:childTnLst>
                        <p:par>
                          <p:cTn id="115" fill="hold">
                            <p:stCondLst>
                              <p:cond delay="0"/>
                            </p:stCondLst>
                            <p:childTnLst>
                              <p:par>
                                <p:cTn id="116" presetID="24" presetClass="entr" presetSubtype="0" fill="hold" grpId="0" nodeType="clickEffect">
                                  <p:stCondLst>
                                    <p:cond delay="0"/>
                                  </p:stCondLst>
                                  <p:childTnLst>
                                    <p:set>
                                      <p:cBhvr>
                                        <p:cTn id="117" dur="1" fill="hold">
                                          <p:stCondLst>
                                            <p:cond delay="0"/>
                                          </p:stCondLst>
                                        </p:cTn>
                                        <p:tgtEl>
                                          <p:spTgt spid="6">
                                            <p:txEl>
                                              <p:pRg st="3" end="3"/>
                                            </p:txEl>
                                          </p:spTgt>
                                        </p:tgtEl>
                                        <p:attrNameLst>
                                          <p:attrName>style.visibility</p:attrName>
                                        </p:attrNameLst>
                                      </p:cBhvr>
                                      <p:to>
                                        <p:strVal val="visible"/>
                                      </p:to>
                                    </p:set>
                                    <p:anim to="" calcmode="lin" valueType="num">
                                      <p:cBhvr>
                                        <p:cTn id="118" dur="1" fill="hold"/>
                                        <p:tgtEl>
                                          <p:spTgt spid="6">
                                            <p:txEl>
                                              <p:pRg st="3" end="3"/>
                                            </p:txEl>
                                          </p:spTgt>
                                        </p:tgtEl>
                                        <p:attrNameLst>
                                          <p:attrName/>
                                        </p:attrNameLst>
                                      </p:cBhvr>
                                    </p:anim>
                                  </p:childTnLst>
                                </p:cTn>
                              </p:par>
                            </p:childTnLst>
                          </p:cTn>
                        </p:par>
                      </p:childTnLst>
                    </p:cTn>
                  </p:par>
                  <p:par>
                    <p:cTn id="119" fill="hold">
                      <p:stCondLst>
                        <p:cond delay="indefinite"/>
                      </p:stCondLst>
                      <p:childTnLst>
                        <p:par>
                          <p:cTn id="120" fill="hold">
                            <p:stCondLst>
                              <p:cond delay="0"/>
                            </p:stCondLst>
                            <p:childTnLst>
                              <p:par>
                                <p:cTn id="121" presetID="24" presetClass="entr" presetSubtype="0" fill="hold" grpId="0" nodeType="clickEffect">
                                  <p:stCondLst>
                                    <p:cond delay="0"/>
                                  </p:stCondLst>
                                  <p:childTnLst>
                                    <p:set>
                                      <p:cBhvr>
                                        <p:cTn id="122" dur="1" fill="hold">
                                          <p:stCondLst>
                                            <p:cond delay="0"/>
                                          </p:stCondLst>
                                        </p:cTn>
                                        <p:tgtEl>
                                          <p:spTgt spid="6">
                                            <p:txEl>
                                              <p:pRg st="4" end="4"/>
                                            </p:txEl>
                                          </p:spTgt>
                                        </p:tgtEl>
                                        <p:attrNameLst>
                                          <p:attrName>style.visibility</p:attrName>
                                        </p:attrNameLst>
                                      </p:cBhvr>
                                      <p:to>
                                        <p:strVal val="visible"/>
                                      </p:to>
                                    </p:set>
                                    <p:anim to="" calcmode="lin" valueType="num">
                                      <p:cBhvr>
                                        <p:cTn id="123" dur="1" fill="hold"/>
                                        <p:tgtEl>
                                          <p:spTgt spid="6">
                                            <p:txEl>
                                              <p:pRg st="4" end="4"/>
                                            </p:txEl>
                                          </p:spTgt>
                                        </p:tgtEl>
                                        <p:attrNameLst>
                                          <p:attrName/>
                                        </p:attrNameLst>
                                      </p:cBhvr>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7">
                                            <p:bg/>
                                          </p:spTgt>
                                        </p:tgtEl>
                                        <p:attrNameLst>
                                          <p:attrName>style.visibility</p:attrName>
                                        </p:attrNameLst>
                                      </p:cBhvr>
                                      <p:to>
                                        <p:strVal val="visible"/>
                                      </p:to>
                                    </p:set>
                                    <p:anim calcmode="lin" valueType="num">
                                      <p:cBhvr additive="base">
                                        <p:cTn id="128" dur="2000" fill="hold"/>
                                        <p:tgtEl>
                                          <p:spTgt spid="7">
                                            <p:bg/>
                                          </p:spTgt>
                                        </p:tgtEl>
                                        <p:attrNameLst>
                                          <p:attrName>ppt_x</p:attrName>
                                        </p:attrNameLst>
                                      </p:cBhvr>
                                      <p:tavLst>
                                        <p:tav tm="0">
                                          <p:val>
                                            <p:strVal val="#ppt_x"/>
                                          </p:val>
                                        </p:tav>
                                        <p:tav tm="100000">
                                          <p:val>
                                            <p:strVal val="#ppt_x"/>
                                          </p:val>
                                        </p:tav>
                                      </p:tavLst>
                                    </p:anim>
                                    <p:anim calcmode="lin" valueType="num">
                                      <p:cBhvr additive="base">
                                        <p:cTn id="129" dur="20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4" presetClass="entr" presetSubtype="0" fill="hold" grpId="0" nodeType="clickEffect">
                                  <p:stCondLst>
                                    <p:cond delay="0"/>
                                  </p:stCondLst>
                                  <p:childTnLst>
                                    <p:set>
                                      <p:cBhvr>
                                        <p:cTn id="133" dur="1" fill="hold">
                                          <p:stCondLst>
                                            <p:cond delay="0"/>
                                          </p:stCondLst>
                                        </p:cTn>
                                        <p:tgtEl>
                                          <p:spTgt spid="7">
                                            <p:txEl>
                                              <p:pRg st="1" end="1"/>
                                            </p:txEl>
                                          </p:spTgt>
                                        </p:tgtEl>
                                        <p:attrNameLst>
                                          <p:attrName>style.visibility</p:attrName>
                                        </p:attrNameLst>
                                      </p:cBhvr>
                                      <p:to>
                                        <p:strVal val="visible"/>
                                      </p:to>
                                    </p:set>
                                    <p:anim to="" calcmode="lin" valueType="num">
                                      <p:cBhvr>
                                        <p:cTn id="134" dur="1" fill="hold"/>
                                        <p:tgtEl>
                                          <p:spTgt spid="7">
                                            <p:txEl>
                                              <p:pRg st="1" end="1"/>
                                            </p:txEl>
                                          </p:spTgt>
                                        </p:tgtEl>
                                        <p:attrNameLst>
                                          <p:attrName/>
                                        </p:attrNameLst>
                                      </p:cBhvr>
                                    </p:anim>
                                  </p:childTnLst>
                                </p:cTn>
                              </p:par>
                            </p:childTnLst>
                          </p:cTn>
                        </p:par>
                      </p:childTnLst>
                    </p:cTn>
                  </p:par>
                  <p:par>
                    <p:cTn id="135" fill="hold">
                      <p:stCondLst>
                        <p:cond delay="indefinite"/>
                      </p:stCondLst>
                      <p:childTnLst>
                        <p:par>
                          <p:cTn id="136" fill="hold">
                            <p:stCondLst>
                              <p:cond delay="0"/>
                            </p:stCondLst>
                            <p:childTnLst>
                              <p:par>
                                <p:cTn id="137" presetID="24" presetClass="entr" presetSubtype="0" fill="hold" grpId="0" nodeType="clickEffect">
                                  <p:stCondLst>
                                    <p:cond delay="0"/>
                                  </p:stCondLst>
                                  <p:childTnLst>
                                    <p:set>
                                      <p:cBhvr>
                                        <p:cTn id="138" dur="1" fill="hold">
                                          <p:stCondLst>
                                            <p:cond delay="0"/>
                                          </p:stCondLst>
                                        </p:cTn>
                                        <p:tgtEl>
                                          <p:spTgt spid="7">
                                            <p:txEl>
                                              <p:pRg st="2" end="2"/>
                                            </p:txEl>
                                          </p:spTgt>
                                        </p:tgtEl>
                                        <p:attrNameLst>
                                          <p:attrName>style.visibility</p:attrName>
                                        </p:attrNameLst>
                                      </p:cBhvr>
                                      <p:to>
                                        <p:strVal val="visible"/>
                                      </p:to>
                                    </p:set>
                                    <p:anim to="" calcmode="lin" valueType="num">
                                      <p:cBhvr>
                                        <p:cTn id="139" dur="1" fill="hold"/>
                                        <p:tgtEl>
                                          <p:spTgt spid="7">
                                            <p:txEl>
                                              <p:pRg st="2" end="2"/>
                                            </p:txEl>
                                          </p:spTgt>
                                        </p:tgtEl>
                                        <p:attrNameLst>
                                          <p:attrName/>
                                        </p:attrNameLst>
                                      </p:cBhvr>
                                    </p:anim>
                                  </p:childTnLst>
                                </p:cTn>
                              </p:par>
                            </p:childTnLst>
                          </p:cTn>
                        </p:par>
                      </p:childTnLst>
                    </p:cTn>
                  </p:par>
                  <p:par>
                    <p:cTn id="140" fill="hold">
                      <p:stCondLst>
                        <p:cond delay="indefinite"/>
                      </p:stCondLst>
                      <p:childTnLst>
                        <p:par>
                          <p:cTn id="141" fill="hold">
                            <p:stCondLst>
                              <p:cond delay="0"/>
                            </p:stCondLst>
                            <p:childTnLst>
                              <p:par>
                                <p:cTn id="142" presetID="24" presetClass="entr" presetSubtype="0" fill="hold" grpId="0" nodeType="clickEffect">
                                  <p:stCondLst>
                                    <p:cond delay="0"/>
                                  </p:stCondLst>
                                  <p:childTnLst>
                                    <p:set>
                                      <p:cBhvr>
                                        <p:cTn id="143" dur="1" fill="hold">
                                          <p:stCondLst>
                                            <p:cond delay="0"/>
                                          </p:stCondLst>
                                        </p:cTn>
                                        <p:tgtEl>
                                          <p:spTgt spid="7">
                                            <p:txEl>
                                              <p:pRg st="3" end="3"/>
                                            </p:txEl>
                                          </p:spTgt>
                                        </p:tgtEl>
                                        <p:attrNameLst>
                                          <p:attrName>style.visibility</p:attrName>
                                        </p:attrNameLst>
                                      </p:cBhvr>
                                      <p:to>
                                        <p:strVal val="visible"/>
                                      </p:to>
                                    </p:set>
                                    <p:anim to="" calcmode="lin" valueType="num">
                                      <p:cBhvr>
                                        <p:cTn id="144" dur="1" fill="hold"/>
                                        <p:tgtEl>
                                          <p:spTgt spid="7">
                                            <p:txEl>
                                              <p:pRg st="3" end="3"/>
                                            </p:txEl>
                                          </p:spTgt>
                                        </p:tgtEl>
                                        <p:attrNameLst>
                                          <p:attrName/>
                                        </p:attrNameLst>
                                      </p:cBhvr>
                                    </p:anim>
                                  </p:childTnLst>
                                </p:cTn>
                              </p:par>
                            </p:childTnLst>
                          </p:cTn>
                        </p:par>
                      </p:childTnLst>
                    </p:cTn>
                  </p:par>
                  <p:par>
                    <p:cTn id="145" fill="hold">
                      <p:stCondLst>
                        <p:cond delay="indefinite"/>
                      </p:stCondLst>
                      <p:childTnLst>
                        <p:par>
                          <p:cTn id="146" fill="hold">
                            <p:stCondLst>
                              <p:cond delay="0"/>
                            </p:stCondLst>
                            <p:childTnLst>
                              <p:par>
                                <p:cTn id="147" presetID="24" presetClass="entr" presetSubtype="0" fill="hold" grpId="0" nodeType="clickEffect">
                                  <p:stCondLst>
                                    <p:cond delay="0"/>
                                  </p:stCondLst>
                                  <p:childTnLst>
                                    <p:set>
                                      <p:cBhvr>
                                        <p:cTn id="148" dur="1" fill="hold">
                                          <p:stCondLst>
                                            <p:cond delay="0"/>
                                          </p:stCondLst>
                                        </p:cTn>
                                        <p:tgtEl>
                                          <p:spTgt spid="7">
                                            <p:txEl>
                                              <p:pRg st="4" end="4"/>
                                            </p:txEl>
                                          </p:spTgt>
                                        </p:tgtEl>
                                        <p:attrNameLst>
                                          <p:attrName>style.visibility</p:attrName>
                                        </p:attrNameLst>
                                      </p:cBhvr>
                                      <p:to>
                                        <p:strVal val="visible"/>
                                      </p:to>
                                    </p:set>
                                    <p:anim to="" calcmode="lin" valueType="num">
                                      <p:cBhvr>
                                        <p:cTn id="149" dur="1" fill="hold"/>
                                        <p:tgtEl>
                                          <p:spTgt spid="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allAtOnce" animBg="1"/>
      <p:bldP spid="3076" grpId="0" build="allAtOnce" animBg="1"/>
      <p:bldP spid="3077" grpId="0" uiExpand="1" build="allAtOnce" animBg="1"/>
      <p:bldP spid="6" grpId="0" build="allAtOnce" animBg="1"/>
      <p:bldP spid="7"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838200"/>
            <a:ext cx="9144000" cy="64770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a:xfrm>
            <a:off x="0" y="228600"/>
            <a:ext cx="9144000" cy="523220"/>
          </a:xfrm>
          <a:prstGeom prst="rect">
            <a:avLst/>
          </a:prstGeom>
        </p:spPr>
        <p:txBody>
          <a:bodyPr wrap="square">
            <a:spAutoFit/>
          </a:bodyPr>
          <a:lstStyle/>
          <a:p>
            <a:pPr algn="ctr"/>
            <a:r>
              <a:rPr lang="en-US" sz="2800" b="1" dirty="0" err="1" smtClean="0">
                <a:solidFill>
                  <a:srgbClr val="FF9966"/>
                </a:solidFill>
              </a:rPr>
              <a:t>Nhằm</a:t>
            </a:r>
            <a:r>
              <a:rPr lang="en-US" sz="2800" b="1" dirty="0" smtClean="0">
                <a:solidFill>
                  <a:srgbClr val="FF9966"/>
                </a:solidFill>
              </a:rPr>
              <a:t> </a:t>
            </a:r>
            <a:r>
              <a:rPr lang="en-US" sz="2800" b="1" dirty="0" err="1" smtClean="0">
                <a:solidFill>
                  <a:srgbClr val="FF9966"/>
                </a:solidFill>
              </a:rPr>
              <a:t>giúp</a:t>
            </a:r>
            <a:r>
              <a:rPr lang="en-US" sz="2800" b="1" dirty="0" smtClean="0">
                <a:solidFill>
                  <a:srgbClr val="FF9966"/>
                </a:solidFill>
              </a:rPr>
              <a:t> CN, PN </a:t>
            </a:r>
            <a:r>
              <a:rPr lang="en-US" sz="2800" b="1" dirty="0" err="1" smtClean="0">
                <a:solidFill>
                  <a:srgbClr val="FF9966"/>
                </a:solidFill>
              </a:rPr>
              <a:t>bảo</a:t>
            </a:r>
            <a:r>
              <a:rPr lang="en-US" sz="2800" b="1" dirty="0" smtClean="0">
                <a:solidFill>
                  <a:srgbClr val="FF9966"/>
                </a:solidFill>
              </a:rPr>
              <a:t> </a:t>
            </a:r>
            <a:r>
              <a:rPr lang="en-US" sz="2800" b="1" dirty="0" err="1" smtClean="0">
                <a:solidFill>
                  <a:srgbClr val="FF9966"/>
                </a:solidFill>
              </a:rPr>
              <a:t>vệ</a:t>
            </a:r>
            <a:r>
              <a:rPr lang="en-US" sz="2800" b="1" dirty="0" smtClean="0">
                <a:solidFill>
                  <a:srgbClr val="FF9966"/>
                </a:solidFill>
              </a:rPr>
              <a:t> </a:t>
            </a:r>
            <a:r>
              <a:rPr lang="en-US" sz="2800" b="1" dirty="0" err="1" smtClean="0">
                <a:solidFill>
                  <a:srgbClr val="FF9966"/>
                </a:solidFill>
              </a:rPr>
              <a:t>quyền</a:t>
            </a:r>
            <a:r>
              <a:rPr lang="en-US" sz="2800" b="1" dirty="0" smtClean="0">
                <a:solidFill>
                  <a:srgbClr val="FF9966"/>
                </a:solidFill>
              </a:rPr>
              <a:t> DS </a:t>
            </a:r>
            <a:r>
              <a:rPr lang="en-US" sz="2800" b="1" dirty="0" err="1" smtClean="0">
                <a:solidFill>
                  <a:srgbClr val="FF9966"/>
                </a:solidFill>
              </a:rPr>
              <a:t>và</a:t>
            </a:r>
            <a:r>
              <a:rPr lang="en-US" sz="2800" b="1" dirty="0" smtClean="0">
                <a:solidFill>
                  <a:srgbClr val="FF9966"/>
                </a:solidFill>
              </a:rPr>
              <a:t> </a:t>
            </a:r>
            <a:r>
              <a:rPr lang="en-US" sz="2800" b="1" dirty="0" err="1" smtClean="0">
                <a:solidFill>
                  <a:srgbClr val="FF9966"/>
                </a:solidFill>
              </a:rPr>
              <a:t>hạn</a:t>
            </a:r>
            <a:r>
              <a:rPr lang="en-US" sz="2800" b="1" dirty="0" smtClean="0">
                <a:solidFill>
                  <a:srgbClr val="FF9966"/>
                </a:solidFill>
              </a:rPr>
              <a:t> </a:t>
            </a:r>
            <a:r>
              <a:rPr lang="en-US" sz="2800" b="1" dirty="0" err="1" smtClean="0">
                <a:solidFill>
                  <a:srgbClr val="FF9966"/>
                </a:solidFill>
              </a:rPr>
              <a:t>chế</a:t>
            </a:r>
            <a:r>
              <a:rPr lang="en-US" sz="2800" b="1" dirty="0" smtClean="0">
                <a:solidFill>
                  <a:srgbClr val="FF9966"/>
                </a:solidFill>
              </a:rPr>
              <a:t> </a:t>
            </a:r>
            <a:r>
              <a:rPr lang="en-US" sz="2800" b="1" dirty="0" err="1" smtClean="0">
                <a:solidFill>
                  <a:srgbClr val="FF9966"/>
                </a:solidFill>
              </a:rPr>
              <a:t>rủi</a:t>
            </a:r>
            <a:r>
              <a:rPr lang="en-US" sz="2800" b="1" dirty="0" smtClean="0">
                <a:solidFill>
                  <a:srgbClr val="FF9966"/>
                </a:solidFill>
              </a:rPr>
              <a:t> </a:t>
            </a:r>
            <a:r>
              <a:rPr lang="en-US" sz="2800" b="1" dirty="0" err="1" smtClean="0">
                <a:solidFill>
                  <a:srgbClr val="FF9966"/>
                </a:solidFill>
              </a:rPr>
              <a:t>ro</a:t>
            </a:r>
            <a:r>
              <a:rPr lang="en-US" sz="2800" b="1" dirty="0" smtClean="0">
                <a:solidFill>
                  <a:srgbClr val="FF9966"/>
                </a:solidFill>
              </a:rPr>
              <a:t> PL</a:t>
            </a:r>
            <a:endParaRPr lang="en-US" sz="2800" b="1" dirty="0">
              <a:solidFill>
                <a:srgbClr val="FF9966"/>
              </a:solidFill>
            </a:endParaRPr>
          </a:p>
        </p:txBody>
      </p:sp>
      <p:sp>
        <p:nvSpPr>
          <p:cNvPr id="7" name="Oval 6"/>
          <p:cNvSpPr/>
          <p:nvPr/>
        </p:nvSpPr>
        <p:spPr bwMode="auto">
          <a:xfrm>
            <a:off x="76200" y="2057400"/>
            <a:ext cx="1981200" cy="3048000"/>
          </a:xfrm>
          <a:prstGeom prst="ellipse">
            <a:avLst/>
          </a:prstGeom>
          <a:solidFill>
            <a:srgbClr val="A5002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600" b="1" dirty="0" smtClean="0">
                <a:solidFill>
                  <a:srgbClr val="FF9966"/>
                </a:solidFill>
              </a:rPr>
              <a:t>5. </a:t>
            </a:r>
            <a:r>
              <a:rPr lang="en-US" sz="3600" b="1" dirty="0" err="1" smtClean="0">
                <a:solidFill>
                  <a:srgbClr val="FF9966"/>
                </a:solidFill>
              </a:rPr>
              <a:t>Về</a:t>
            </a:r>
            <a:r>
              <a:rPr lang="en-US" sz="3600" b="1" dirty="0" smtClean="0">
                <a:solidFill>
                  <a:srgbClr val="FF9966"/>
                </a:solidFill>
              </a:rPr>
              <a:t> </a:t>
            </a:r>
            <a:r>
              <a:rPr lang="en-US" sz="3600" b="1" dirty="0" err="1" smtClean="0">
                <a:solidFill>
                  <a:srgbClr val="FF9966"/>
                </a:solidFill>
              </a:rPr>
              <a:t>đại</a:t>
            </a:r>
            <a:r>
              <a:rPr lang="en-US" sz="3600" b="1" dirty="0" smtClean="0">
                <a:solidFill>
                  <a:srgbClr val="FF9966"/>
                </a:solidFill>
              </a:rPr>
              <a:t> </a:t>
            </a:r>
            <a:r>
              <a:rPr lang="en-US" sz="3600" b="1" dirty="0" err="1" smtClean="0">
                <a:solidFill>
                  <a:srgbClr val="FF9966"/>
                </a:solidFill>
              </a:rPr>
              <a:t>diện</a:t>
            </a:r>
            <a:endParaRPr lang="en-US" sz="3600" b="1" dirty="0">
              <a:solidFill>
                <a:srgbClr val="FF9966"/>
              </a:solidFill>
            </a:endParaRPr>
          </a:p>
        </p:txBody>
      </p:sp>
      <p:sp>
        <p:nvSpPr>
          <p:cNvPr id="8" name="Rectangle 7"/>
          <p:cNvSpPr/>
          <p:nvPr/>
        </p:nvSpPr>
        <p:spPr bwMode="auto">
          <a:xfrm>
            <a:off x="3200400" y="1447800"/>
            <a:ext cx="1905000" cy="99060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1200"/>
              </a:spcBef>
              <a:spcAft>
                <a:spcPct val="0"/>
              </a:spcAft>
              <a:buClrTx/>
              <a:buSzTx/>
              <a:buFontTx/>
              <a:buNone/>
              <a:tabLst/>
            </a:pPr>
            <a:r>
              <a:rPr kumimoji="0" lang="en-US" sz="2800" b="0" i="0" u="none" strike="noStrike" cap="none" normalizeH="0" baseline="0" dirty="0" err="1" smtClean="0">
                <a:ln>
                  <a:noFill/>
                </a:ln>
                <a:solidFill>
                  <a:schemeClr val="bg1"/>
                </a:solidFill>
                <a:effectLst/>
                <a:latin typeface="Times New Roman" pitchFamily="18" charset="0"/>
              </a:rPr>
              <a:t>Chủ</a:t>
            </a:r>
            <a:r>
              <a:rPr kumimoji="0" lang="en-US" sz="2800" b="0" i="0" u="none" strike="noStrike" cap="none" normalizeH="0" baseline="0" dirty="0" smtClean="0">
                <a:ln>
                  <a:noFill/>
                </a:ln>
                <a:solidFill>
                  <a:schemeClr val="bg1"/>
                </a:solidFill>
                <a:effectLst/>
                <a:latin typeface="Times New Roman" pitchFamily="18" charset="0"/>
              </a:rPr>
              <a:t> </a:t>
            </a:r>
            <a:r>
              <a:rPr kumimoji="0" lang="en-US" sz="2800" b="0" i="0" u="none" strike="noStrike" cap="none" normalizeH="0" dirty="0" err="1" smtClean="0">
                <a:ln>
                  <a:noFill/>
                </a:ln>
                <a:solidFill>
                  <a:schemeClr val="bg1"/>
                </a:solidFill>
                <a:effectLst/>
                <a:latin typeface="Times New Roman" pitchFamily="18" charset="0"/>
              </a:rPr>
              <a:t>thể</a:t>
            </a:r>
            <a:r>
              <a:rPr kumimoji="0" lang="en-US" sz="2800" b="0" i="0" u="none" strike="noStrike" cap="none" normalizeH="0" dirty="0" smtClean="0">
                <a:ln>
                  <a:noFill/>
                </a:ln>
                <a:solidFill>
                  <a:schemeClr val="bg1"/>
                </a:solidFill>
                <a:effectLst/>
                <a:latin typeface="Times New Roman" pitchFamily="18" charset="0"/>
              </a:rPr>
              <a:t> </a:t>
            </a:r>
            <a:r>
              <a:rPr kumimoji="0" lang="en-US" sz="2800" b="0" i="0" u="none" strike="noStrike" cap="none" normalizeH="0" dirty="0" err="1" smtClean="0">
                <a:ln>
                  <a:noFill/>
                </a:ln>
                <a:solidFill>
                  <a:schemeClr val="bg1"/>
                </a:solidFill>
                <a:effectLst/>
                <a:latin typeface="Times New Roman" pitchFamily="18" charset="0"/>
              </a:rPr>
              <a:t>Đ.diện</a:t>
            </a:r>
            <a:r>
              <a:rPr kumimoji="0" lang="en-US" sz="2800" b="0" i="0" u="none" strike="noStrike" cap="none" normalizeH="0" dirty="0" smtClean="0">
                <a:ln>
                  <a:noFill/>
                </a:ln>
                <a:solidFill>
                  <a:schemeClr val="bg1"/>
                </a:solidFill>
                <a:effectLst/>
                <a:latin typeface="Times New Roman" pitchFamily="18" charset="0"/>
              </a:rPr>
              <a:t> UQ</a:t>
            </a:r>
            <a:endParaRPr kumimoji="0" lang="en-US" sz="2000" b="0" i="0" u="none" strike="noStrike" cap="none" normalizeH="0" baseline="0" dirty="0" smtClean="0">
              <a:ln>
                <a:noFill/>
              </a:ln>
              <a:solidFill>
                <a:schemeClr val="bg1"/>
              </a:solidFill>
              <a:effectLst/>
              <a:latin typeface="Times New Roman" pitchFamily="18" charset="0"/>
            </a:endParaRPr>
          </a:p>
        </p:txBody>
      </p:sp>
      <p:sp>
        <p:nvSpPr>
          <p:cNvPr id="9" name="Rectangle 8"/>
          <p:cNvSpPr/>
          <p:nvPr/>
        </p:nvSpPr>
        <p:spPr bwMode="auto">
          <a:xfrm>
            <a:off x="3200400" y="3124200"/>
            <a:ext cx="1981200" cy="1066800"/>
          </a:xfrm>
          <a:prstGeom prst="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200" dirty="0" smtClean="0">
                <a:solidFill>
                  <a:srgbClr val="0070C0"/>
                </a:solidFill>
              </a:rPr>
              <a:t>Đ d </a:t>
            </a:r>
            <a:r>
              <a:rPr lang="en-US" sz="3200" dirty="0" err="1" smtClean="0">
                <a:solidFill>
                  <a:srgbClr val="0070C0"/>
                </a:solidFill>
              </a:rPr>
              <a:t>theo</a:t>
            </a:r>
            <a:r>
              <a:rPr lang="en-US" sz="3200" dirty="0" smtClean="0">
                <a:solidFill>
                  <a:srgbClr val="0070C0"/>
                </a:solidFill>
              </a:rPr>
              <a:t> PL </a:t>
            </a:r>
            <a:r>
              <a:rPr lang="en-US" sz="3200" dirty="0" err="1" smtClean="0">
                <a:solidFill>
                  <a:srgbClr val="0070C0"/>
                </a:solidFill>
              </a:rPr>
              <a:t>của</a:t>
            </a:r>
            <a:r>
              <a:rPr lang="en-US" sz="3200" dirty="0" smtClean="0">
                <a:solidFill>
                  <a:srgbClr val="0070C0"/>
                </a:solidFill>
              </a:rPr>
              <a:t> PN</a:t>
            </a:r>
            <a:endParaRPr kumimoji="0" lang="en-US" sz="4000" b="0" i="0" u="none" strike="noStrike" cap="none" normalizeH="0" baseline="0" dirty="0" smtClean="0">
              <a:ln>
                <a:noFill/>
              </a:ln>
              <a:solidFill>
                <a:srgbClr val="0070C0"/>
              </a:solidFill>
              <a:effectLst/>
              <a:latin typeface="Times New Roman" pitchFamily="18" charset="0"/>
            </a:endParaRPr>
          </a:p>
        </p:txBody>
      </p:sp>
      <p:sp>
        <p:nvSpPr>
          <p:cNvPr id="10" name="Rectangle 9"/>
          <p:cNvSpPr/>
          <p:nvPr/>
        </p:nvSpPr>
        <p:spPr bwMode="auto">
          <a:xfrm>
            <a:off x="3124200" y="4876800"/>
            <a:ext cx="1981200" cy="1752600"/>
          </a:xfrm>
          <a:prstGeom prst="rect">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600" dirty="0" err="1" smtClean="0"/>
              <a:t>Quyền</a:t>
            </a:r>
            <a:r>
              <a:rPr lang="en-US" sz="3600" dirty="0" smtClean="0"/>
              <a:t> </a:t>
            </a:r>
            <a:r>
              <a:rPr lang="en-US" sz="3600" dirty="0" err="1" smtClean="0"/>
              <a:t>của</a:t>
            </a:r>
            <a:r>
              <a:rPr lang="en-US" sz="3600" dirty="0" smtClean="0"/>
              <a:t> Đ d </a:t>
            </a:r>
            <a:r>
              <a:rPr lang="en-US" sz="3600" dirty="0" err="1" smtClean="0"/>
              <a:t>theo</a:t>
            </a:r>
            <a:r>
              <a:rPr lang="en-US" sz="3600" dirty="0" smtClean="0"/>
              <a:t> PL</a:t>
            </a:r>
          </a:p>
        </p:txBody>
      </p:sp>
      <p:sp>
        <p:nvSpPr>
          <p:cNvPr id="13" name="Oval Callout 12"/>
          <p:cNvSpPr/>
          <p:nvPr/>
        </p:nvSpPr>
        <p:spPr bwMode="auto">
          <a:xfrm>
            <a:off x="5410200" y="533400"/>
            <a:ext cx="3429000" cy="2667000"/>
          </a:xfrm>
          <a:prstGeom prst="wedgeEllipseCallout">
            <a:avLst>
              <a:gd name="adj1" fmla="val -58628"/>
              <a:gd name="adj2" fmla="val 35103"/>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err="1" smtClean="0"/>
              <a:t>Pháp</a:t>
            </a:r>
            <a:r>
              <a:rPr lang="en-US" dirty="0" smtClean="0"/>
              <a:t> </a:t>
            </a:r>
            <a:r>
              <a:rPr lang="en-US" dirty="0" err="1" smtClean="0"/>
              <a:t>nhân</a:t>
            </a:r>
            <a:r>
              <a:rPr lang="en-US" dirty="0" smtClean="0"/>
              <a:t> </a:t>
            </a:r>
            <a:r>
              <a:rPr lang="en-US" dirty="0" err="1" smtClean="0"/>
              <a:t>có</a:t>
            </a:r>
            <a:r>
              <a:rPr lang="en-US" dirty="0" smtClean="0"/>
              <a:t> </a:t>
            </a:r>
            <a:r>
              <a:rPr lang="en-US" dirty="0" err="1" smtClean="0"/>
              <a:t>thể</a:t>
            </a:r>
            <a:r>
              <a:rPr lang="en-US" dirty="0" smtClean="0"/>
              <a:t> </a:t>
            </a:r>
            <a:r>
              <a:rPr lang="en-US" dirty="0" err="1" smtClean="0"/>
              <a:t>là</a:t>
            </a:r>
            <a:r>
              <a:rPr lang="en-US" dirty="0" smtClean="0"/>
              <a:t> </a:t>
            </a:r>
            <a:r>
              <a:rPr lang="en-US" dirty="0" err="1" smtClean="0"/>
              <a:t>người</a:t>
            </a:r>
            <a:r>
              <a:rPr lang="en-US" dirty="0" smtClean="0"/>
              <a:t> </a:t>
            </a:r>
            <a:r>
              <a:rPr lang="en-US" dirty="0" err="1" smtClean="0"/>
              <a:t>đại</a:t>
            </a:r>
            <a:r>
              <a:rPr lang="en-US" dirty="0" smtClean="0"/>
              <a:t> </a:t>
            </a:r>
            <a:r>
              <a:rPr lang="en-US" dirty="0" err="1" smtClean="0"/>
              <a:t>diện</a:t>
            </a:r>
            <a:r>
              <a:rPr lang="en-US" dirty="0" smtClean="0"/>
              <a:t> </a:t>
            </a:r>
            <a:r>
              <a:rPr lang="en-US" dirty="0" err="1" smtClean="0"/>
              <a:t>theo</a:t>
            </a:r>
            <a:r>
              <a:rPr lang="en-US" dirty="0" smtClean="0"/>
              <a:t> </a:t>
            </a:r>
            <a:r>
              <a:rPr lang="en-US" dirty="0" err="1" smtClean="0"/>
              <a:t>ủy</a:t>
            </a:r>
            <a:r>
              <a:rPr lang="en-US" dirty="0" smtClean="0"/>
              <a:t> </a:t>
            </a:r>
            <a:r>
              <a:rPr lang="en-US" dirty="0" err="1" smtClean="0"/>
              <a:t>quyền</a:t>
            </a:r>
            <a:r>
              <a:rPr lang="en-US" dirty="0" smtClean="0"/>
              <a:t> </a:t>
            </a:r>
            <a:r>
              <a:rPr lang="en-US" dirty="0" err="1" smtClean="0"/>
              <a:t>cho</a:t>
            </a:r>
            <a:r>
              <a:rPr lang="en-US" dirty="0" smtClean="0"/>
              <a:t> </a:t>
            </a:r>
            <a:r>
              <a:rPr lang="en-US" dirty="0" err="1" smtClean="0"/>
              <a:t>các</a:t>
            </a:r>
            <a:r>
              <a:rPr lang="en-US" dirty="0" smtClean="0"/>
              <a:t> </a:t>
            </a:r>
            <a:r>
              <a:rPr lang="en-US" dirty="0" err="1" smtClean="0"/>
              <a:t>chủ</a:t>
            </a:r>
            <a:r>
              <a:rPr lang="en-US" dirty="0" smtClean="0"/>
              <a:t> </a:t>
            </a:r>
            <a:r>
              <a:rPr lang="en-US" dirty="0" err="1" smtClean="0"/>
              <a:t>thể</a:t>
            </a:r>
            <a:r>
              <a:rPr lang="en-US" dirty="0" smtClean="0"/>
              <a:t> </a:t>
            </a:r>
            <a:r>
              <a:rPr lang="en-US" dirty="0" err="1" smtClean="0"/>
              <a:t>khác</a:t>
            </a:r>
            <a:r>
              <a:rPr lang="en-US" dirty="0" smtClean="0"/>
              <a:t> (</a:t>
            </a:r>
            <a:r>
              <a:rPr lang="en-US" dirty="0" err="1" smtClean="0"/>
              <a:t>khoản</a:t>
            </a:r>
            <a:r>
              <a:rPr lang="en-US" dirty="0" smtClean="0"/>
              <a:t> 1 </a:t>
            </a:r>
            <a:r>
              <a:rPr lang="en-US" dirty="0" err="1" smtClean="0"/>
              <a:t>Điều</a:t>
            </a:r>
            <a:r>
              <a:rPr lang="en-US" dirty="0" smtClean="0"/>
              <a:t> 134</a:t>
            </a:r>
            <a:r>
              <a:rPr lang="en-US" sz="2000" dirty="0" smtClean="0"/>
              <a:t>)</a:t>
            </a:r>
            <a:endParaRPr kumimoji="0" lang="en-US" sz="2000" b="1" i="0" u="none" strike="noStrike" cap="none" normalizeH="0" baseline="0" dirty="0" smtClean="0">
              <a:ln>
                <a:noFill/>
              </a:ln>
              <a:effectLst/>
              <a:latin typeface="Times New Roman" pitchFamily="18" charset="0"/>
            </a:endParaRPr>
          </a:p>
        </p:txBody>
      </p:sp>
      <p:sp>
        <p:nvSpPr>
          <p:cNvPr id="14" name="Oval Callout 13"/>
          <p:cNvSpPr/>
          <p:nvPr/>
        </p:nvSpPr>
        <p:spPr bwMode="auto">
          <a:xfrm>
            <a:off x="5562600" y="2286000"/>
            <a:ext cx="3581400" cy="4572000"/>
          </a:xfrm>
          <a:prstGeom prst="wedgeEllipseCallout">
            <a:avLst>
              <a:gd name="adj1" fmla="val -60348"/>
              <a:gd name="adj2" fmla="val -19322"/>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Tx/>
              <a:buChar char="-"/>
            </a:pPr>
            <a:r>
              <a:rPr lang="en-US" sz="2800" dirty="0" smtClean="0"/>
              <a:t> </a:t>
            </a:r>
            <a:r>
              <a:rPr lang="en-US" sz="3000" dirty="0" smtClean="0"/>
              <a:t>Do TA/ </a:t>
            </a:r>
            <a:r>
              <a:rPr lang="en-US" sz="3000" dirty="0" err="1" smtClean="0"/>
              <a:t>theo</a:t>
            </a:r>
            <a:r>
              <a:rPr lang="en-US" sz="3000" dirty="0" smtClean="0"/>
              <a:t> </a:t>
            </a:r>
            <a:r>
              <a:rPr lang="en-US" sz="3000" dirty="0" err="1" smtClean="0"/>
              <a:t>Đlệ</a:t>
            </a:r>
            <a:r>
              <a:rPr lang="en-US" sz="3000" dirty="0" smtClean="0"/>
              <a:t>/ </a:t>
            </a:r>
            <a:r>
              <a:rPr lang="en-US" sz="3000" dirty="0" err="1" smtClean="0"/>
              <a:t>Nười</a:t>
            </a:r>
            <a:r>
              <a:rPr lang="en-US" sz="3000" dirty="0" smtClean="0"/>
              <a:t> </a:t>
            </a:r>
            <a:r>
              <a:rPr lang="en-US" sz="3000" dirty="0" err="1" smtClean="0"/>
              <a:t>có</a:t>
            </a:r>
            <a:r>
              <a:rPr lang="en-US" sz="3000" dirty="0" smtClean="0"/>
              <a:t> TQ </a:t>
            </a:r>
            <a:r>
              <a:rPr lang="en-US" sz="3000" dirty="0" err="1" smtClean="0"/>
              <a:t>chỉ</a:t>
            </a:r>
            <a:r>
              <a:rPr lang="en-US" sz="3000" dirty="0" smtClean="0"/>
              <a:t> </a:t>
            </a:r>
            <a:r>
              <a:rPr lang="en-US" sz="3000" dirty="0" err="1" smtClean="0"/>
              <a:t>định</a:t>
            </a:r>
            <a:r>
              <a:rPr lang="en-US" sz="3000" dirty="0" smtClean="0"/>
              <a:t>, </a:t>
            </a:r>
          </a:p>
          <a:p>
            <a:pPr algn="ctr">
              <a:buFontTx/>
              <a:buChar char="-"/>
            </a:pPr>
            <a:r>
              <a:rPr lang="en-US" sz="3000" b="1" dirty="0" smtClean="0"/>
              <a:t>1 </a:t>
            </a:r>
            <a:r>
              <a:rPr lang="en-US" sz="3000" dirty="0" smtClean="0"/>
              <a:t>PN </a:t>
            </a:r>
            <a:r>
              <a:rPr lang="en-US" sz="3000" dirty="0" err="1" smtClean="0"/>
              <a:t>có</a:t>
            </a:r>
            <a:r>
              <a:rPr lang="en-US" sz="3000" dirty="0" smtClean="0"/>
              <a:t> </a:t>
            </a:r>
            <a:r>
              <a:rPr lang="en-US" sz="3000" dirty="0" err="1" smtClean="0"/>
              <a:t>thể</a:t>
            </a:r>
            <a:r>
              <a:rPr lang="en-US" sz="3000" dirty="0" smtClean="0"/>
              <a:t> </a:t>
            </a:r>
            <a:r>
              <a:rPr lang="en-US" sz="3000" dirty="0" err="1" smtClean="0"/>
              <a:t>có</a:t>
            </a:r>
            <a:r>
              <a:rPr lang="en-US" sz="3000" dirty="0" smtClean="0"/>
              <a:t> </a:t>
            </a:r>
            <a:r>
              <a:rPr lang="en-US" sz="3000" dirty="0" err="1" smtClean="0"/>
              <a:t>nhiều</a:t>
            </a:r>
            <a:r>
              <a:rPr lang="en-US" sz="3000" dirty="0" smtClean="0"/>
              <a:t> </a:t>
            </a:r>
            <a:r>
              <a:rPr lang="en-US" sz="3000" dirty="0" err="1" smtClean="0"/>
              <a:t>người</a:t>
            </a:r>
            <a:r>
              <a:rPr lang="en-US" sz="3000" dirty="0" smtClean="0"/>
              <a:t> </a:t>
            </a:r>
            <a:r>
              <a:rPr lang="en-US" sz="3000" dirty="0" err="1" smtClean="0"/>
              <a:t>đại</a:t>
            </a:r>
            <a:r>
              <a:rPr lang="en-US" sz="3000" dirty="0" smtClean="0"/>
              <a:t> </a:t>
            </a:r>
            <a:r>
              <a:rPr lang="en-US" sz="3000" dirty="0" err="1" smtClean="0"/>
              <a:t>diện</a:t>
            </a:r>
            <a:r>
              <a:rPr lang="en-US" sz="3000" dirty="0" smtClean="0"/>
              <a:t> </a:t>
            </a:r>
            <a:r>
              <a:rPr lang="en-US" sz="3000" dirty="0" err="1" smtClean="0"/>
              <a:t>theo</a:t>
            </a:r>
            <a:r>
              <a:rPr lang="en-US" sz="3000" dirty="0" smtClean="0"/>
              <a:t> </a:t>
            </a:r>
            <a:r>
              <a:rPr lang="en-US" sz="3000" dirty="0" err="1" smtClean="0"/>
              <a:t>pháp</a:t>
            </a:r>
            <a:r>
              <a:rPr lang="en-US" sz="3000" dirty="0" smtClean="0"/>
              <a:t> </a:t>
            </a:r>
            <a:r>
              <a:rPr lang="en-US" sz="3000" dirty="0" err="1" smtClean="0"/>
              <a:t>luật</a:t>
            </a:r>
            <a:r>
              <a:rPr lang="en-US" sz="3000" dirty="0" smtClean="0"/>
              <a:t>…</a:t>
            </a:r>
          </a:p>
          <a:p>
            <a:pPr algn="ctr"/>
            <a:r>
              <a:rPr kumimoji="0" lang="en-US" sz="3000" b="1" i="0" u="none" strike="noStrike" cap="none" normalizeH="0" baseline="0" dirty="0" smtClean="0">
                <a:ln>
                  <a:noFill/>
                </a:ln>
                <a:solidFill>
                  <a:srgbClr val="0070C0"/>
                </a:solidFill>
                <a:effectLst/>
                <a:latin typeface="Times New Roman" pitchFamily="18" charset="0"/>
              </a:rPr>
              <a:t>(Đ</a:t>
            </a:r>
            <a:r>
              <a:rPr kumimoji="0" lang="en-US" sz="3000" b="1" i="0" u="none" strike="noStrike" cap="none" normalizeH="0" dirty="0" smtClean="0">
                <a:ln>
                  <a:noFill/>
                </a:ln>
                <a:solidFill>
                  <a:srgbClr val="0070C0"/>
                </a:solidFill>
                <a:effectLst/>
                <a:latin typeface="Times New Roman" pitchFamily="18" charset="0"/>
              </a:rPr>
              <a:t> 137</a:t>
            </a:r>
            <a:r>
              <a:rPr kumimoji="0" lang="en-US" sz="3000" b="1" i="0" u="none" strike="noStrike" cap="none" normalizeH="0" baseline="0" dirty="0" smtClean="0">
                <a:ln>
                  <a:noFill/>
                </a:ln>
                <a:solidFill>
                  <a:srgbClr val="0070C0"/>
                </a:solidFill>
                <a:effectLst/>
                <a:latin typeface="Times New Roman" pitchFamily="18" charset="0"/>
              </a:rPr>
              <a:t>)</a:t>
            </a:r>
          </a:p>
        </p:txBody>
      </p:sp>
      <p:cxnSp>
        <p:nvCxnSpPr>
          <p:cNvPr id="16" name="Straight Arrow Connector 15"/>
          <p:cNvCxnSpPr/>
          <p:nvPr/>
        </p:nvCxnSpPr>
        <p:spPr bwMode="auto">
          <a:xfrm flipV="1">
            <a:off x="1828800" y="1752600"/>
            <a:ext cx="1371600" cy="914400"/>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cxnSp>
        <p:nvCxnSpPr>
          <p:cNvPr id="19" name="Straight Arrow Connector 18"/>
          <p:cNvCxnSpPr/>
          <p:nvPr/>
        </p:nvCxnSpPr>
        <p:spPr bwMode="auto">
          <a:xfrm>
            <a:off x="2057400" y="3657600"/>
            <a:ext cx="1143000" cy="0"/>
          </a:xfrm>
          <a:prstGeom prst="straightConnector1">
            <a:avLst/>
          </a:prstGeom>
          <a:solidFill>
            <a:schemeClr val="accent1"/>
          </a:solidFill>
          <a:ln w="38100" cap="flat" cmpd="sng" algn="ctr">
            <a:solidFill>
              <a:srgbClr val="FF9966"/>
            </a:solidFill>
            <a:prstDash val="solid"/>
            <a:round/>
            <a:headEnd type="none" w="med" len="med"/>
            <a:tailEnd type="arrow"/>
          </a:ln>
          <a:effectLst/>
        </p:spPr>
      </p:cxnSp>
      <p:cxnSp>
        <p:nvCxnSpPr>
          <p:cNvPr id="23" name="Straight Arrow Connector 22"/>
          <p:cNvCxnSpPr/>
          <p:nvPr/>
        </p:nvCxnSpPr>
        <p:spPr bwMode="auto">
          <a:xfrm>
            <a:off x="1905000" y="4495800"/>
            <a:ext cx="1143000" cy="1219200"/>
          </a:xfrm>
          <a:prstGeom prst="straightConnector1">
            <a:avLst/>
          </a:prstGeom>
          <a:solidFill>
            <a:schemeClr val="accent1"/>
          </a:solidFill>
          <a:ln w="57150" cap="flat" cmpd="sng" algn="ctr">
            <a:solidFill>
              <a:srgbClr val="FFCCCC"/>
            </a:solidFill>
            <a:prstDash val="solid"/>
            <a:round/>
            <a:headEnd type="none" w="med" len="med"/>
            <a:tailEnd type="arrow"/>
          </a:ln>
          <a:effectLst/>
        </p:spPr>
      </p:cxnSp>
      <p:sp>
        <p:nvSpPr>
          <p:cNvPr id="25" name="Oval Callout 24"/>
          <p:cNvSpPr/>
          <p:nvPr/>
        </p:nvSpPr>
        <p:spPr bwMode="auto">
          <a:xfrm>
            <a:off x="5181600" y="2286000"/>
            <a:ext cx="3657600" cy="4724400"/>
          </a:xfrm>
          <a:prstGeom prst="wedgeEllipseCallout">
            <a:avLst>
              <a:gd name="adj1" fmla="val -53693"/>
              <a:gd name="adj2" fmla="val 27307"/>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000" dirty="0" smtClean="0"/>
              <a:t>… </a:t>
            </a:r>
            <a:r>
              <a:rPr lang="en-US" sz="3000" dirty="0" err="1" smtClean="0"/>
              <a:t>nhân</a:t>
            </a:r>
            <a:r>
              <a:rPr lang="en-US" sz="3000" dirty="0" smtClean="0"/>
              <a:t> </a:t>
            </a:r>
            <a:r>
              <a:rPr lang="en-US" sz="3000" dirty="0" err="1" smtClean="0"/>
              <a:t>danh</a:t>
            </a:r>
            <a:r>
              <a:rPr lang="en-US" sz="3000" dirty="0" smtClean="0"/>
              <a:t> </a:t>
            </a:r>
            <a:r>
              <a:rPr lang="en-US" sz="3000" dirty="0" err="1" smtClean="0"/>
              <a:t>bên</a:t>
            </a:r>
            <a:r>
              <a:rPr lang="en-US" sz="3000" dirty="0" smtClean="0"/>
              <a:t> </a:t>
            </a:r>
            <a:r>
              <a:rPr lang="en-US" sz="3000" dirty="0" err="1" smtClean="0"/>
              <a:t>được</a:t>
            </a:r>
            <a:r>
              <a:rPr lang="en-US" sz="3000" dirty="0" smtClean="0"/>
              <a:t> ĐD </a:t>
            </a:r>
            <a:r>
              <a:rPr lang="en-US" sz="3000" dirty="0" err="1" smtClean="0"/>
              <a:t>xác</a:t>
            </a:r>
            <a:r>
              <a:rPr lang="en-US" sz="3000" dirty="0" smtClean="0"/>
              <a:t> </a:t>
            </a:r>
            <a:r>
              <a:rPr lang="en-US" sz="3000" dirty="0" err="1" smtClean="0"/>
              <a:t>lập</a:t>
            </a:r>
            <a:r>
              <a:rPr lang="en-US" sz="3000" dirty="0" smtClean="0"/>
              <a:t>, </a:t>
            </a:r>
            <a:r>
              <a:rPr lang="en-US" sz="3000" dirty="0" err="1" smtClean="0"/>
              <a:t>thực</a:t>
            </a:r>
            <a:r>
              <a:rPr lang="en-US" sz="3000" dirty="0" smtClean="0"/>
              <a:t> </a:t>
            </a:r>
            <a:r>
              <a:rPr lang="en-US" sz="3000" dirty="0" err="1" smtClean="0"/>
              <a:t>hiện</a:t>
            </a:r>
            <a:r>
              <a:rPr lang="en-US" sz="3000" dirty="0" smtClean="0"/>
              <a:t> HVPL </a:t>
            </a:r>
            <a:r>
              <a:rPr lang="en-US" sz="3000" dirty="0" err="1" smtClean="0"/>
              <a:t>phù</a:t>
            </a:r>
            <a:r>
              <a:rPr lang="en-US" sz="3000" dirty="0" smtClean="0"/>
              <a:t> </a:t>
            </a:r>
            <a:r>
              <a:rPr lang="en-US" sz="3000" dirty="0" err="1" smtClean="0"/>
              <a:t>hợp</a:t>
            </a:r>
            <a:r>
              <a:rPr lang="en-US" sz="3000" dirty="0" smtClean="0"/>
              <a:t> </a:t>
            </a:r>
            <a:r>
              <a:rPr lang="en-US" sz="3000" dirty="0" err="1" smtClean="0"/>
              <a:t>với</a:t>
            </a:r>
            <a:r>
              <a:rPr lang="en-US" sz="3000" dirty="0" smtClean="0"/>
              <a:t> </a:t>
            </a:r>
            <a:r>
              <a:rPr lang="en-US" sz="3000" dirty="0" err="1" smtClean="0"/>
              <a:t>quyền</a:t>
            </a:r>
            <a:r>
              <a:rPr lang="en-US" sz="3000" dirty="0" smtClean="0"/>
              <a:t>, </a:t>
            </a:r>
            <a:r>
              <a:rPr lang="en-US" sz="3000" dirty="0" err="1" smtClean="0"/>
              <a:t>nghĩa</a:t>
            </a:r>
            <a:r>
              <a:rPr lang="en-US" sz="3000" dirty="0" smtClean="0"/>
              <a:t> vụ </a:t>
            </a:r>
            <a:r>
              <a:rPr lang="en-US" sz="3000" dirty="0" err="1" smtClean="0"/>
              <a:t>của</a:t>
            </a:r>
            <a:r>
              <a:rPr lang="en-US" sz="3000" dirty="0" smtClean="0"/>
              <a:t> </a:t>
            </a:r>
            <a:r>
              <a:rPr lang="en-US" sz="3000" dirty="0" err="1" smtClean="0"/>
              <a:t>mình</a:t>
            </a:r>
            <a:r>
              <a:rPr lang="en-US" sz="3000" dirty="0" smtClean="0"/>
              <a:t>… (Đ139)</a:t>
            </a:r>
            <a:endParaRPr kumimoji="0" lang="en-US" sz="3000" b="0" i="0" u="none" strike="noStrike" cap="none" normalizeH="0" baseline="0" dirty="0" smtClean="0">
              <a:ln>
                <a:noFill/>
              </a:ln>
              <a:solidFill>
                <a:schemeClr val="accent5">
                  <a:lumMod val="10000"/>
                </a:schemeClr>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diamond(in)">
                                      <p:cBhvr>
                                        <p:cTn id="46" dur="2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ppt_x</p:attrName>
                                        </p:attrNameLst>
                                      </p:cBhvr>
                                      <p:tavLst>
                                        <p:tav tm="0">
                                          <p:val>
                                            <p:strVal val="#ppt_x-.2"/>
                                          </p:val>
                                        </p:tav>
                                        <p:tav tm="100000">
                                          <p:val>
                                            <p:strVal val="#ppt_x"/>
                                          </p:val>
                                        </p:tav>
                                      </p:tavLst>
                                    </p:anim>
                                    <p:anim calcmode="lin" valueType="num">
                                      <p:cBhvr>
                                        <p:cTn id="7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1000"/>
                                        <p:tgtEl>
                                          <p:spTgt spid="10"/>
                                        </p:tgtEl>
                                      </p:cBhvr>
                                    </p:animEffect>
                                    <p:anim calcmode="lin" valueType="num">
                                      <p:cBhvr>
                                        <p:cTn id="85" dur="1000" fill="hold"/>
                                        <p:tgtEl>
                                          <p:spTgt spid="10"/>
                                        </p:tgtEl>
                                        <p:attrNameLst>
                                          <p:attrName>ppt_x</p:attrName>
                                        </p:attrNameLst>
                                      </p:cBhvr>
                                      <p:tavLst>
                                        <p:tav tm="0">
                                          <p:val>
                                            <p:strVal val="#ppt_x"/>
                                          </p:val>
                                        </p:tav>
                                        <p:tav tm="100000">
                                          <p:val>
                                            <p:strVal val="#ppt_x"/>
                                          </p:val>
                                        </p:tav>
                                      </p:tavLst>
                                    </p:anim>
                                    <p:anim calcmode="lin" valueType="num">
                                      <p:cBhvr>
                                        <p:cTn id="8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xit" presetSubtype="0" fill="hold" grpId="1" nodeType="clickEffect">
                                  <p:stCondLst>
                                    <p:cond delay="0"/>
                                  </p:stCondLst>
                                  <p:childTnLst>
                                    <p:animEffect transition="out" filter="fade">
                                      <p:cBhvr>
                                        <p:cTn id="90" dur="1000"/>
                                        <p:tgtEl>
                                          <p:spTgt spid="14"/>
                                        </p:tgtEl>
                                      </p:cBhvr>
                                    </p:animEffect>
                                    <p:anim calcmode="lin" valueType="num">
                                      <p:cBhvr>
                                        <p:cTn id="91" dur="1000"/>
                                        <p:tgtEl>
                                          <p:spTgt spid="14"/>
                                        </p:tgtEl>
                                        <p:attrNameLst>
                                          <p:attrName>ppt_x</p:attrName>
                                        </p:attrNameLst>
                                      </p:cBhvr>
                                      <p:tavLst>
                                        <p:tav tm="0">
                                          <p:val>
                                            <p:strVal val="ppt_x"/>
                                          </p:val>
                                        </p:tav>
                                        <p:tav tm="100000">
                                          <p:val>
                                            <p:strVal val="ppt_x"/>
                                          </p:val>
                                        </p:tav>
                                      </p:tavLst>
                                    </p:anim>
                                    <p:anim calcmode="lin" valueType="num">
                                      <p:cBhvr>
                                        <p:cTn id="92" dur="1000"/>
                                        <p:tgtEl>
                                          <p:spTgt spid="14"/>
                                        </p:tgtEl>
                                        <p:attrNameLst>
                                          <p:attrName>ppt_y</p:attrName>
                                        </p:attrNameLst>
                                      </p:cBhvr>
                                      <p:tavLst>
                                        <p:tav tm="0">
                                          <p:val>
                                            <p:strVal val="ppt_y"/>
                                          </p:val>
                                        </p:tav>
                                        <p:tav tm="100000">
                                          <p:val>
                                            <p:strVal val="ppt_y-.1"/>
                                          </p:val>
                                        </p:tav>
                                      </p:tavLst>
                                    </p:anim>
                                    <p:set>
                                      <p:cBhvr>
                                        <p:cTn id="93" dur="1" fill="hold">
                                          <p:stCondLst>
                                            <p:cond delay="999"/>
                                          </p:stCondLst>
                                        </p:cTn>
                                        <p:tgtEl>
                                          <p:spTgt spid="14"/>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8" presetClass="entr" presetSubtype="16"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diamond(in)">
                                      <p:cBhvr>
                                        <p:cTn id="9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3" grpId="0" animBg="1"/>
      <p:bldP spid="13" grpId="1" animBg="1"/>
      <p:bldP spid="14" grpId="0" animBg="1"/>
      <p:bldP spid="14" grpId="1"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a:off x="76200" y="2057400"/>
            <a:ext cx="1981200" cy="3048000"/>
          </a:xfrm>
          <a:prstGeom prst="ellipse">
            <a:avLst/>
          </a:prstGeom>
          <a:solidFill>
            <a:srgbClr val="A5002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600" b="1" dirty="0" err="1" smtClean="0">
                <a:solidFill>
                  <a:srgbClr val="FF9966"/>
                </a:solidFill>
              </a:rPr>
              <a:t>Đại</a:t>
            </a:r>
            <a:r>
              <a:rPr lang="en-US" sz="3600" b="1" dirty="0" smtClean="0">
                <a:solidFill>
                  <a:srgbClr val="FF9966"/>
                </a:solidFill>
              </a:rPr>
              <a:t> </a:t>
            </a:r>
            <a:r>
              <a:rPr lang="en-US" sz="3600" b="1" dirty="0" err="1" smtClean="0">
                <a:solidFill>
                  <a:srgbClr val="FF9966"/>
                </a:solidFill>
              </a:rPr>
              <a:t>diện</a:t>
            </a:r>
            <a:endParaRPr lang="en-US" sz="3600" b="1" dirty="0" smtClean="0">
              <a:solidFill>
                <a:srgbClr val="FF9966"/>
              </a:solidFill>
            </a:endParaRPr>
          </a:p>
          <a:p>
            <a:pPr algn="ctr"/>
            <a:endParaRPr lang="en-US" sz="3600" b="1" dirty="0" smtClean="0">
              <a:solidFill>
                <a:srgbClr val="FF9966"/>
              </a:solidFill>
            </a:endParaRPr>
          </a:p>
          <a:p>
            <a:pPr algn="ctr"/>
            <a:r>
              <a:rPr lang="en-US" sz="3600" b="1" dirty="0" smtClean="0">
                <a:solidFill>
                  <a:srgbClr val="FF9966"/>
                </a:solidFill>
              </a:rPr>
              <a:t>(</a:t>
            </a:r>
            <a:r>
              <a:rPr lang="en-US" sz="3600" b="1" dirty="0" err="1" smtClean="0">
                <a:solidFill>
                  <a:srgbClr val="FF9966"/>
                </a:solidFill>
              </a:rPr>
              <a:t>tiếp</a:t>
            </a:r>
            <a:r>
              <a:rPr lang="en-US" sz="3600" b="1" dirty="0" smtClean="0">
                <a:solidFill>
                  <a:srgbClr val="FF9966"/>
                </a:solidFill>
              </a:rPr>
              <a:t>)</a:t>
            </a:r>
            <a:endParaRPr lang="en-US" sz="3600" b="1" dirty="0">
              <a:solidFill>
                <a:srgbClr val="FF9966"/>
              </a:solidFill>
            </a:endParaRPr>
          </a:p>
        </p:txBody>
      </p:sp>
      <p:sp>
        <p:nvSpPr>
          <p:cNvPr id="8" name="Rectangle 7"/>
          <p:cNvSpPr/>
          <p:nvPr/>
        </p:nvSpPr>
        <p:spPr bwMode="auto">
          <a:xfrm>
            <a:off x="3200400" y="1447800"/>
            <a:ext cx="1905000" cy="99060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ts val="1200"/>
              </a:spcBef>
              <a:spcAft>
                <a:spcPct val="0"/>
              </a:spcAft>
              <a:buClrTx/>
              <a:buSzTx/>
              <a:buFontTx/>
              <a:buNone/>
              <a:tabLst/>
            </a:pPr>
            <a:r>
              <a:rPr kumimoji="0" lang="en-US" sz="2800" b="0" i="0" u="none" strike="noStrike" cap="none" normalizeH="0" baseline="0" dirty="0" err="1" smtClean="0">
                <a:ln>
                  <a:noFill/>
                </a:ln>
                <a:solidFill>
                  <a:schemeClr val="bg1"/>
                </a:solidFill>
                <a:effectLst/>
                <a:latin typeface="Times New Roman" pitchFamily="18" charset="0"/>
              </a:rPr>
              <a:t>Thời</a:t>
            </a:r>
            <a:r>
              <a:rPr kumimoji="0" lang="en-US" sz="2800" b="0" i="0" u="none" strike="noStrike" cap="none" normalizeH="0" dirty="0" smtClean="0">
                <a:ln>
                  <a:noFill/>
                </a:ln>
                <a:solidFill>
                  <a:schemeClr val="bg1"/>
                </a:solidFill>
                <a:effectLst/>
                <a:latin typeface="Times New Roman" pitchFamily="18" charset="0"/>
              </a:rPr>
              <a:t> </a:t>
            </a:r>
            <a:r>
              <a:rPr kumimoji="0" lang="en-US" sz="2800" b="0" i="0" u="none" strike="noStrike" cap="none" normalizeH="0" dirty="0" err="1" smtClean="0">
                <a:ln>
                  <a:noFill/>
                </a:ln>
                <a:solidFill>
                  <a:schemeClr val="bg1"/>
                </a:solidFill>
                <a:effectLst/>
                <a:latin typeface="Times New Roman" pitchFamily="18" charset="0"/>
              </a:rPr>
              <a:t>hạn</a:t>
            </a:r>
            <a:r>
              <a:rPr lang="en-US" sz="2800" dirty="0" smtClean="0">
                <a:solidFill>
                  <a:schemeClr val="bg1"/>
                </a:solidFill>
              </a:rPr>
              <a:t> </a:t>
            </a:r>
            <a:r>
              <a:rPr lang="en-US" sz="2800" dirty="0" err="1" smtClean="0">
                <a:solidFill>
                  <a:schemeClr val="bg1"/>
                </a:solidFill>
              </a:rPr>
              <a:t>đại</a:t>
            </a:r>
            <a:r>
              <a:rPr lang="en-US" sz="2800" dirty="0" smtClean="0">
                <a:solidFill>
                  <a:schemeClr val="bg1"/>
                </a:solidFill>
              </a:rPr>
              <a:t> </a:t>
            </a:r>
            <a:r>
              <a:rPr lang="en-US" sz="2800" dirty="0" err="1" smtClean="0">
                <a:solidFill>
                  <a:schemeClr val="bg1"/>
                </a:solidFill>
              </a:rPr>
              <a:t>diện</a:t>
            </a:r>
            <a:endParaRPr kumimoji="0" lang="en-US" sz="2800" b="0" i="0" u="none" strike="noStrike" cap="none" normalizeH="0" dirty="0" smtClean="0">
              <a:ln>
                <a:noFill/>
              </a:ln>
              <a:solidFill>
                <a:schemeClr val="bg1"/>
              </a:solidFill>
              <a:effectLst/>
              <a:latin typeface="Times New Roman" pitchFamily="18" charset="0"/>
            </a:endParaRPr>
          </a:p>
        </p:txBody>
      </p:sp>
      <p:sp>
        <p:nvSpPr>
          <p:cNvPr id="9" name="Rectangle 8"/>
          <p:cNvSpPr/>
          <p:nvPr/>
        </p:nvSpPr>
        <p:spPr bwMode="auto">
          <a:xfrm>
            <a:off x="3200400" y="3124200"/>
            <a:ext cx="1981200" cy="1066800"/>
          </a:xfrm>
          <a:prstGeom prst="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200" dirty="0" err="1" smtClean="0">
                <a:solidFill>
                  <a:srgbClr val="0070C0"/>
                </a:solidFill>
              </a:rPr>
              <a:t>Phạm</a:t>
            </a:r>
            <a:r>
              <a:rPr lang="en-US" sz="3200" dirty="0" smtClean="0">
                <a:solidFill>
                  <a:srgbClr val="0070C0"/>
                </a:solidFill>
              </a:rPr>
              <a:t> vi </a:t>
            </a:r>
            <a:r>
              <a:rPr lang="en-US" sz="3200" dirty="0" err="1" smtClean="0">
                <a:solidFill>
                  <a:srgbClr val="0070C0"/>
                </a:solidFill>
              </a:rPr>
              <a:t>đại</a:t>
            </a:r>
            <a:r>
              <a:rPr lang="en-US" sz="3200" dirty="0" smtClean="0">
                <a:solidFill>
                  <a:srgbClr val="0070C0"/>
                </a:solidFill>
              </a:rPr>
              <a:t> </a:t>
            </a:r>
            <a:r>
              <a:rPr lang="en-US" sz="3200" dirty="0" err="1" smtClean="0">
                <a:solidFill>
                  <a:srgbClr val="0070C0"/>
                </a:solidFill>
              </a:rPr>
              <a:t>diện</a:t>
            </a:r>
            <a:endParaRPr kumimoji="0" lang="en-US" sz="4000" b="0" i="0" u="none" strike="noStrike" cap="none" normalizeH="0" baseline="0" dirty="0" smtClean="0">
              <a:ln>
                <a:noFill/>
              </a:ln>
              <a:solidFill>
                <a:srgbClr val="0070C0"/>
              </a:solidFill>
              <a:effectLst/>
              <a:latin typeface="Times New Roman" pitchFamily="18" charset="0"/>
            </a:endParaRPr>
          </a:p>
        </p:txBody>
      </p:sp>
      <p:sp>
        <p:nvSpPr>
          <p:cNvPr id="10" name="Rectangle 9"/>
          <p:cNvSpPr/>
          <p:nvPr/>
        </p:nvSpPr>
        <p:spPr bwMode="auto">
          <a:xfrm>
            <a:off x="3124200" y="4876800"/>
            <a:ext cx="1981200" cy="1752600"/>
          </a:xfrm>
          <a:prstGeom prst="rect">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600" dirty="0" smtClean="0"/>
              <a:t>Vi </a:t>
            </a:r>
            <a:r>
              <a:rPr lang="en-US" sz="3600" dirty="0" err="1" smtClean="0"/>
              <a:t>phạm</a:t>
            </a:r>
            <a:r>
              <a:rPr lang="en-US" sz="3600" dirty="0" smtClean="0"/>
              <a:t> do </a:t>
            </a:r>
            <a:r>
              <a:rPr lang="en-US" sz="3600" dirty="0" err="1" smtClean="0"/>
              <a:t>không</a:t>
            </a:r>
            <a:r>
              <a:rPr lang="en-US" sz="3600" dirty="0" smtClean="0"/>
              <a:t> </a:t>
            </a:r>
            <a:r>
              <a:rPr lang="en-US" sz="3600" dirty="0" err="1" smtClean="0"/>
              <a:t>có</a:t>
            </a:r>
            <a:r>
              <a:rPr lang="en-US" sz="3600" dirty="0" smtClean="0"/>
              <a:t> QĐD</a:t>
            </a:r>
          </a:p>
        </p:txBody>
      </p:sp>
      <p:sp>
        <p:nvSpPr>
          <p:cNvPr id="13" name="Oval Callout 12"/>
          <p:cNvSpPr/>
          <p:nvPr/>
        </p:nvSpPr>
        <p:spPr bwMode="auto">
          <a:xfrm>
            <a:off x="5410200" y="0"/>
            <a:ext cx="3429000" cy="6705600"/>
          </a:xfrm>
          <a:prstGeom prst="wedgeEllipseCallout">
            <a:avLst>
              <a:gd name="adj1" fmla="val -58628"/>
              <a:gd name="adj2" fmla="val 35103"/>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nl-NL" sz="2200" dirty="0" smtClean="0"/>
              <a:t>- Nếu kg xác định được THĐD mà </a:t>
            </a:r>
            <a:r>
              <a:rPr lang="nl-NL" sz="2200" i="1" dirty="0" smtClean="0"/>
              <a:t>quyền đại diện được xác định theo GDDS </a:t>
            </a:r>
            <a:r>
              <a:rPr lang="nl-NL" sz="2200" dirty="0" smtClean="0"/>
              <a:t>cụ thể thì THĐD được tính đến thời điểmc</a:t>
            </a:r>
            <a:r>
              <a:rPr lang="nl-NL" sz="2200" b="1" dirty="0" smtClean="0"/>
              <a:t>hấm dứt GDDS đó,</a:t>
            </a:r>
          </a:p>
          <a:p>
            <a:pPr algn="ctr">
              <a:buFontTx/>
              <a:buChar char="-"/>
            </a:pPr>
            <a:r>
              <a:rPr lang="nl-NL" sz="2200" dirty="0" smtClean="0"/>
              <a:t> Nếu quyền đại diện </a:t>
            </a:r>
            <a:r>
              <a:rPr lang="nl-NL" sz="2200" i="1" dirty="0" smtClean="0"/>
              <a:t>không được xác định với GDDS </a:t>
            </a:r>
            <a:r>
              <a:rPr lang="nl-NL" sz="2200" dirty="0" smtClean="0"/>
              <a:t>cụ thể thì thời hạn đại diện </a:t>
            </a:r>
            <a:r>
              <a:rPr lang="nl-NL" sz="2000" dirty="0" smtClean="0"/>
              <a:t>TH ĐD </a:t>
            </a:r>
            <a:r>
              <a:rPr lang="nl-NL" sz="2200" dirty="0" smtClean="0"/>
              <a:t>là </a:t>
            </a:r>
            <a:r>
              <a:rPr lang="nl-NL" sz="2200" b="1" dirty="0" smtClean="0"/>
              <a:t>01 năm, </a:t>
            </a:r>
            <a:r>
              <a:rPr lang="nl-NL" sz="2200" b="1" i="1" dirty="0" smtClean="0"/>
              <a:t>kể từ thời điểm phát sinh quyền đại</a:t>
            </a:r>
            <a:r>
              <a:rPr lang="pt-BR" sz="2200" b="1" i="1" dirty="0" smtClean="0"/>
              <a:t> diện</a:t>
            </a:r>
            <a:endParaRPr kumimoji="0" lang="en-US" sz="2200" b="1" i="1" u="none" strike="noStrike" cap="none" normalizeH="0" baseline="0" dirty="0" smtClean="0">
              <a:ln>
                <a:noFill/>
              </a:ln>
              <a:effectLst/>
              <a:latin typeface="Times New Roman" pitchFamily="18" charset="0"/>
            </a:endParaRPr>
          </a:p>
        </p:txBody>
      </p:sp>
      <p:sp>
        <p:nvSpPr>
          <p:cNvPr id="14" name="Oval Callout 13"/>
          <p:cNvSpPr/>
          <p:nvPr/>
        </p:nvSpPr>
        <p:spPr bwMode="auto">
          <a:xfrm>
            <a:off x="5029200" y="-457200"/>
            <a:ext cx="3886200" cy="7315200"/>
          </a:xfrm>
          <a:prstGeom prst="wedgeEllipseCallout">
            <a:avLst>
              <a:gd name="adj1" fmla="val -60348"/>
              <a:gd name="adj2" fmla="val -19322"/>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Tx/>
              <a:buChar char="-"/>
            </a:pPr>
            <a:r>
              <a:rPr lang="en-US" sz="1800" dirty="0" smtClean="0"/>
              <a:t> </a:t>
            </a:r>
            <a:r>
              <a:rPr lang="en-US" sz="2200" dirty="0" err="1" smtClean="0"/>
              <a:t>Nếu</a:t>
            </a:r>
            <a:r>
              <a:rPr lang="en-US" sz="2200" dirty="0" smtClean="0"/>
              <a:t> </a:t>
            </a:r>
            <a:r>
              <a:rPr lang="pt-BR" sz="2200" dirty="0" smtClean="0"/>
              <a:t>kg xác định được cụ thể PVĐD thì người Đ D theo PL có quyền xác lập, thực hiện </a:t>
            </a:r>
            <a:r>
              <a:rPr lang="pt-BR" sz="2200" b="1" dirty="0" smtClean="0"/>
              <a:t>Mọi GDDS </a:t>
            </a:r>
            <a:r>
              <a:rPr lang="pt-BR" sz="2200" dirty="0" smtClean="0"/>
              <a:t>vì lợi ích của ngườiđượcđại diện, trừ..</a:t>
            </a:r>
          </a:p>
          <a:p>
            <a:pPr algn="ctr">
              <a:buFontTx/>
              <a:buChar char="-"/>
            </a:pPr>
            <a:r>
              <a:rPr lang="pt-BR" sz="2200" dirty="0" smtClean="0"/>
              <a:t> Một CN, PN có thể đại diện cho nhiều CN, PN khác nhau nhưng kg được nhân danh người được ĐD để xác lập, thực hiện GDDS với </a:t>
            </a:r>
            <a:r>
              <a:rPr lang="pt-BR" sz="2200" b="1" dirty="0" smtClean="0"/>
              <a:t>chính mình hoặc với bên thứ ba </a:t>
            </a:r>
            <a:r>
              <a:rPr lang="pt-BR" sz="2200" b="1" i="1" dirty="0" smtClean="0"/>
              <a:t>mà mình cũng là người đại diện của người đó, trừ </a:t>
            </a:r>
            <a:r>
              <a:rPr lang="pt-BR" sz="2200" dirty="0" smtClean="0"/>
              <a:t>...</a:t>
            </a:r>
            <a:endParaRPr kumimoji="0" lang="en-US" sz="2200" b="1" i="0" u="none" strike="noStrike" cap="none" normalizeH="0" baseline="0" dirty="0" smtClean="0">
              <a:ln>
                <a:noFill/>
              </a:ln>
              <a:solidFill>
                <a:srgbClr val="0070C0"/>
              </a:solidFill>
              <a:effectLst/>
              <a:latin typeface="Times New Roman" pitchFamily="18" charset="0"/>
            </a:endParaRPr>
          </a:p>
        </p:txBody>
      </p:sp>
      <p:cxnSp>
        <p:nvCxnSpPr>
          <p:cNvPr id="16" name="Straight Arrow Connector 15"/>
          <p:cNvCxnSpPr/>
          <p:nvPr/>
        </p:nvCxnSpPr>
        <p:spPr bwMode="auto">
          <a:xfrm flipV="1">
            <a:off x="1828800" y="1752600"/>
            <a:ext cx="1371600" cy="914400"/>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cxnSp>
        <p:nvCxnSpPr>
          <p:cNvPr id="19" name="Straight Arrow Connector 18"/>
          <p:cNvCxnSpPr/>
          <p:nvPr/>
        </p:nvCxnSpPr>
        <p:spPr bwMode="auto">
          <a:xfrm>
            <a:off x="2057400" y="3657600"/>
            <a:ext cx="1143000" cy="0"/>
          </a:xfrm>
          <a:prstGeom prst="straightConnector1">
            <a:avLst/>
          </a:prstGeom>
          <a:solidFill>
            <a:schemeClr val="accent1"/>
          </a:solidFill>
          <a:ln w="38100" cap="flat" cmpd="sng" algn="ctr">
            <a:solidFill>
              <a:srgbClr val="FF9966"/>
            </a:solidFill>
            <a:prstDash val="solid"/>
            <a:round/>
            <a:headEnd type="none" w="med" len="med"/>
            <a:tailEnd type="arrow"/>
          </a:ln>
          <a:effectLst/>
        </p:spPr>
      </p:cxnSp>
      <p:cxnSp>
        <p:nvCxnSpPr>
          <p:cNvPr id="23" name="Straight Arrow Connector 22"/>
          <p:cNvCxnSpPr/>
          <p:nvPr/>
        </p:nvCxnSpPr>
        <p:spPr bwMode="auto">
          <a:xfrm>
            <a:off x="1905000" y="4495800"/>
            <a:ext cx="1143000" cy="1219200"/>
          </a:xfrm>
          <a:prstGeom prst="straightConnector1">
            <a:avLst/>
          </a:prstGeom>
          <a:solidFill>
            <a:schemeClr val="accent1"/>
          </a:solidFill>
          <a:ln w="57150" cap="flat" cmpd="sng" algn="ctr">
            <a:solidFill>
              <a:srgbClr val="FFCCCC"/>
            </a:solidFill>
            <a:prstDash val="solid"/>
            <a:round/>
            <a:headEnd type="none" w="med" len="med"/>
            <a:tailEnd type="arrow"/>
          </a:ln>
          <a:effectLst/>
        </p:spPr>
      </p:cxnSp>
      <p:sp>
        <p:nvSpPr>
          <p:cNvPr id="25" name="Oval Callout 24"/>
          <p:cNvSpPr/>
          <p:nvPr/>
        </p:nvSpPr>
        <p:spPr bwMode="auto">
          <a:xfrm>
            <a:off x="4876800" y="-609600"/>
            <a:ext cx="3657600" cy="7467600"/>
          </a:xfrm>
          <a:prstGeom prst="wedgeEllipseCallout">
            <a:avLst>
              <a:gd name="adj1" fmla="val -53693"/>
              <a:gd name="adj2" fmla="val 27307"/>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800" dirty="0" smtClean="0"/>
              <a:t>GDDS </a:t>
            </a:r>
            <a:r>
              <a:rPr lang="vi-VN" sz="2800" dirty="0" smtClean="0"/>
              <a:t>do người </a:t>
            </a:r>
            <a:r>
              <a:rPr lang="pt-BR" sz="2800" dirty="0" smtClean="0"/>
              <a:t>kg có quyền </a:t>
            </a:r>
            <a:r>
              <a:rPr lang="en-US" sz="2800" dirty="0" smtClean="0"/>
              <a:t>ĐD </a:t>
            </a:r>
            <a:r>
              <a:rPr lang="vi-VN" sz="2800" dirty="0" smtClean="0"/>
              <a:t>xác lập, thực hiện </a:t>
            </a:r>
            <a:r>
              <a:rPr lang="pt-BR" sz="2800" i="1" dirty="0" smtClean="0"/>
              <a:t>vẫn</a:t>
            </a:r>
            <a:r>
              <a:rPr lang="vi-VN" sz="2800" i="1" dirty="0" smtClean="0"/>
              <a:t> làm phát sinh quyền, nghĩa vụ của </a:t>
            </a:r>
            <a:r>
              <a:rPr lang="en-US" sz="2800" i="1" dirty="0" smtClean="0"/>
              <a:t>N</a:t>
            </a:r>
            <a:r>
              <a:rPr lang="vi-VN" sz="2800" i="1" dirty="0" smtClean="0"/>
              <a:t>được </a:t>
            </a:r>
            <a:r>
              <a:rPr lang="en-US" sz="2800" i="1" dirty="0" smtClean="0"/>
              <a:t>ĐD </a:t>
            </a:r>
            <a:r>
              <a:rPr lang="pt-BR" sz="2800" dirty="0" smtClean="0"/>
              <a:t>nếu: -</a:t>
            </a:r>
            <a:r>
              <a:rPr lang="en-US" sz="2800" dirty="0" smtClean="0"/>
              <a:t>N </a:t>
            </a:r>
            <a:r>
              <a:rPr lang="en-US" sz="2800" dirty="0" err="1" smtClean="0"/>
              <a:t>được</a:t>
            </a:r>
            <a:r>
              <a:rPr lang="en-US" sz="2800" dirty="0" smtClean="0"/>
              <a:t> ĐD </a:t>
            </a:r>
            <a:r>
              <a:rPr lang="vi-VN" sz="2800" dirty="0" smtClean="0"/>
              <a:t>đồng ý</a:t>
            </a:r>
            <a:r>
              <a:rPr lang="en-US" sz="2800" dirty="0" smtClean="0"/>
              <a:t> </a:t>
            </a:r>
          </a:p>
          <a:p>
            <a:pPr algn="ctr">
              <a:buFontTx/>
              <a:buChar char="-"/>
            </a:pPr>
            <a:r>
              <a:rPr lang="en-US" sz="2800" dirty="0" err="1" smtClean="0"/>
              <a:t>Nđược</a:t>
            </a:r>
            <a:r>
              <a:rPr lang="en-US" sz="2800" dirty="0" smtClean="0"/>
              <a:t> ĐD </a:t>
            </a:r>
            <a:r>
              <a:rPr lang="vi-VN" sz="2800" dirty="0" smtClean="0"/>
              <a:t>biết mà không phản đối trong </a:t>
            </a:r>
            <a:r>
              <a:rPr lang="pt-BR" sz="2800" dirty="0" smtClean="0"/>
              <a:t>một </a:t>
            </a:r>
            <a:r>
              <a:rPr lang="vi-VN" sz="2800" dirty="0" smtClean="0"/>
              <a:t>thời hạn hợp lý </a:t>
            </a:r>
            <a:endParaRPr lang="en-US" sz="2800" dirty="0" smtClean="0"/>
          </a:p>
          <a:p>
            <a:pPr algn="ctr">
              <a:buFontTx/>
              <a:buChar char="-"/>
            </a:pPr>
            <a:r>
              <a:rPr lang="en-US" sz="2800" dirty="0" smtClean="0"/>
              <a:t> …</a:t>
            </a:r>
            <a:endParaRPr kumimoji="0" lang="en-US" sz="2800" b="0" i="0" u="none" strike="noStrike" cap="none" normalizeH="0" baseline="0" dirty="0" smtClean="0">
              <a:ln>
                <a:noFill/>
              </a:ln>
              <a:solidFill>
                <a:schemeClr val="accent5">
                  <a:lumMod val="10000"/>
                </a:schemeClr>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amond(in)">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ppt_x</p:attrName>
                                        </p:attrNameLst>
                                      </p:cBhvr>
                                      <p:tavLst>
                                        <p:tav tm="0">
                                          <p:val>
                                            <p:strVal val="#ppt_x-.2"/>
                                          </p:val>
                                        </p:tav>
                                        <p:tav tm="100000">
                                          <p:val>
                                            <p:strVal val="#ppt_x"/>
                                          </p:val>
                                        </p:tav>
                                      </p:tavLst>
                                    </p:anim>
                                    <p:anim calcmode="lin" valueType="num">
                                      <p:cBhvr>
                                        <p:cTn id="5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xit" presetSubtype="0" fill="hold" grpId="1" nodeType="clickEffect">
                                  <p:stCondLst>
                                    <p:cond delay="0"/>
                                  </p:stCondLst>
                                  <p:childTnLst>
                                    <p:animEffect transition="out" filter="fade">
                                      <p:cBhvr>
                                        <p:cTn id="72" dur="1000"/>
                                        <p:tgtEl>
                                          <p:spTgt spid="14"/>
                                        </p:tgtEl>
                                      </p:cBhvr>
                                    </p:animEffect>
                                    <p:anim calcmode="lin" valueType="num">
                                      <p:cBhvr>
                                        <p:cTn id="73" dur="1000"/>
                                        <p:tgtEl>
                                          <p:spTgt spid="14"/>
                                        </p:tgtEl>
                                        <p:attrNameLst>
                                          <p:attrName>ppt_x</p:attrName>
                                        </p:attrNameLst>
                                      </p:cBhvr>
                                      <p:tavLst>
                                        <p:tav tm="0">
                                          <p:val>
                                            <p:strVal val="ppt_x"/>
                                          </p:val>
                                        </p:tav>
                                        <p:tav tm="100000">
                                          <p:val>
                                            <p:strVal val="ppt_x"/>
                                          </p:val>
                                        </p:tav>
                                      </p:tavLst>
                                    </p:anim>
                                    <p:anim calcmode="lin" valueType="num">
                                      <p:cBhvr>
                                        <p:cTn id="74" dur="1000"/>
                                        <p:tgtEl>
                                          <p:spTgt spid="14"/>
                                        </p:tgtEl>
                                        <p:attrNameLst>
                                          <p:attrName>ppt_y</p:attrName>
                                        </p:attrNameLst>
                                      </p:cBhvr>
                                      <p:tavLst>
                                        <p:tav tm="0">
                                          <p:val>
                                            <p:strVal val="ppt_y"/>
                                          </p:val>
                                        </p:tav>
                                        <p:tav tm="100000">
                                          <p:val>
                                            <p:strVal val="ppt_y-.1"/>
                                          </p:val>
                                        </p:tav>
                                      </p:tavLst>
                                    </p:anim>
                                    <p:set>
                                      <p:cBhvr>
                                        <p:cTn id="75" dur="1" fill="hold">
                                          <p:stCondLst>
                                            <p:cond delay="999"/>
                                          </p:stCondLst>
                                        </p:cTn>
                                        <p:tgtEl>
                                          <p:spTgt spid="1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diamond(in)">
                                      <p:cBhvr>
                                        <p:cTn id="8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3" grpId="1" animBg="1"/>
      <p:bldP spid="14" grpId="0" animBg="1"/>
      <p:bldP spid="14" grpId="1"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0" y="0"/>
            <a:ext cx="9144000" cy="68580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3" name="Rounded Rectangle 2"/>
          <p:cNvSpPr/>
          <p:nvPr/>
        </p:nvSpPr>
        <p:spPr>
          <a:xfrm>
            <a:off x="1981200" y="0"/>
            <a:ext cx="5410200" cy="1143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rgbClr val="FF0000"/>
                </a:solidFill>
                <a:latin typeface="Times New Roman" pitchFamily="18" charset="0"/>
                <a:cs typeface="Times New Roman" pitchFamily="18" charset="0"/>
              </a:rPr>
              <a:t>6. </a:t>
            </a:r>
            <a:r>
              <a:rPr lang="en-US" sz="3200" b="1" dirty="0" err="1" smtClean="0">
                <a:solidFill>
                  <a:srgbClr val="FF0000"/>
                </a:solidFill>
                <a:latin typeface="Times New Roman" pitchFamily="18" charset="0"/>
                <a:cs typeface="Times New Roman" pitchFamily="18" charset="0"/>
              </a:rPr>
              <a:t>Về</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hiệu</a:t>
            </a:r>
            <a:endParaRPr lang="en-US" sz="3200" b="1" dirty="0">
              <a:solidFill>
                <a:srgbClr val="FF0000"/>
              </a:solidFill>
              <a:latin typeface="Times New Roman" pitchFamily="18" charset="0"/>
              <a:cs typeface="Times New Roman" pitchFamily="18" charset="0"/>
            </a:endParaRPr>
          </a:p>
        </p:txBody>
      </p:sp>
      <p:sp>
        <p:nvSpPr>
          <p:cNvPr id="4" name="TextBox 3"/>
          <p:cNvSpPr txBox="1"/>
          <p:nvPr/>
        </p:nvSpPr>
        <p:spPr>
          <a:xfrm>
            <a:off x="3048000" y="1143000"/>
            <a:ext cx="5867400" cy="6370975"/>
          </a:xfrm>
          <a:prstGeom prst="rect">
            <a:avLst/>
          </a:prstGeom>
          <a:noFill/>
        </p:spPr>
        <p:txBody>
          <a:bodyPr wrap="square">
            <a:spAutoFit/>
          </a:bodyPr>
          <a:lstStyle/>
          <a:p>
            <a:pPr algn="ctr">
              <a:defRPr/>
            </a:pPr>
            <a:r>
              <a:rPr lang="nl-NL" sz="3200" dirty="0" smtClean="0"/>
              <a:t>Nội dung đổi mới cơ bản của BLDS năm 2015 về thời hiệu là: </a:t>
            </a:r>
            <a:r>
              <a:rPr lang="en-US" b="1" i="1" dirty="0" smtClean="0">
                <a:solidFill>
                  <a:schemeClr val="accent1"/>
                </a:solidFill>
              </a:rPr>
              <a:t> </a:t>
            </a:r>
            <a:endParaRPr lang="en-US" sz="4000" i="1" dirty="0" smtClean="0">
              <a:solidFill>
                <a:schemeClr val="accent1"/>
              </a:solidFill>
            </a:endParaRPr>
          </a:p>
          <a:p>
            <a:pPr algn="ctr">
              <a:defRPr/>
            </a:pPr>
            <a:r>
              <a:rPr lang="en-US" sz="1800" dirty="0" smtClean="0"/>
              <a:t>… </a:t>
            </a:r>
            <a:r>
              <a:rPr lang="en-US" sz="2800" i="1" dirty="0" err="1" smtClean="0"/>
              <a:t>khi</a:t>
            </a:r>
            <a:r>
              <a:rPr lang="en-US" sz="2800" i="1" dirty="0" smtClean="0"/>
              <a:t> </a:t>
            </a:r>
            <a:r>
              <a:rPr lang="en-US" sz="2800" i="1" dirty="0" err="1" smtClean="0"/>
              <a:t>thụ</a:t>
            </a:r>
            <a:r>
              <a:rPr lang="en-US" sz="2800" i="1" dirty="0" smtClean="0"/>
              <a:t> </a:t>
            </a:r>
            <a:r>
              <a:rPr lang="en-US" sz="2800" i="1" dirty="0" err="1" smtClean="0"/>
              <a:t>lý</a:t>
            </a:r>
            <a:r>
              <a:rPr lang="en-US" sz="2800" i="1" dirty="0" smtClean="0"/>
              <a:t> </a:t>
            </a:r>
            <a:r>
              <a:rPr lang="en-US" sz="2800" i="1" dirty="0" err="1" smtClean="0"/>
              <a:t>vụ</a:t>
            </a:r>
            <a:r>
              <a:rPr lang="en-US" sz="2800" i="1" dirty="0" smtClean="0"/>
              <a:t> </a:t>
            </a:r>
            <a:r>
              <a:rPr lang="en-US" sz="2800" i="1" dirty="0" err="1" smtClean="0"/>
              <a:t>việc</a:t>
            </a:r>
            <a:r>
              <a:rPr lang="en-US" sz="2800" i="1" dirty="0" smtClean="0"/>
              <a:t>, TA </a:t>
            </a:r>
            <a:r>
              <a:rPr lang="en-US" sz="2800" i="1" dirty="0" err="1" smtClean="0"/>
              <a:t>có</a:t>
            </a:r>
            <a:r>
              <a:rPr lang="en-US" sz="2800" i="1" dirty="0" smtClean="0"/>
              <a:t> </a:t>
            </a:r>
            <a:r>
              <a:rPr lang="en-US" sz="2800" i="1" dirty="0" err="1" smtClean="0"/>
              <a:t>trách</a:t>
            </a:r>
            <a:r>
              <a:rPr lang="en-US" sz="2800" i="1" dirty="0" smtClean="0"/>
              <a:t> </a:t>
            </a:r>
            <a:r>
              <a:rPr lang="en-US" sz="2800" i="1" dirty="0" err="1" smtClean="0"/>
              <a:t>nhiệm</a:t>
            </a:r>
            <a:r>
              <a:rPr lang="en-US" sz="2800" i="1" dirty="0" smtClean="0"/>
              <a:t> </a:t>
            </a:r>
            <a:r>
              <a:rPr lang="en-US" sz="2800" i="1" dirty="0" err="1" smtClean="0"/>
              <a:t>giải</a:t>
            </a:r>
            <a:r>
              <a:rPr lang="en-US" sz="2800" i="1" dirty="0" smtClean="0"/>
              <a:t> </a:t>
            </a:r>
            <a:r>
              <a:rPr lang="en-US" sz="2800" i="1" dirty="0" err="1" smtClean="0"/>
              <a:t>thích</a:t>
            </a:r>
            <a:r>
              <a:rPr lang="en-US" sz="2800" i="1" dirty="0" smtClean="0"/>
              <a:t> </a:t>
            </a:r>
            <a:r>
              <a:rPr lang="en-US" sz="2800" i="1" dirty="0" err="1" smtClean="0"/>
              <a:t>cho</a:t>
            </a:r>
            <a:r>
              <a:rPr lang="en-US" sz="2800" i="1" dirty="0" smtClean="0"/>
              <a:t> </a:t>
            </a:r>
            <a:r>
              <a:rPr lang="en-US" sz="2800" i="1" dirty="0" err="1" smtClean="0"/>
              <a:t>các</a:t>
            </a:r>
            <a:r>
              <a:rPr lang="en-US" sz="2800" i="1" dirty="0" smtClean="0"/>
              <a:t> </a:t>
            </a:r>
            <a:r>
              <a:rPr lang="en-US" sz="2800" i="1" dirty="0" err="1" smtClean="0"/>
              <a:t>bên</a:t>
            </a:r>
            <a:r>
              <a:rPr lang="en-US" sz="2800" i="1" dirty="0" smtClean="0"/>
              <a:t> </a:t>
            </a:r>
            <a:r>
              <a:rPr lang="en-US" sz="2800" i="1" dirty="0" err="1" smtClean="0"/>
              <a:t>quyền</a:t>
            </a:r>
            <a:r>
              <a:rPr lang="en-US" sz="2800" i="1" dirty="0" smtClean="0"/>
              <a:t> </a:t>
            </a:r>
            <a:r>
              <a:rPr lang="en-US" sz="2800" i="1" dirty="0" err="1" smtClean="0"/>
              <a:t>về</a:t>
            </a:r>
            <a:r>
              <a:rPr lang="en-US" sz="2800" i="1" dirty="0" smtClean="0"/>
              <a:t> </a:t>
            </a:r>
            <a:r>
              <a:rPr lang="en-US" sz="2800" i="1" dirty="0" err="1" smtClean="0"/>
              <a:t>áp</a:t>
            </a:r>
            <a:r>
              <a:rPr lang="en-US" sz="2800" i="1" dirty="0" smtClean="0"/>
              <a:t> </a:t>
            </a:r>
            <a:r>
              <a:rPr lang="en-US" sz="2800" i="1" dirty="0" err="1" smtClean="0"/>
              <a:t>dụng</a:t>
            </a:r>
            <a:r>
              <a:rPr lang="en-US" sz="2800" i="1" dirty="0" smtClean="0"/>
              <a:t> </a:t>
            </a:r>
            <a:r>
              <a:rPr lang="en-US" sz="2800" i="1" dirty="0" err="1" smtClean="0"/>
              <a:t>thời</a:t>
            </a:r>
            <a:r>
              <a:rPr lang="en-US" sz="2800" i="1" dirty="0" smtClean="0"/>
              <a:t> </a:t>
            </a:r>
            <a:r>
              <a:rPr lang="en-US" sz="2800" i="1" dirty="0" err="1" smtClean="0"/>
              <a:t>hiệu</a:t>
            </a:r>
            <a:r>
              <a:rPr lang="en-US" sz="2800" i="1" dirty="0" smtClean="0"/>
              <a:t>. </a:t>
            </a:r>
            <a:r>
              <a:rPr lang="en-US" sz="2800" i="1" dirty="0" err="1" smtClean="0"/>
              <a:t>Nếu</a:t>
            </a:r>
            <a:r>
              <a:rPr lang="en-US" sz="2800" i="1" dirty="0" smtClean="0"/>
              <a:t> </a:t>
            </a:r>
            <a:r>
              <a:rPr lang="en-US" sz="2800" i="1" dirty="0" err="1" smtClean="0"/>
              <a:t>ít</a:t>
            </a:r>
            <a:r>
              <a:rPr lang="en-US" sz="2800" i="1" dirty="0" smtClean="0"/>
              <a:t> </a:t>
            </a:r>
            <a:r>
              <a:rPr lang="en-US" sz="2800" i="1" dirty="0" err="1" smtClean="0"/>
              <a:t>nhất</a:t>
            </a:r>
            <a:r>
              <a:rPr lang="en-US" sz="2800" i="1" dirty="0" smtClean="0"/>
              <a:t> </a:t>
            </a:r>
            <a:r>
              <a:rPr lang="en-US" sz="2800" i="1" dirty="0" err="1" smtClean="0"/>
              <a:t>một</a:t>
            </a:r>
            <a:r>
              <a:rPr lang="en-US" sz="2800" i="1" dirty="0" smtClean="0"/>
              <a:t> </a:t>
            </a:r>
            <a:r>
              <a:rPr lang="en-US" sz="2800" i="1" dirty="0" err="1" smtClean="0"/>
              <a:t>bên</a:t>
            </a:r>
            <a:r>
              <a:rPr lang="en-US" sz="2800" i="1" dirty="0" smtClean="0"/>
              <a:t> </a:t>
            </a:r>
            <a:r>
              <a:rPr lang="en-US" sz="2800" i="1" dirty="0" err="1" smtClean="0"/>
              <a:t>yêu</a:t>
            </a:r>
            <a:r>
              <a:rPr lang="en-US" sz="2800" i="1" dirty="0" smtClean="0"/>
              <a:t> </a:t>
            </a:r>
            <a:r>
              <a:rPr lang="en-US" sz="2800" i="1" dirty="0" err="1" smtClean="0"/>
              <a:t>cầu</a:t>
            </a:r>
            <a:r>
              <a:rPr lang="en-US" sz="2800" i="1" dirty="0" smtClean="0"/>
              <a:t> TA </a:t>
            </a:r>
            <a:r>
              <a:rPr lang="en-US" sz="2800" i="1" dirty="0" err="1" smtClean="0"/>
              <a:t>đình</a:t>
            </a:r>
            <a:r>
              <a:rPr lang="en-US" sz="2800" i="1" dirty="0" smtClean="0"/>
              <a:t> </a:t>
            </a:r>
            <a:r>
              <a:rPr lang="en-US" sz="2800" i="1" dirty="0" err="1" smtClean="0"/>
              <a:t>chỉ</a:t>
            </a:r>
            <a:r>
              <a:rPr lang="en-US" sz="2800" i="1" dirty="0" smtClean="0"/>
              <a:t> </a:t>
            </a:r>
            <a:r>
              <a:rPr lang="en-US" sz="2800" i="1" dirty="0" err="1" smtClean="0"/>
              <a:t>giải</a:t>
            </a:r>
            <a:r>
              <a:rPr lang="en-US" sz="2800" i="1" dirty="0" smtClean="0"/>
              <a:t> </a:t>
            </a:r>
            <a:r>
              <a:rPr lang="en-US" sz="2800" i="1" dirty="0" err="1" smtClean="0"/>
              <a:t>quyết</a:t>
            </a:r>
            <a:r>
              <a:rPr lang="en-US" sz="2800" i="1" dirty="0" smtClean="0"/>
              <a:t> do </a:t>
            </a:r>
            <a:r>
              <a:rPr lang="en-US" sz="2800" i="1" dirty="0" err="1" smtClean="0"/>
              <a:t>đã</a:t>
            </a:r>
            <a:r>
              <a:rPr lang="en-US" sz="2800" i="1" dirty="0" smtClean="0"/>
              <a:t> </a:t>
            </a:r>
            <a:r>
              <a:rPr lang="en-US" sz="2800" i="1" dirty="0" err="1" smtClean="0"/>
              <a:t>hết</a:t>
            </a:r>
            <a:r>
              <a:rPr lang="en-US" sz="2800" i="1" dirty="0" smtClean="0"/>
              <a:t> </a:t>
            </a:r>
            <a:r>
              <a:rPr lang="en-US" sz="2800" i="1" dirty="0" err="1" smtClean="0"/>
              <a:t>thời</a:t>
            </a:r>
            <a:r>
              <a:rPr lang="en-US" sz="2800" i="1" dirty="0" smtClean="0"/>
              <a:t> </a:t>
            </a:r>
            <a:r>
              <a:rPr lang="en-US" sz="2800" i="1" dirty="0" err="1" smtClean="0"/>
              <a:t>hiệu</a:t>
            </a:r>
            <a:r>
              <a:rPr lang="en-US" sz="2800" i="1" dirty="0" smtClean="0"/>
              <a:t> </a:t>
            </a:r>
            <a:r>
              <a:rPr lang="en-US" sz="2800" i="1" dirty="0" err="1" smtClean="0"/>
              <a:t>thì</a:t>
            </a:r>
            <a:r>
              <a:rPr lang="en-US" sz="2800" i="1" dirty="0" smtClean="0"/>
              <a:t> </a:t>
            </a:r>
            <a:r>
              <a:rPr lang="en-US" sz="2800" b="1" i="1" dirty="0" smtClean="0"/>
              <a:t>TA </a:t>
            </a:r>
            <a:r>
              <a:rPr lang="en-US" sz="2800" b="1" i="1" dirty="0" err="1" smtClean="0"/>
              <a:t>có</a:t>
            </a:r>
            <a:r>
              <a:rPr lang="en-US" sz="2800" b="1" i="1" dirty="0" smtClean="0"/>
              <a:t> </a:t>
            </a:r>
            <a:r>
              <a:rPr lang="en-US" sz="2800" b="1" i="1" dirty="0" err="1" smtClean="0"/>
              <a:t>trách</a:t>
            </a:r>
            <a:r>
              <a:rPr lang="en-US" sz="2800" b="1" i="1" dirty="0" smtClean="0"/>
              <a:t> </a:t>
            </a:r>
            <a:r>
              <a:rPr lang="en-US" sz="2800" b="1" i="1" dirty="0" err="1" smtClean="0"/>
              <a:t>nhiệm</a:t>
            </a:r>
            <a:r>
              <a:rPr lang="en-US" sz="2800" b="1" i="1" dirty="0" smtClean="0"/>
              <a:t> </a:t>
            </a:r>
            <a:r>
              <a:rPr lang="en-US" sz="2800" b="1" i="1" dirty="0" err="1" smtClean="0"/>
              <a:t>áp</a:t>
            </a:r>
            <a:r>
              <a:rPr lang="en-US" sz="2800" b="1" i="1" dirty="0" smtClean="0"/>
              <a:t> </a:t>
            </a:r>
            <a:r>
              <a:rPr lang="en-US" sz="2800" b="1" i="1" dirty="0" err="1" smtClean="0"/>
              <a:t>dụng</a:t>
            </a:r>
            <a:r>
              <a:rPr lang="en-US" sz="2800" b="1" i="1" dirty="0" smtClean="0"/>
              <a:t> </a:t>
            </a:r>
            <a:r>
              <a:rPr lang="en-US" sz="2800" b="1" i="1" dirty="0" err="1" smtClean="0"/>
              <a:t>quy</a:t>
            </a:r>
            <a:r>
              <a:rPr lang="en-US" sz="2800" b="1" i="1" dirty="0" smtClean="0"/>
              <a:t> </a:t>
            </a:r>
            <a:r>
              <a:rPr lang="en-US" sz="2800" b="1" i="1" dirty="0" err="1" smtClean="0"/>
              <a:t>định</a:t>
            </a:r>
            <a:r>
              <a:rPr lang="en-US" sz="2800" b="1" i="1" dirty="0" smtClean="0"/>
              <a:t> </a:t>
            </a:r>
            <a:r>
              <a:rPr lang="en-US" sz="2800" b="1" i="1" dirty="0" err="1" smtClean="0"/>
              <a:t>về</a:t>
            </a:r>
            <a:r>
              <a:rPr lang="en-US" sz="2800" b="1" i="1" dirty="0" smtClean="0"/>
              <a:t> </a:t>
            </a:r>
            <a:r>
              <a:rPr lang="en-US" sz="2800" b="1" i="1" dirty="0" err="1" smtClean="0"/>
              <a:t>thời</a:t>
            </a:r>
            <a:r>
              <a:rPr lang="en-US" sz="2800" b="1" i="1" dirty="0" smtClean="0"/>
              <a:t> </a:t>
            </a:r>
            <a:r>
              <a:rPr lang="en-US" sz="2800" b="1" i="1" dirty="0" err="1" smtClean="0"/>
              <a:t>hiệu</a:t>
            </a:r>
            <a:r>
              <a:rPr lang="en-US" sz="2800" i="1" dirty="0" smtClean="0"/>
              <a:t>. </a:t>
            </a:r>
            <a:r>
              <a:rPr lang="en-US" sz="2800" i="1" dirty="0" err="1" smtClean="0"/>
              <a:t>T.h</a:t>
            </a:r>
            <a:r>
              <a:rPr lang="en-US" sz="2800" i="1" dirty="0" smtClean="0"/>
              <a:t> </a:t>
            </a:r>
            <a:r>
              <a:rPr lang="en-US" sz="2800" i="1" dirty="0" err="1" smtClean="0"/>
              <a:t>các</a:t>
            </a:r>
            <a:r>
              <a:rPr lang="en-US" sz="2800" i="1" dirty="0" smtClean="0"/>
              <a:t> </a:t>
            </a:r>
            <a:r>
              <a:rPr lang="en-US" sz="2800" i="1" dirty="0" err="1" smtClean="0"/>
              <a:t>bên</a:t>
            </a:r>
            <a:r>
              <a:rPr lang="en-US" sz="2800" i="1" dirty="0" smtClean="0"/>
              <a:t> </a:t>
            </a:r>
            <a:r>
              <a:rPr lang="en-US" sz="2800" i="1" dirty="0" err="1" smtClean="0"/>
              <a:t>vẫn</a:t>
            </a:r>
            <a:r>
              <a:rPr lang="en-US" sz="2800" i="1" dirty="0" smtClean="0"/>
              <a:t> </a:t>
            </a:r>
            <a:r>
              <a:rPr lang="en-US" sz="2800" i="1" dirty="0" err="1" smtClean="0"/>
              <a:t>yêu</a:t>
            </a:r>
            <a:r>
              <a:rPr lang="en-US" sz="2800" i="1" dirty="0" smtClean="0"/>
              <a:t> </a:t>
            </a:r>
            <a:r>
              <a:rPr lang="en-US" sz="2800" i="1" dirty="0" err="1" smtClean="0"/>
              <a:t>cầu</a:t>
            </a:r>
            <a:r>
              <a:rPr lang="en-US" sz="2800" i="1" dirty="0" smtClean="0"/>
              <a:t> TA </a:t>
            </a:r>
            <a:r>
              <a:rPr lang="en-US" sz="2800" i="1" dirty="0" err="1" smtClean="0"/>
              <a:t>giải</a:t>
            </a:r>
            <a:r>
              <a:rPr lang="en-US" sz="2800" i="1" dirty="0" smtClean="0"/>
              <a:t> </a:t>
            </a:r>
            <a:r>
              <a:rPr lang="en-US" sz="2800" i="1" dirty="0" err="1" smtClean="0"/>
              <a:t>quyết</a:t>
            </a:r>
            <a:r>
              <a:rPr lang="en-US" sz="2800" i="1" dirty="0" smtClean="0"/>
              <a:t> TC </a:t>
            </a:r>
            <a:r>
              <a:rPr lang="en-US" sz="2800" i="1" dirty="0" err="1" smtClean="0"/>
              <a:t>để</a:t>
            </a:r>
            <a:r>
              <a:rPr lang="en-US" sz="2800" i="1" dirty="0" smtClean="0"/>
              <a:t> </a:t>
            </a:r>
            <a:r>
              <a:rPr lang="en-US" sz="2800" i="1" dirty="0" err="1" smtClean="0"/>
              <a:t>bảo</a:t>
            </a:r>
            <a:r>
              <a:rPr lang="en-US" sz="2800" i="1" dirty="0" smtClean="0"/>
              <a:t> </a:t>
            </a:r>
            <a:r>
              <a:rPr lang="en-US" sz="2800" i="1" dirty="0" err="1" smtClean="0"/>
              <a:t>vệ</a:t>
            </a:r>
            <a:r>
              <a:rPr lang="en-US" sz="2800" i="1" dirty="0" smtClean="0"/>
              <a:t> </a:t>
            </a:r>
            <a:r>
              <a:rPr lang="en-US" sz="2800" i="1" dirty="0" err="1" smtClean="0"/>
              <a:t>quyền</a:t>
            </a:r>
            <a:r>
              <a:rPr lang="en-US" sz="2800" i="1" dirty="0" smtClean="0"/>
              <a:t>, </a:t>
            </a:r>
            <a:r>
              <a:rPr lang="en-US" sz="2800" i="1" dirty="0" err="1" smtClean="0"/>
              <a:t>lợi</a:t>
            </a:r>
            <a:r>
              <a:rPr lang="en-US" sz="2800" i="1" dirty="0" smtClean="0"/>
              <a:t> </a:t>
            </a:r>
            <a:r>
              <a:rPr lang="en-US" sz="2800" i="1" dirty="0" err="1" smtClean="0"/>
              <a:t>ích</a:t>
            </a:r>
            <a:r>
              <a:rPr lang="en-US" sz="2800" i="1" dirty="0" smtClean="0"/>
              <a:t> </a:t>
            </a:r>
            <a:r>
              <a:rPr lang="en-US" sz="2800" i="1" dirty="0" err="1" smtClean="0"/>
              <a:t>của</a:t>
            </a:r>
            <a:r>
              <a:rPr lang="en-US" sz="2800" i="1" dirty="0" smtClean="0"/>
              <a:t> </a:t>
            </a:r>
            <a:r>
              <a:rPr lang="en-US" sz="2800" i="1" dirty="0" err="1" smtClean="0"/>
              <a:t>mình</a:t>
            </a:r>
            <a:r>
              <a:rPr lang="en-US" sz="2800" i="1" dirty="0" smtClean="0"/>
              <a:t> </a:t>
            </a:r>
            <a:r>
              <a:rPr lang="en-US" sz="2800" i="1" dirty="0" err="1" smtClean="0"/>
              <a:t>thì</a:t>
            </a:r>
            <a:r>
              <a:rPr lang="en-US" sz="2800" i="1" dirty="0" smtClean="0"/>
              <a:t> TA </a:t>
            </a:r>
            <a:r>
              <a:rPr lang="en-US" sz="2800" i="1" dirty="0" err="1" smtClean="0"/>
              <a:t>vẫn</a:t>
            </a:r>
            <a:r>
              <a:rPr lang="en-US" sz="2800" i="1" dirty="0" smtClean="0"/>
              <a:t> </a:t>
            </a:r>
            <a:r>
              <a:rPr lang="en-US" sz="2800" i="1" dirty="0" err="1" smtClean="0"/>
              <a:t>thụ</a:t>
            </a:r>
            <a:r>
              <a:rPr lang="en-US" sz="2800" i="1" dirty="0" smtClean="0"/>
              <a:t> </a:t>
            </a:r>
            <a:r>
              <a:rPr lang="en-US" sz="2800" i="1" dirty="0" err="1" smtClean="0"/>
              <a:t>lý</a:t>
            </a:r>
            <a:r>
              <a:rPr lang="en-US" sz="2800" i="1" dirty="0" smtClean="0"/>
              <a:t> GQ </a:t>
            </a:r>
            <a:r>
              <a:rPr lang="en-US" sz="2800" i="1" dirty="0" err="1" smtClean="0"/>
              <a:t>theo</a:t>
            </a:r>
            <a:r>
              <a:rPr lang="en-US" sz="2800" i="1" dirty="0" smtClean="0"/>
              <a:t> </a:t>
            </a:r>
            <a:r>
              <a:rPr lang="en-US" sz="2800" i="1" dirty="0" err="1" smtClean="0"/>
              <a:t>tinh</a:t>
            </a:r>
            <a:r>
              <a:rPr lang="en-US" sz="2800" i="1" dirty="0" smtClean="0"/>
              <a:t> </a:t>
            </a:r>
            <a:r>
              <a:rPr lang="en-US" sz="2800" i="1" dirty="0" err="1" smtClean="0"/>
              <a:t>thần</a:t>
            </a:r>
            <a:r>
              <a:rPr lang="en-US" sz="2800" i="1" dirty="0" smtClean="0"/>
              <a:t> </a:t>
            </a:r>
            <a:r>
              <a:rPr lang="en-US" sz="2800" i="1" dirty="0" err="1" smtClean="0"/>
              <a:t>bảo</a:t>
            </a:r>
            <a:r>
              <a:rPr lang="en-US" sz="2800" i="1" dirty="0" smtClean="0"/>
              <a:t> </a:t>
            </a:r>
            <a:r>
              <a:rPr lang="en-US" sz="2800" i="1" dirty="0" err="1" smtClean="0"/>
              <a:t>vệ</a:t>
            </a:r>
            <a:r>
              <a:rPr lang="en-US" sz="2800" i="1" dirty="0" smtClean="0"/>
              <a:t> </a:t>
            </a:r>
            <a:r>
              <a:rPr lang="en-US" sz="2800" i="1" dirty="0" err="1" smtClean="0"/>
              <a:t>tối</a:t>
            </a:r>
            <a:r>
              <a:rPr lang="en-US" sz="2800" i="1" dirty="0" smtClean="0"/>
              <a:t> </a:t>
            </a:r>
            <a:r>
              <a:rPr lang="en-US" sz="2800" i="1" dirty="0" err="1" smtClean="0"/>
              <a:t>đa</a:t>
            </a:r>
            <a:r>
              <a:rPr lang="en-US" sz="2800" i="1" dirty="0" smtClean="0"/>
              <a:t> </a:t>
            </a:r>
            <a:r>
              <a:rPr lang="en-US" sz="2800" i="1" dirty="0" err="1" smtClean="0"/>
              <a:t>quyền</a:t>
            </a:r>
            <a:r>
              <a:rPr lang="en-US" sz="2800" i="1" dirty="0" smtClean="0"/>
              <a:t>, </a:t>
            </a:r>
            <a:r>
              <a:rPr lang="en-US" sz="2800" i="1" dirty="0" err="1" smtClean="0"/>
              <a:t>lợi</a:t>
            </a:r>
            <a:r>
              <a:rPr lang="en-US" sz="2800" i="1" dirty="0" smtClean="0"/>
              <a:t> </a:t>
            </a:r>
            <a:r>
              <a:rPr lang="en-US" sz="2800" i="1" dirty="0" err="1" smtClean="0"/>
              <a:t>ích</a:t>
            </a:r>
            <a:r>
              <a:rPr lang="en-US" sz="2800" i="1" dirty="0" smtClean="0"/>
              <a:t> </a:t>
            </a:r>
            <a:r>
              <a:rPr lang="en-US" sz="2800" i="1" dirty="0" err="1" smtClean="0"/>
              <a:t>hợp</a:t>
            </a:r>
            <a:r>
              <a:rPr lang="en-US" sz="2800" i="1" dirty="0" smtClean="0"/>
              <a:t> </a:t>
            </a:r>
            <a:r>
              <a:rPr lang="en-US" sz="2800" i="1" dirty="0" err="1" smtClean="0"/>
              <a:t>pháp</a:t>
            </a:r>
            <a:r>
              <a:rPr lang="en-US" sz="2800" i="1" dirty="0" smtClean="0"/>
              <a:t> </a:t>
            </a:r>
            <a:r>
              <a:rPr lang="en-US" sz="2800" i="1" dirty="0" err="1" smtClean="0"/>
              <a:t>của</a:t>
            </a:r>
            <a:r>
              <a:rPr lang="en-US" sz="2800" i="1" dirty="0" smtClean="0"/>
              <a:t> </a:t>
            </a:r>
            <a:r>
              <a:rPr lang="en-US" sz="2800" i="1" dirty="0" err="1" smtClean="0"/>
              <a:t>các</a:t>
            </a:r>
            <a:r>
              <a:rPr lang="en-US" sz="2800" i="1" dirty="0" smtClean="0"/>
              <a:t> </a:t>
            </a:r>
            <a:r>
              <a:rPr lang="en-US" sz="2800" i="1" dirty="0" err="1" smtClean="0"/>
              <a:t>đương</a:t>
            </a:r>
            <a:r>
              <a:rPr lang="en-US" sz="2800" i="1" dirty="0" smtClean="0"/>
              <a:t> </a:t>
            </a:r>
            <a:r>
              <a:rPr lang="en-US" sz="2800" i="1" dirty="0" err="1" smtClean="0"/>
              <a:t>sự</a:t>
            </a:r>
            <a:r>
              <a:rPr lang="en-US" sz="2800" i="1" dirty="0" smtClean="0"/>
              <a:t>.</a:t>
            </a:r>
            <a:endParaRPr lang="en-US" i="1" dirty="0" smtClean="0"/>
          </a:p>
          <a:p>
            <a:pPr algn="ctr">
              <a:defRPr/>
            </a:pPr>
            <a:endParaRPr lang="en-US" sz="1800" dirty="0" smtClean="0">
              <a:solidFill>
                <a:schemeClr val="accent1"/>
              </a:solidFill>
            </a:endParaRPr>
          </a:p>
          <a:p>
            <a:pPr algn="ctr">
              <a:defRPr/>
            </a:pPr>
            <a:r>
              <a:rPr lang="en-US" sz="1800" dirty="0" smtClean="0">
                <a:solidFill>
                  <a:schemeClr val="accent1"/>
                </a:solidFill>
              </a:rPr>
              <a:t>K 2 </a:t>
            </a:r>
            <a:r>
              <a:rPr lang="en-US" sz="1800" dirty="0" err="1" smtClean="0">
                <a:solidFill>
                  <a:schemeClr val="accent1"/>
                </a:solidFill>
              </a:rPr>
              <a:t>Điều</a:t>
            </a:r>
            <a:r>
              <a:rPr lang="en-US" sz="1800" dirty="0" smtClean="0">
                <a:solidFill>
                  <a:schemeClr val="accent1"/>
                </a:solidFill>
              </a:rPr>
              <a:t> 149</a:t>
            </a:r>
            <a:endParaRPr lang="en-US" sz="1800" b="1" i="1" dirty="0">
              <a:solidFill>
                <a:schemeClr val="bg2"/>
              </a:solidFill>
            </a:endParaRPr>
          </a:p>
        </p:txBody>
      </p:sp>
      <p:pic>
        <p:nvPicPr>
          <p:cNvPr id="6" name="Picture 5" descr="LAN 3.jpg"/>
          <p:cNvPicPr>
            <a:picLocks noChangeAspect="1"/>
          </p:cNvPicPr>
          <p:nvPr/>
        </p:nvPicPr>
        <p:blipFill>
          <a:blip r:embed="rId2" cstate="print"/>
          <a:stretch>
            <a:fillRect/>
          </a:stretch>
        </p:blipFill>
        <p:spPr>
          <a:xfrm>
            <a:off x="0" y="2362200"/>
            <a:ext cx="2514600"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0" y="0"/>
            <a:ext cx="9144000" cy="685800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3" name="Rounded Rectangle 2"/>
          <p:cNvSpPr/>
          <p:nvPr/>
        </p:nvSpPr>
        <p:spPr>
          <a:xfrm>
            <a:off x="1752600" y="228600"/>
            <a:ext cx="5638800" cy="1219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Bổ</a:t>
            </a:r>
            <a:r>
              <a:rPr lang="en-US" sz="4000" b="1" dirty="0" smtClean="0">
                <a:solidFill>
                  <a:srgbClr val="FF0000"/>
                </a:solidFill>
                <a:latin typeface="Times New Roman" pitchFamily="18" charset="0"/>
                <a:cs typeface="Times New Roman" pitchFamily="18" charset="0"/>
              </a:rPr>
              <a:t> sung </a:t>
            </a:r>
            <a:r>
              <a:rPr lang="en-US" sz="4000" b="1" dirty="0" err="1" smtClean="0">
                <a:solidFill>
                  <a:srgbClr val="FF0000"/>
                </a:solidFill>
                <a:latin typeface="Times New Roman" pitchFamily="18" charset="0"/>
                <a:cs typeface="Times New Roman" pitchFamily="18" charset="0"/>
              </a:rPr>
              <a:t>quy</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định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cụ</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thể</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về</a:t>
            </a:r>
            <a:r>
              <a:rPr lang="en-US" sz="4000" b="1" dirty="0" smtClean="0">
                <a:solidFill>
                  <a:srgbClr val="FF0000"/>
                </a:solidFill>
                <a:latin typeface="Times New Roman" pitchFamily="18" charset="0"/>
                <a:cs typeface="Times New Roman" pitchFamily="18" charset="0"/>
              </a:rPr>
              <a:t> 2 </a:t>
            </a:r>
            <a:r>
              <a:rPr lang="en-US" sz="4000" b="1" dirty="0" err="1" smtClean="0">
                <a:solidFill>
                  <a:srgbClr val="FF0000"/>
                </a:solidFill>
                <a:latin typeface="Times New Roman" pitchFamily="18" charset="0"/>
                <a:cs typeface="Times New Roman" pitchFamily="18" charset="0"/>
              </a:rPr>
              <a:t>loại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thời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hiệu</a:t>
            </a:r>
            <a:endParaRPr lang="en-US" sz="4000" b="1" dirty="0">
              <a:solidFill>
                <a:srgbClr val="FF0000"/>
              </a:solidFill>
              <a:latin typeface="Times New Roman" pitchFamily="18" charset="0"/>
              <a:cs typeface="Times New Roman" pitchFamily="18" charset="0"/>
            </a:endParaRPr>
          </a:p>
        </p:txBody>
      </p:sp>
      <p:sp>
        <p:nvSpPr>
          <p:cNvPr id="4" name="Rounded Rectangle 3"/>
          <p:cNvSpPr/>
          <p:nvPr/>
        </p:nvSpPr>
        <p:spPr bwMode="auto">
          <a:xfrm>
            <a:off x="228600" y="1905000"/>
            <a:ext cx="4267200" cy="4724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en-US" sz="3000" b="1" u="sng" dirty="0" err="1" smtClean="0">
                <a:solidFill>
                  <a:schemeClr val="accent5">
                    <a:lumMod val="10000"/>
                  </a:schemeClr>
                </a:solidFill>
              </a:rPr>
              <a:t>Thời</a:t>
            </a:r>
            <a:r>
              <a:rPr lang="en-US" sz="3000" b="1" u="sng" dirty="0" smtClean="0">
                <a:solidFill>
                  <a:schemeClr val="accent5">
                    <a:lumMod val="10000"/>
                  </a:schemeClr>
                </a:solidFill>
              </a:rPr>
              <a:t> </a:t>
            </a:r>
            <a:r>
              <a:rPr lang="en-US" sz="3000" b="1" u="sng" dirty="0" err="1" smtClean="0">
                <a:solidFill>
                  <a:schemeClr val="accent5">
                    <a:lumMod val="10000"/>
                  </a:schemeClr>
                </a:solidFill>
              </a:rPr>
              <a:t>hiệu</a:t>
            </a:r>
            <a:r>
              <a:rPr lang="en-US" sz="3000" b="1" u="sng" dirty="0" smtClean="0">
                <a:solidFill>
                  <a:schemeClr val="accent5">
                    <a:lumMod val="10000"/>
                  </a:schemeClr>
                </a:solidFill>
              </a:rPr>
              <a:t> </a:t>
            </a:r>
            <a:r>
              <a:rPr lang="en-US" sz="3000" b="1" u="sng" dirty="0" err="1" smtClean="0">
                <a:solidFill>
                  <a:schemeClr val="accent5">
                    <a:lumMod val="10000"/>
                  </a:schemeClr>
                </a:solidFill>
              </a:rPr>
              <a:t>khởi</a:t>
            </a:r>
            <a:r>
              <a:rPr lang="en-US" sz="3000" b="1" u="sng" dirty="0" smtClean="0">
                <a:solidFill>
                  <a:schemeClr val="accent5">
                    <a:lumMod val="10000"/>
                  </a:schemeClr>
                </a:solidFill>
              </a:rPr>
              <a:t> </a:t>
            </a:r>
            <a:r>
              <a:rPr lang="en-US" sz="3000" b="1" u="sng" dirty="0" err="1" smtClean="0">
                <a:solidFill>
                  <a:schemeClr val="accent5">
                    <a:lumMod val="10000"/>
                  </a:schemeClr>
                </a:solidFill>
              </a:rPr>
              <a:t>kiện</a:t>
            </a:r>
            <a:endParaRPr lang="en-US" sz="3000" b="1" u="sng" dirty="0" smtClean="0">
              <a:solidFill>
                <a:schemeClr val="accent5">
                  <a:lumMod val="10000"/>
                </a:schemeClr>
              </a:solidFill>
            </a:endParaRPr>
          </a:p>
          <a:p>
            <a:pPr algn="just">
              <a:buFontTx/>
              <a:buChar char="-"/>
            </a:pPr>
            <a:r>
              <a:rPr lang="nl-NL" dirty="0" smtClean="0"/>
              <a:t> Là thời hạn mà chủ thể được QKKđể yêu cầu TA giải quyết VADS bảo vệ quyền và lợi ích hợp pháp bị xâm phạm; nếu thời hạn đó kết thúc thì mất QKK (k3Đ150);</a:t>
            </a:r>
          </a:p>
          <a:p>
            <a:pPr algn="just">
              <a:buFontTx/>
              <a:buChar char="-"/>
            </a:pPr>
            <a:r>
              <a:rPr lang="nl-NL" dirty="0" smtClean="0"/>
              <a:t> </a:t>
            </a:r>
            <a:r>
              <a:rPr lang="pt-BR" dirty="0" smtClean="0"/>
              <a:t>... được tính từ ngày </a:t>
            </a:r>
            <a:r>
              <a:rPr lang="pt-BR" i="1" dirty="0" smtClean="0"/>
              <a:t>người có QYC biết hoặc phải biết quyền, lợi ích hợp pháp của mình bị xâm phạm, </a:t>
            </a:r>
            <a:r>
              <a:rPr lang="pt-BR" dirty="0" smtClean="0"/>
              <a:t>trừ ...(k1 Đ154).</a:t>
            </a:r>
            <a:endParaRPr lang="en-US" dirty="0"/>
          </a:p>
        </p:txBody>
      </p:sp>
      <p:sp>
        <p:nvSpPr>
          <p:cNvPr id="5" name="Rounded Rectangle 4"/>
          <p:cNvSpPr>
            <a:spLocks noChangeArrowheads="1"/>
          </p:cNvSpPr>
          <p:nvPr/>
        </p:nvSpPr>
        <p:spPr bwMode="auto">
          <a:xfrm>
            <a:off x="4800600" y="1905000"/>
            <a:ext cx="4114800" cy="4724400"/>
          </a:xfrm>
          <a:prstGeom prst="roundRect">
            <a:avLst>
              <a:gd name="adj" fmla="val 16667"/>
            </a:avLst>
          </a:prstGeom>
          <a:solidFill>
            <a:srgbClr val="CC0066"/>
          </a:solidFill>
          <a:ln w="9525" algn="ctr">
            <a:solidFill>
              <a:schemeClr val="tx1"/>
            </a:solidFill>
            <a:round/>
            <a:headEnd/>
            <a:tailEnd/>
          </a:ln>
        </p:spPr>
        <p:txBody>
          <a:bodyPr/>
          <a:lstStyle/>
          <a:p>
            <a:pPr algn="ctr"/>
            <a:r>
              <a:rPr lang="en-US" sz="2800" b="1" u="sng" dirty="0" err="1" smtClean="0">
                <a:solidFill>
                  <a:srgbClr val="FFFF00"/>
                </a:solidFill>
              </a:rPr>
              <a:t>Thời</a:t>
            </a:r>
            <a:r>
              <a:rPr lang="en-US" sz="2800" b="1" u="sng" dirty="0" smtClean="0">
                <a:solidFill>
                  <a:srgbClr val="FFFF00"/>
                </a:solidFill>
              </a:rPr>
              <a:t> </a:t>
            </a:r>
            <a:r>
              <a:rPr lang="en-US" sz="2800" b="1" u="sng" dirty="0" err="1" smtClean="0">
                <a:solidFill>
                  <a:srgbClr val="FFFF00"/>
                </a:solidFill>
              </a:rPr>
              <a:t>hiệu</a:t>
            </a:r>
            <a:r>
              <a:rPr lang="en-US" sz="2800" b="1" u="sng" dirty="0" smtClean="0">
                <a:solidFill>
                  <a:srgbClr val="FFFF00"/>
                </a:solidFill>
              </a:rPr>
              <a:t> </a:t>
            </a:r>
            <a:r>
              <a:rPr lang="en-US" sz="2800" b="1" u="sng" dirty="0" err="1" smtClean="0">
                <a:solidFill>
                  <a:srgbClr val="FFFF00"/>
                </a:solidFill>
              </a:rPr>
              <a:t>yêu</a:t>
            </a:r>
            <a:r>
              <a:rPr lang="en-US" sz="2800" b="1" u="sng" dirty="0" smtClean="0">
                <a:solidFill>
                  <a:srgbClr val="FFFF00"/>
                </a:solidFill>
              </a:rPr>
              <a:t> </a:t>
            </a:r>
            <a:r>
              <a:rPr lang="en-US" sz="2800" b="1" u="sng" dirty="0" err="1" smtClean="0">
                <a:solidFill>
                  <a:srgbClr val="FFFF00"/>
                </a:solidFill>
              </a:rPr>
              <a:t>cầu</a:t>
            </a:r>
          </a:p>
          <a:p>
            <a:pPr algn="ctr"/>
            <a:r>
              <a:rPr lang="pt-BR" sz="2600" dirty="0" smtClean="0">
                <a:cs typeface="Times New Roman" pitchFamily="18" charset="0"/>
              </a:rPr>
              <a:t>- Là t</a:t>
            </a:r>
            <a:r>
              <a:rPr lang="nl-NL" sz="2600" dirty="0" smtClean="0"/>
              <a:t>hời hạn mà chủ thể được QYC TA giải quyết VDS để bảo vệ quyền và lợi ích hợp pháp của CN, PN, lợi ích QG, DT, CC; nếu thời hạn đó kết thúc thì mất QYC (k4 Đ150). </a:t>
            </a:r>
          </a:p>
          <a:p>
            <a:pPr algn="ctr">
              <a:buFontTx/>
              <a:buChar char="-"/>
            </a:pPr>
            <a:r>
              <a:rPr lang="pt-BR" sz="2600" dirty="0" smtClean="0"/>
              <a:t> ...  được tính từ </a:t>
            </a:r>
            <a:r>
              <a:rPr lang="pt-BR" sz="2600" i="1" dirty="0" smtClean="0"/>
              <a:t>ngày phát sinh QYC,</a:t>
            </a:r>
            <a:r>
              <a:rPr lang="pt-BR" sz="2600" dirty="0" smtClean="0"/>
              <a:t> trừ...</a:t>
            </a:r>
          </a:p>
          <a:p>
            <a:pPr algn="ctr">
              <a:buFontTx/>
              <a:buChar char="-"/>
            </a:pPr>
            <a:r>
              <a:rPr lang="pt-BR" sz="2600" dirty="0" smtClean="0"/>
              <a:t> (khoản 2 Điều 154)</a:t>
            </a:r>
            <a:endParaRPr lang="en-US" sz="2600" u="sng" dirty="0" smtClean="0">
              <a:solidFill>
                <a:srgbClr val="FFFF00"/>
              </a:solidFill>
            </a:endParaRPr>
          </a:p>
          <a:p>
            <a:pPr algn="just" eaLnBrk="1" hangingPunct="1">
              <a:defRPr/>
            </a:pPr>
            <a:endParaRPr lang="pt-BR" sz="2800" dirty="0" smtClean="0">
              <a:cs typeface="Times New Roman" pitchFamily="18" charset="0"/>
            </a:endParaRPr>
          </a:p>
        </p:txBody>
      </p:sp>
      <p:sp>
        <p:nvSpPr>
          <p:cNvPr id="6" name="Curved Right Arrow 5"/>
          <p:cNvSpPr>
            <a:spLocks noChangeArrowheads="1"/>
          </p:cNvSpPr>
          <p:nvPr/>
        </p:nvSpPr>
        <p:spPr bwMode="auto">
          <a:xfrm>
            <a:off x="762000" y="762000"/>
            <a:ext cx="762000" cy="1143000"/>
          </a:xfrm>
          <a:prstGeom prst="curvedRightArrow">
            <a:avLst>
              <a:gd name="adj1" fmla="val 25000"/>
              <a:gd name="adj2" fmla="val 50000"/>
              <a:gd name="adj3" fmla="val 25000"/>
            </a:avLst>
          </a:prstGeom>
          <a:solidFill>
            <a:schemeClr val="accent1"/>
          </a:solidFill>
          <a:ln w="9525" algn="ctr">
            <a:solidFill>
              <a:schemeClr val="tx1"/>
            </a:solidFill>
            <a:round/>
            <a:headEnd/>
            <a:tailEnd/>
          </a:ln>
        </p:spPr>
        <p:txBody>
          <a:bodyPr/>
          <a:lstStyle/>
          <a:p>
            <a:endParaRPr lang="en-US"/>
          </a:p>
        </p:txBody>
      </p:sp>
      <p:sp>
        <p:nvSpPr>
          <p:cNvPr id="7" name="Curved Left Arrow 6"/>
          <p:cNvSpPr>
            <a:spLocks noChangeArrowheads="1"/>
          </p:cNvSpPr>
          <p:nvPr/>
        </p:nvSpPr>
        <p:spPr bwMode="auto">
          <a:xfrm>
            <a:off x="7543800" y="762000"/>
            <a:ext cx="762000" cy="1143000"/>
          </a:xfrm>
          <a:prstGeom prst="curvedLeftArrow">
            <a:avLst>
              <a:gd name="adj1" fmla="val 25000"/>
              <a:gd name="adj2" fmla="val 50000"/>
              <a:gd name="adj3" fmla="val 25000"/>
            </a:avLst>
          </a:prstGeom>
          <a:solidFill>
            <a:srgbClr val="CC0066"/>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70" decel="100000"/>
                                        <p:tgtEl>
                                          <p:spTgt spid="7"/>
                                        </p:tgtEl>
                                      </p:cBhvr>
                                    </p:animEffect>
                                    <p:animScale>
                                      <p:cBhvr>
                                        <p:cTn id="26" dur="770" decel="100000"/>
                                        <p:tgtEl>
                                          <p:spTgt spid="7"/>
                                        </p:tgtEl>
                                      </p:cBhvr>
                                      <p:from x="10000" y="10000"/>
                                      <p:to x="200000" y="450000"/>
                                    </p:animScale>
                                    <p:animScale>
                                      <p:cBhvr>
                                        <p:cTn id="27" dur="1230" accel="100000" fill="hold">
                                          <p:stCondLst>
                                            <p:cond delay="770"/>
                                          </p:stCondLst>
                                        </p:cTn>
                                        <p:tgtEl>
                                          <p:spTgt spid="7"/>
                                        </p:tgtEl>
                                      </p:cBhvr>
                                      <p:from x="200000" y="450000"/>
                                      <p:to x="100000" y="100000"/>
                                    </p:animScale>
                                    <p:set>
                                      <p:cBhvr>
                                        <p:cTn id="28" dur="770" fill="hold"/>
                                        <p:tgtEl>
                                          <p:spTgt spid="7"/>
                                        </p:tgtEl>
                                        <p:attrNameLst>
                                          <p:attrName>ppt_x</p:attrName>
                                        </p:attrNameLst>
                                      </p:cBhvr>
                                      <p:to>
                                        <p:strVal val="(0.5)"/>
                                      </p:to>
                                    </p:set>
                                    <p:anim from="(0.5)" to="(#ppt_x)" calcmode="lin" valueType="num">
                                      <p:cBhvr>
                                        <p:cTn id="29" dur="1230" accel="100000" fill="hold">
                                          <p:stCondLst>
                                            <p:cond delay="770"/>
                                          </p:stCondLst>
                                        </p:cTn>
                                        <p:tgtEl>
                                          <p:spTgt spid="7"/>
                                        </p:tgtEl>
                                        <p:attrNameLst>
                                          <p:attrName>ppt_x</p:attrName>
                                        </p:attrNameLst>
                                      </p:cBhvr>
                                    </p:anim>
                                    <p:set>
                                      <p:cBhvr>
                                        <p:cTn id="30" dur="770" fill="hold"/>
                                        <p:tgtEl>
                                          <p:spTgt spid="7"/>
                                        </p:tgtEl>
                                        <p:attrNameLst>
                                          <p:attrName>ppt_y</p:attrName>
                                        </p:attrNameLst>
                                      </p:cBhvr>
                                      <p:to>
                                        <p:strVal val="(#ppt_y+0.4)"/>
                                      </p:to>
                                    </p:set>
                                    <p:anim from="(#ppt_y+0.4)" to="(#ppt_y)" calcmode="lin" valueType="num">
                                      <p:cBhvr>
                                        <p:cTn id="31" dur="1230" accel="100000" fill="hold">
                                          <p:stCondLst>
                                            <p:cond delay="770"/>
                                          </p:stCondLst>
                                        </p:cTn>
                                        <p:tgtEl>
                                          <p:spTgt spid="7"/>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
                                        <p:tgtEl>
                                          <p:spTgt spid="5"/>
                                        </p:tgtEl>
                                      </p:cBhvr>
                                    </p:animEffect>
                                    <p:anim calcmode="lin" valueType="num">
                                      <p:cBhvr>
                                        <p:cTn id="37" dur="400" fill="hold"/>
                                        <p:tgtEl>
                                          <p:spTgt spid="5"/>
                                        </p:tgtEl>
                                        <p:attrNameLst>
                                          <p:attrName>ppt_x</p:attrName>
                                        </p:attrNameLst>
                                      </p:cBhvr>
                                      <p:tavLst>
                                        <p:tav tm="0">
                                          <p:val>
                                            <p:strVal val="#ppt_x"/>
                                          </p:val>
                                        </p:tav>
                                        <p:tav tm="100000">
                                          <p:val>
                                            <p:strVal val="#ppt_x"/>
                                          </p:val>
                                        </p:tav>
                                      </p:tavLst>
                                    </p:anim>
                                    <p:anim calcmode="lin" valueType="num">
                                      <p:cBhvr>
                                        <p:cTn id="38" dur="400" fill="hold"/>
                                        <p:tgtEl>
                                          <p:spTgt spid="5"/>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457200" y="762000"/>
            <a:ext cx="8229600" cy="5368925"/>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lgn="ctr" eaLnBrk="1" hangingPunct="1">
              <a:buNone/>
              <a:defRPr/>
            </a:pPr>
            <a:endParaRPr lang="en-US" sz="4000" dirty="0" smtClean="0">
              <a:cs typeface="+mn-cs"/>
            </a:endParaRPr>
          </a:p>
          <a:p>
            <a:pPr algn="ctr">
              <a:buNone/>
            </a:pPr>
            <a:r>
              <a:rPr lang="en-US" sz="4000" dirty="0" smtClean="0"/>
              <a:t> </a:t>
            </a:r>
            <a:r>
              <a:rPr lang="nl-NL" sz="5400" dirty="0" smtClean="0">
                <a:latin typeface="Arial" pitchFamily="34" charset="0"/>
                <a:cs typeface="Arial" pitchFamily="34" charset="0"/>
              </a:rPr>
              <a:t>Bổ sung quy định rõ </a:t>
            </a:r>
            <a:r>
              <a:rPr lang="nl-NL" sz="5400" i="1" dirty="0" smtClean="0">
                <a:latin typeface="Arial" pitchFamily="34" charset="0"/>
                <a:cs typeface="Arial" pitchFamily="34" charset="0"/>
              </a:rPr>
              <a:t>thời gian không tính vào thời hiệu khởi kiện, thời hiệu yêu cầu </a:t>
            </a:r>
            <a:r>
              <a:rPr lang="pt-BR" sz="5400" dirty="0" smtClean="0">
                <a:latin typeface="Arial" pitchFamily="34" charset="0"/>
                <a:cs typeface="Arial" pitchFamily="34" charset="0"/>
              </a:rPr>
              <a:t>giải quyết việc dân sự là </a:t>
            </a:r>
            <a:r>
              <a:rPr lang="pt-BR" sz="5400" i="1" dirty="0" smtClean="0">
                <a:latin typeface="Arial" pitchFamily="34" charset="0"/>
                <a:cs typeface="Arial" pitchFamily="34" charset="0"/>
              </a:rPr>
              <a:t>khoảng thời gian xảy ra một trong các sự kiện tại Điều 156 BLTTDS</a:t>
            </a:r>
            <a:endParaRPr lang="en-US" sz="40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0"/>
            <a:ext cx="9144000" cy="6858000"/>
          </a:xfrm>
          <a:prstGeom prst="rect">
            <a:avLst/>
          </a:prstGeom>
          <a:ln w="9525" algn="ctr">
            <a:solidFill>
              <a:schemeClr val="tx1"/>
            </a:solidFill>
            <a:round/>
            <a:headEnd/>
            <a:tailEnd/>
          </a:ln>
        </p:spPr>
        <p:style>
          <a:lnRef idx="0">
            <a:scrgbClr r="0" g="0" b="0"/>
          </a:lnRef>
          <a:fillRef idx="1003">
            <a:schemeClr val="lt2"/>
          </a:fillRef>
          <a:effectRef idx="0">
            <a:scrgbClr r="0" g="0" b="0"/>
          </a:effectRef>
          <a:fontRef idx="major"/>
        </p:style>
        <p:txBody>
          <a:bodyPr/>
          <a:lstStyle/>
          <a:p>
            <a:endParaRPr lang="en-US"/>
          </a:p>
        </p:txBody>
      </p:sp>
      <p:sp>
        <p:nvSpPr>
          <p:cNvPr id="16387" name="Rectangle 2"/>
          <p:cNvSpPr>
            <a:spLocks noChangeArrowheads="1"/>
          </p:cNvSpPr>
          <p:nvPr/>
        </p:nvSpPr>
        <p:spPr bwMode="auto">
          <a:xfrm>
            <a:off x="0" y="152400"/>
            <a:ext cx="9144000" cy="646331"/>
          </a:xfrm>
          <a:prstGeom prst="rect">
            <a:avLst/>
          </a:prstGeom>
          <a:noFill/>
          <a:ln w="9525">
            <a:noFill/>
            <a:miter lim="800000"/>
            <a:headEnd/>
            <a:tailEnd/>
          </a:ln>
        </p:spPr>
        <p:txBody>
          <a:bodyPr>
            <a:spAutoFit/>
          </a:bodyPr>
          <a:lstStyle/>
          <a:p>
            <a:pPr algn="ctr"/>
            <a:r>
              <a:rPr lang="en-US" sz="3600" b="1" dirty="0" smtClean="0">
                <a:solidFill>
                  <a:schemeClr val="accent1"/>
                </a:solidFill>
              </a:rPr>
              <a:t>7. </a:t>
            </a:r>
            <a:r>
              <a:rPr lang="en-US" sz="3600" b="1" dirty="0" err="1" smtClean="0">
                <a:solidFill>
                  <a:schemeClr val="accent1"/>
                </a:solidFill>
              </a:rPr>
              <a:t>Quyền</a:t>
            </a:r>
            <a:r>
              <a:rPr lang="en-US" sz="3600" b="1" dirty="0" smtClean="0">
                <a:solidFill>
                  <a:schemeClr val="accent1"/>
                </a:solidFill>
              </a:rPr>
              <a:t> SH </a:t>
            </a:r>
            <a:r>
              <a:rPr lang="en-US" sz="3600" b="1" dirty="0" err="1" smtClean="0">
                <a:solidFill>
                  <a:schemeClr val="accent1"/>
                </a:solidFill>
              </a:rPr>
              <a:t>và</a:t>
            </a:r>
            <a:r>
              <a:rPr lang="en-US" sz="3600" b="1" dirty="0" smtClean="0">
                <a:solidFill>
                  <a:schemeClr val="accent1"/>
                </a:solidFill>
              </a:rPr>
              <a:t> </a:t>
            </a:r>
            <a:r>
              <a:rPr lang="en-US" sz="3600" b="1" dirty="0" err="1" smtClean="0">
                <a:solidFill>
                  <a:schemeClr val="accent1"/>
                </a:solidFill>
              </a:rPr>
              <a:t>quyền</a:t>
            </a:r>
            <a:r>
              <a:rPr lang="en-US" sz="3600" b="1" dirty="0" smtClean="0">
                <a:solidFill>
                  <a:schemeClr val="accent1"/>
                </a:solidFill>
              </a:rPr>
              <a:t> </a:t>
            </a:r>
            <a:r>
              <a:rPr lang="en-US" sz="3600" b="1" dirty="0" err="1" smtClean="0">
                <a:solidFill>
                  <a:schemeClr val="accent1"/>
                </a:solidFill>
              </a:rPr>
              <a:t>khác</a:t>
            </a:r>
            <a:r>
              <a:rPr lang="en-US" sz="3600" b="1" dirty="0" smtClean="0">
                <a:solidFill>
                  <a:schemeClr val="accent1"/>
                </a:solidFill>
              </a:rPr>
              <a:t> </a:t>
            </a:r>
            <a:r>
              <a:rPr lang="en-US" sz="3600" b="1" dirty="0" err="1" smtClean="0">
                <a:solidFill>
                  <a:schemeClr val="accent1"/>
                </a:solidFill>
              </a:rPr>
              <a:t>với</a:t>
            </a:r>
            <a:r>
              <a:rPr lang="en-US" sz="3600" b="1" dirty="0" smtClean="0">
                <a:solidFill>
                  <a:schemeClr val="accent1"/>
                </a:solidFill>
              </a:rPr>
              <a:t> TS</a:t>
            </a:r>
            <a:endParaRPr lang="en-US" sz="3600" b="1" dirty="0">
              <a:solidFill>
                <a:schemeClr val="accent1"/>
              </a:solidFill>
            </a:endParaRPr>
          </a:p>
        </p:txBody>
      </p:sp>
      <p:sp>
        <p:nvSpPr>
          <p:cNvPr id="14" name="Freeform 13"/>
          <p:cNvSpPr/>
          <p:nvPr/>
        </p:nvSpPr>
        <p:spPr>
          <a:xfrm>
            <a:off x="152400" y="3047998"/>
            <a:ext cx="2674620" cy="1645920"/>
          </a:xfrm>
          <a:custGeom>
            <a:avLst/>
            <a:gdLst>
              <a:gd name="connsiteX0" fmla="*/ 0 w 2674620"/>
              <a:gd name="connsiteY0" fmla="*/ 274326 h 1645920"/>
              <a:gd name="connsiteX1" fmla="*/ 80349 w 2674620"/>
              <a:gd name="connsiteY1" fmla="*/ 80348 h 1645920"/>
              <a:gd name="connsiteX2" fmla="*/ 274327 w 2674620"/>
              <a:gd name="connsiteY2" fmla="*/ 0 h 1645920"/>
              <a:gd name="connsiteX3" fmla="*/ 2400294 w 2674620"/>
              <a:gd name="connsiteY3" fmla="*/ 0 h 1645920"/>
              <a:gd name="connsiteX4" fmla="*/ 2594272 w 2674620"/>
              <a:gd name="connsiteY4" fmla="*/ 80349 h 1645920"/>
              <a:gd name="connsiteX5" fmla="*/ 2674620 w 2674620"/>
              <a:gd name="connsiteY5" fmla="*/ 274327 h 1645920"/>
              <a:gd name="connsiteX6" fmla="*/ 2674620 w 2674620"/>
              <a:gd name="connsiteY6" fmla="*/ 1371594 h 1645920"/>
              <a:gd name="connsiteX7" fmla="*/ 2594272 w 2674620"/>
              <a:gd name="connsiteY7" fmla="*/ 1565572 h 1645920"/>
              <a:gd name="connsiteX8" fmla="*/ 2400294 w 2674620"/>
              <a:gd name="connsiteY8" fmla="*/ 1645920 h 1645920"/>
              <a:gd name="connsiteX9" fmla="*/ 274326 w 2674620"/>
              <a:gd name="connsiteY9" fmla="*/ 1645920 h 1645920"/>
              <a:gd name="connsiteX10" fmla="*/ 80348 w 2674620"/>
              <a:gd name="connsiteY10" fmla="*/ 1565572 h 1645920"/>
              <a:gd name="connsiteX11" fmla="*/ 0 w 2674620"/>
              <a:gd name="connsiteY11" fmla="*/ 1371594 h 1645920"/>
              <a:gd name="connsiteX12" fmla="*/ 0 w 2674620"/>
              <a:gd name="connsiteY12" fmla="*/ 274326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4620" h="1645920">
                <a:moveTo>
                  <a:pt x="0" y="274326"/>
                </a:moveTo>
                <a:cubicBezTo>
                  <a:pt x="0" y="201570"/>
                  <a:pt x="28902" y="131794"/>
                  <a:pt x="80349" y="80348"/>
                </a:cubicBezTo>
                <a:cubicBezTo>
                  <a:pt x="131795" y="28902"/>
                  <a:pt x="201571" y="0"/>
                  <a:pt x="274327" y="0"/>
                </a:cubicBezTo>
                <a:lnTo>
                  <a:pt x="2400294" y="0"/>
                </a:lnTo>
                <a:cubicBezTo>
                  <a:pt x="2473050" y="0"/>
                  <a:pt x="2542826" y="28902"/>
                  <a:pt x="2594272" y="80349"/>
                </a:cubicBezTo>
                <a:cubicBezTo>
                  <a:pt x="2645718" y="131795"/>
                  <a:pt x="2674620" y="201571"/>
                  <a:pt x="2674620" y="274327"/>
                </a:cubicBezTo>
                <a:lnTo>
                  <a:pt x="2674620" y="1371594"/>
                </a:lnTo>
                <a:cubicBezTo>
                  <a:pt x="2674620" y="1444350"/>
                  <a:pt x="2645718" y="1514126"/>
                  <a:pt x="2594272" y="1565572"/>
                </a:cubicBezTo>
                <a:cubicBezTo>
                  <a:pt x="2542826" y="1617018"/>
                  <a:pt x="2473050" y="1645920"/>
                  <a:pt x="2400294" y="1645920"/>
                </a:cubicBezTo>
                <a:lnTo>
                  <a:pt x="274326" y="1645920"/>
                </a:lnTo>
                <a:cubicBezTo>
                  <a:pt x="201570" y="1645920"/>
                  <a:pt x="131794" y="1617018"/>
                  <a:pt x="80348" y="1565572"/>
                </a:cubicBezTo>
                <a:cubicBezTo>
                  <a:pt x="28902" y="1514126"/>
                  <a:pt x="0" y="1444350"/>
                  <a:pt x="0" y="1371594"/>
                </a:cubicBezTo>
                <a:lnTo>
                  <a:pt x="0" y="274326"/>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7027" tIns="187027" rIns="187027" bIns="187027"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4">
                    <a:lumMod val="10000"/>
                  </a:schemeClr>
                </a:solidFill>
                <a:latin typeface="Times New Roman" pitchFamily="18" charset="0"/>
                <a:cs typeface="Times New Roman" pitchFamily="18" charset="0"/>
              </a:rPr>
              <a:t>BS </a:t>
            </a:r>
            <a:r>
              <a:rPr lang="en-US" sz="2800" b="1" kern="1200" dirty="0" err="1" smtClean="0">
                <a:solidFill>
                  <a:schemeClr val="accent4">
                    <a:lumMod val="10000"/>
                  </a:schemeClr>
                </a:solidFill>
                <a:latin typeface="Times New Roman" pitchFamily="18" charset="0"/>
                <a:cs typeface="Times New Roman" pitchFamily="18" charset="0"/>
              </a:rPr>
              <a:t>quyền</a:t>
            </a:r>
            <a:r>
              <a:rPr lang="en-US" sz="2800" b="1" kern="1200" dirty="0" smtClean="0">
                <a:solidFill>
                  <a:schemeClr val="accent4">
                    <a:lumMod val="10000"/>
                  </a:schemeClr>
                </a:solidFill>
                <a:latin typeface="Times New Roman" pitchFamily="18" charset="0"/>
                <a:cs typeface="Times New Roman" pitchFamily="18" charset="0"/>
              </a:rPr>
              <a:t> </a:t>
            </a:r>
            <a:r>
              <a:rPr lang="en-US" sz="2800" b="1" kern="1200" dirty="0" err="1" smtClean="0">
                <a:solidFill>
                  <a:schemeClr val="accent4">
                    <a:lumMod val="10000"/>
                  </a:schemeClr>
                </a:solidFill>
                <a:latin typeface="Times New Roman" pitchFamily="18" charset="0"/>
                <a:cs typeface="Times New Roman" pitchFamily="18" charset="0"/>
              </a:rPr>
              <a:t>khác</a:t>
            </a:r>
            <a:r>
              <a:rPr lang="en-US" sz="2800" b="1" kern="1200" dirty="0" smtClean="0">
                <a:solidFill>
                  <a:schemeClr val="accent4">
                    <a:lumMod val="10000"/>
                  </a:schemeClr>
                </a:solidFill>
                <a:latin typeface="Times New Roman" pitchFamily="18" charset="0"/>
                <a:cs typeface="Times New Roman" pitchFamily="18" charset="0"/>
              </a:rPr>
              <a:t> </a:t>
            </a:r>
            <a:r>
              <a:rPr lang="en-US" sz="2800" b="1" kern="1200" dirty="0" err="1" smtClean="0">
                <a:solidFill>
                  <a:schemeClr val="accent4">
                    <a:lumMod val="10000"/>
                  </a:schemeClr>
                </a:solidFill>
                <a:latin typeface="Times New Roman" pitchFamily="18" charset="0"/>
                <a:cs typeface="Times New Roman" pitchFamily="18" charset="0"/>
              </a:rPr>
              <a:t>đối</a:t>
            </a:r>
            <a:r>
              <a:rPr lang="en-US" sz="2800" b="1" kern="1200" dirty="0" smtClean="0">
                <a:solidFill>
                  <a:schemeClr val="accent4">
                    <a:lumMod val="10000"/>
                  </a:schemeClr>
                </a:solidFill>
                <a:latin typeface="Times New Roman" pitchFamily="18" charset="0"/>
                <a:cs typeface="Times New Roman" pitchFamily="18" charset="0"/>
              </a:rPr>
              <a:t> </a:t>
            </a:r>
            <a:r>
              <a:rPr lang="en-US" sz="2800" b="1" kern="1200" dirty="0" err="1" smtClean="0">
                <a:solidFill>
                  <a:schemeClr val="accent4">
                    <a:lumMod val="10000"/>
                  </a:schemeClr>
                </a:solidFill>
                <a:latin typeface="Times New Roman" pitchFamily="18" charset="0"/>
                <a:cs typeface="Times New Roman" pitchFamily="18" charset="0"/>
              </a:rPr>
              <a:t>với</a:t>
            </a:r>
            <a:r>
              <a:rPr lang="en-US" sz="2800" b="1" kern="1200" dirty="0" smtClean="0">
                <a:solidFill>
                  <a:schemeClr val="accent4">
                    <a:lumMod val="10000"/>
                  </a:schemeClr>
                </a:solidFill>
                <a:latin typeface="Times New Roman" pitchFamily="18" charset="0"/>
                <a:cs typeface="Times New Roman" pitchFamily="18" charset="0"/>
              </a:rPr>
              <a:t> TS, </a:t>
            </a:r>
            <a:r>
              <a:rPr lang="en-US" sz="2800" b="1" kern="1200" dirty="0" err="1" smtClean="0">
                <a:solidFill>
                  <a:schemeClr val="accent4">
                    <a:lumMod val="10000"/>
                  </a:schemeClr>
                </a:solidFill>
                <a:latin typeface="Times New Roman" pitchFamily="18" charset="0"/>
                <a:cs typeface="Times New Roman" pitchFamily="18" charset="0"/>
              </a:rPr>
              <a:t>gồm</a:t>
            </a:r>
            <a:r>
              <a:rPr lang="en-US" sz="2800" b="1" kern="1200" dirty="0" smtClean="0">
                <a:solidFill>
                  <a:schemeClr val="accent4">
                    <a:lumMod val="10000"/>
                  </a:schemeClr>
                </a:solidFill>
                <a:latin typeface="Times New Roman" pitchFamily="18" charset="0"/>
                <a:cs typeface="Times New Roman" pitchFamily="18" charset="0"/>
              </a:rPr>
              <a:t> 3 </a:t>
            </a:r>
            <a:r>
              <a:rPr lang="en-US" sz="2800" b="1" kern="1200" dirty="0" err="1" smtClean="0">
                <a:solidFill>
                  <a:schemeClr val="accent4">
                    <a:lumMod val="10000"/>
                  </a:schemeClr>
                </a:solidFill>
                <a:latin typeface="Times New Roman" pitchFamily="18" charset="0"/>
                <a:cs typeface="Times New Roman" pitchFamily="18" charset="0"/>
              </a:rPr>
              <a:t>quyền</a:t>
            </a:r>
            <a:r>
              <a:rPr lang="en-US" sz="2800" b="1" kern="1200" dirty="0" smtClean="0">
                <a:solidFill>
                  <a:schemeClr val="accent4">
                    <a:lumMod val="10000"/>
                  </a:schemeClr>
                </a:solidFill>
                <a:latin typeface="Times New Roman" pitchFamily="18" charset="0"/>
                <a:cs typeface="Times New Roman" pitchFamily="18" charset="0"/>
              </a:rPr>
              <a:t>…</a:t>
            </a:r>
            <a:endParaRPr lang="en-US" sz="2800" b="1" kern="1200" dirty="0">
              <a:solidFill>
                <a:schemeClr val="accent4">
                  <a:lumMod val="10000"/>
                </a:schemeClr>
              </a:solidFill>
              <a:latin typeface="Times New Roman" pitchFamily="18" charset="0"/>
              <a:cs typeface="Times New Roman" pitchFamily="18" charset="0"/>
            </a:endParaRPr>
          </a:p>
        </p:txBody>
      </p:sp>
      <p:sp>
        <p:nvSpPr>
          <p:cNvPr id="15" name="Freeform 14"/>
          <p:cNvSpPr/>
          <p:nvPr/>
        </p:nvSpPr>
        <p:spPr>
          <a:xfrm>
            <a:off x="3272790" y="3063240"/>
            <a:ext cx="2674620" cy="1645920"/>
          </a:xfrm>
          <a:custGeom>
            <a:avLst/>
            <a:gdLst>
              <a:gd name="connsiteX0" fmla="*/ 0 w 2674620"/>
              <a:gd name="connsiteY0" fmla="*/ 274326 h 1645920"/>
              <a:gd name="connsiteX1" fmla="*/ 80349 w 2674620"/>
              <a:gd name="connsiteY1" fmla="*/ 80348 h 1645920"/>
              <a:gd name="connsiteX2" fmla="*/ 274327 w 2674620"/>
              <a:gd name="connsiteY2" fmla="*/ 0 h 1645920"/>
              <a:gd name="connsiteX3" fmla="*/ 2400294 w 2674620"/>
              <a:gd name="connsiteY3" fmla="*/ 0 h 1645920"/>
              <a:gd name="connsiteX4" fmla="*/ 2594272 w 2674620"/>
              <a:gd name="connsiteY4" fmla="*/ 80349 h 1645920"/>
              <a:gd name="connsiteX5" fmla="*/ 2674620 w 2674620"/>
              <a:gd name="connsiteY5" fmla="*/ 274327 h 1645920"/>
              <a:gd name="connsiteX6" fmla="*/ 2674620 w 2674620"/>
              <a:gd name="connsiteY6" fmla="*/ 1371594 h 1645920"/>
              <a:gd name="connsiteX7" fmla="*/ 2594272 w 2674620"/>
              <a:gd name="connsiteY7" fmla="*/ 1565572 h 1645920"/>
              <a:gd name="connsiteX8" fmla="*/ 2400294 w 2674620"/>
              <a:gd name="connsiteY8" fmla="*/ 1645920 h 1645920"/>
              <a:gd name="connsiteX9" fmla="*/ 274326 w 2674620"/>
              <a:gd name="connsiteY9" fmla="*/ 1645920 h 1645920"/>
              <a:gd name="connsiteX10" fmla="*/ 80348 w 2674620"/>
              <a:gd name="connsiteY10" fmla="*/ 1565572 h 1645920"/>
              <a:gd name="connsiteX11" fmla="*/ 0 w 2674620"/>
              <a:gd name="connsiteY11" fmla="*/ 1371594 h 1645920"/>
              <a:gd name="connsiteX12" fmla="*/ 0 w 2674620"/>
              <a:gd name="connsiteY12" fmla="*/ 274326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4620" h="1645920">
                <a:moveTo>
                  <a:pt x="0" y="274326"/>
                </a:moveTo>
                <a:cubicBezTo>
                  <a:pt x="0" y="201570"/>
                  <a:pt x="28902" y="131794"/>
                  <a:pt x="80349" y="80348"/>
                </a:cubicBezTo>
                <a:cubicBezTo>
                  <a:pt x="131795" y="28902"/>
                  <a:pt x="201571" y="0"/>
                  <a:pt x="274327" y="0"/>
                </a:cubicBezTo>
                <a:lnTo>
                  <a:pt x="2400294" y="0"/>
                </a:lnTo>
                <a:cubicBezTo>
                  <a:pt x="2473050" y="0"/>
                  <a:pt x="2542826" y="28902"/>
                  <a:pt x="2594272" y="80349"/>
                </a:cubicBezTo>
                <a:cubicBezTo>
                  <a:pt x="2645718" y="131795"/>
                  <a:pt x="2674620" y="201571"/>
                  <a:pt x="2674620" y="274327"/>
                </a:cubicBezTo>
                <a:lnTo>
                  <a:pt x="2674620" y="1371594"/>
                </a:lnTo>
                <a:cubicBezTo>
                  <a:pt x="2674620" y="1444350"/>
                  <a:pt x="2645718" y="1514126"/>
                  <a:pt x="2594272" y="1565572"/>
                </a:cubicBezTo>
                <a:cubicBezTo>
                  <a:pt x="2542826" y="1617018"/>
                  <a:pt x="2473050" y="1645920"/>
                  <a:pt x="2400294" y="1645920"/>
                </a:cubicBezTo>
                <a:lnTo>
                  <a:pt x="274326" y="1645920"/>
                </a:lnTo>
                <a:cubicBezTo>
                  <a:pt x="201570" y="1645920"/>
                  <a:pt x="131794" y="1617018"/>
                  <a:pt x="80348" y="1565572"/>
                </a:cubicBezTo>
                <a:cubicBezTo>
                  <a:pt x="28902" y="1514126"/>
                  <a:pt x="0" y="1444350"/>
                  <a:pt x="0" y="1371594"/>
                </a:cubicBezTo>
                <a:lnTo>
                  <a:pt x="0" y="274326"/>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7027" tIns="187027" rIns="187027" bIns="187027" numCol="1" spcCol="1270" anchor="ctr" anchorCtr="0">
            <a:noAutofit/>
          </a:bodyPr>
          <a:lstStyle/>
          <a:p>
            <a:pPr lvl="0" algn="ctr" defTabSz="1244600">
              <a:lnSpc>
                <a:spcPct val="90000"/>
              </a:lnSpc>
              <a:spcBef>
                <a:spcPct val="0"/>
              </a:spcBef>
              <a:spcAft>
                <a:spcPct val="35000"/>
              </a:spcAft>
            </a:pPr>
            <a:r>
              <a:rPr lang="en-US" sz="2800" b="1" kern="1200" dirty="0" err="1" smtClean="0">
                <a:latin typeface="Times New Roman" pitchFamily="18" charset="0"/>
                <a:cs typeface="Times New Roman" pitchFamily="18" charset="0"/>
              </a:rPr>
              <a:t>Chủ</a:t>
            </a:r>
            <a:r>
              <a:rPr lang="en-US" sz="2800" b="1" kern="1200" dirty="0" smtClean="0">
                <a:latin typeface="Times New Roman" pitchFamily="18" charset="0"/>
                <a:cs typeface="Times New Roman" pitchFamily="18" charset="0"/>
              </a:rPr>
              <a:t> SH </a:t>
            </a:r>
            <a:r>
              <a:rPr lang="en-US" sz="2800" b="1" kern="1200" dirty="0" err="1" smtClean="0">
                <a:latin typeface="Times New Roman" pitchFamily="18" charset="0"/>
                <a:cs typeface="Times New Roman" pitchFamily="18" charset="0"/>
              </a:rPr>
              <a:t>t.h</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mọi</a:t>
            </a:r>
            <a:r>
              <a:rPr lang="en-US" sz="2800" b="1" kern="1200" dirty="0" smtClean="0">
                <a:latin typeface="Times New Roman" pitchFamily="18" charset="0"/>
                <a:cs typeface="Times New Roman" pitchFamily="18" charset="0"/>
              </a:rPr>
              <a:t> HV </a:t>
            </a:r>
            <a:r>
              <a:rPr lang="en-US" sz="2800" b="1" kern="1200" dirty="0" err="1" smtClean="0">
                <a:latin typeface="Times New Roman" pitchFamily="18" charset="0"/>
                <a:cs typeface="Times New Roman" pitchFamily="18" charset="0"/>
              </a:rPr>
              <a:t>theo</a:t>
            </a:r>
            <a:r>
              <a:rPr lang="en-US" sz="2800" b="1" kern="1200" dirty="0" smtClean="0">
                <a:latin typeface="Times New Roman" pitchFamily="18" charset="0"/>
                <a:cs typeface="Times New Roman" pitchFamily="18" charset="0"/>
              </a:rPr>
              <a:t> ý </a:t>
            </a:r>
            <a:r>
              <a:rPr lang="en-US" sz="2800" b="1" kern="1200" dirty="0" err="1" smtClean="0">
                <a:latin typeface="Times New Roman" pitchFamily="18" charset="0"/>
                <a:cs typeface="Times New Roman" pitchFamily="18" charset="0"/>
              </a:rPr>
              <a:t>chí</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của</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mình</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nhưng</a:t>
            </a:r>
            <a:r>
              <a:rPr lang="en-US" sz="2800" b="1" kern="1200" dirty="0" smtClean="0">
                <a:latin typeface="Times New Roman" pitchFamily="18" charset="0"/>
                <a:cs typeface="Times New Roman" pitchFamily="18" charset="0"/>
              </a:rPr>
              <a:t>…</a:t>
            </a:r>
            <a:endParaRPr lang="en-US" sz="2800" b="1" kern="1200" dirty="0">
              <a:latin typeface="Times New Roman" pitchFamily="18" charset="0"/>
              <a:cs typeface="Times New Roman" pitchFamily="18" charset="0"/>
            </a:endParaRPr>
          </a:p>
        </p:txBody>
      </p:sp>
      <p:sp>
        <p:nvSpPr>
          <p:cNvPr id="16" name="Freeform 15"/>
          <p:cNvSpPr/>
          <p:nvPr/>
        </p:nvSpPr>
        <p:spPr>
          <a:xfrm>
            <a:off x="6393180" y="3063240"/>
            <a:ext cx="2674620" cy="1645920"/>
          </a:xfrm>
          <a:custGeom>
            <a:avLst/>
            <a:gdLst>
              <a:gd name="connsiteX0" fmla="*/ 0 w 2674620"/>
              <a:gd name="connsiteY0" fmla="*/ 274326 h 1645920"/>
              <a:gd name="connsiteX1" fmla="*/ 80349 w 2674620"/>
              <a:gd name="connsiteY1" fmla="*/ 80348 h 1645920"/>
              <a:gd name="connsiteX2" fmla="*/ 274327 w 2674620"/>
              <a:gd name="connsiteY2" fmla="*/ 0 h 1645920"/>
              <a:gd name="connsiteX3" fmla="*/ 2400294 w 2674620"/>
              <a:gd name="connsiteY3" fmla="*/ 0 h 1645920"/>
              <a:gd name="connsiteX4" fmla="*/ 2594272 w 2674620"/>
              <a:gd name="connsiteY4" fmla="*/ 80349 h 1645920"/>
              <a:gd name="connsiteX5" fmla="*/ 2674620 w 2674620"/>
              <a:gd name="connsiteY5" fmla="*/ 274327 h 1645920"/>
              <a:gd name="connsiteX6" fmla="*/ 2674620 w 2674620"/>
              <a:gd name="connsiteY6" fmla="*/ 1371594 h 1645920"/>
              <a:gd name="connsiteX7" fmla="*/ 2594272 w 2674620"/>
              <a:gd name="connsiteY7" fmla="*/ 1565572 h 1645920"/>
              <a:gd name="connsiteX8" fmla="*/ 2400294 w 2674620"/>
              <a:gd name="connsiteY8" fmla="*/ 1645920 h 1645920"/>
              <a:gd name="connsiteX9" fmla="*/ 274326 w 2674620"/>
              <a:gd name="connsiteY9" fmla="*/ 1645920 h 1645920"/>
              <a:gd name="connsiteX10" fmla="*/ 80348 w 2674620"/>
              <a:gd name="connsiteY10" fmla="*/ 1565572 h 1645920"/>
              <a:gd name="connsiteX11" fmla="*/ 0 w 2674620"/>
              <a:gd name="connsiteY11" fmla="*/ 1371594 h 1645920"/>
              <a:gd name="connsiteX12" fmla="*/ 0 w 2674620"/>
              <a:gd name="connsiteY12" fmla="*/ 274326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4620" h="1645920">
                <a:moveTo>
                  <a:pt x="0" y="274326"/>
                </a:moveTo>
                <a:cubicBezTo>
                  <a:pt x="0" y="201570"/>
                  <a:pt x="28902" y="131794"/>
                  <a:pt x="80349" y="80348"/>
                </a:cubicBezTo>
                <a:cubicBezTo>
                  <a:pt x="131795" y="28902"/>
                  <a:pt x="201571" y="0"/>
                  <a:pt x="274327" y="0"/>
                </a:cubicBezTo>
                <a:lnTo>
                  <a:pt x="2400294" y="0"/>
                </a:lnTo>
                <a:cubicBezTo>
                  <a:pt x="2473050" y="0"/>
                  <a:pt x="2542826" y="28902"/>
                  <a:pt x="2594272" y="80349"/>
                </a:cubicBezTo>
                <a:cubicBezTo>
                  <a:pt x="2645718" y="131795"/>
                  <a:pt x="2674620" y="201571"/>
                  <a:pt x="2674620" y="274327"/>
                </a:cubicBezTo>
                <a:lnTo>
                  <a:pt x="2674620" y="1371594"/>
                </a:lnTo>
                <a:cubicBezTo>
                  <a:pt x="2674620" y="1444350"/>
                  <a:pt x="2645718" y="1514126"/>
                  <a:pt x="2594272" y="1565572"/>
                </a:cubicBezTo>
                <a:cubicBezTo>
                  <a:pt x="2542826" y="1617018"/>
                  <a:pt x="2473050" y="1645920"/>
                  <a:pt x="2400294" y="1645920"/>
                </a:cubicBezTo>
                <a:lnTo>
                  <a:pt x="274326" y="1645920"/>
                </a:lnTo>
                <a:cubicBezTo>
                  <a:pt x="201570" y="1645920"/>
                  <a:pt x="131794" y="1617018"/>
                  <a:pt x="80348" y="1565572"/>
                </a:cubicBezTo>
                <a:cubicBezTo>
                  <a:pt x="28902" y="1514126"/>
                  <a:pt x="0" y="1444350"/>
                  <a:pt x="0" y="1371594"/>
                </a:cubicBezTo>
                <a:lnTo>
                  <a:pt x="0" y="274326"/>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7027" tIns="187027" rIns="187027" bIns="187027" numCol="1" spcCol="1270" anchor="ctr" anchorCtr="0">
            <a:noAutofit/>
          </a:bodyPr>
          <a:lstStyle/>
          <a:p>
            <a:pPr lvl="0" algn="ctr" defTabSz="1244600">
              <a:lnSpc>
                <a:spcPct val="90000"/>
              </a:lnSpc>
              <a:spcBef>
                <a:spcPct val="0"/>
              </a:spcBef>
              <a:spcAft>
                <a:spcPct val="35000"/>
              </a:spcAft>
            </a:pPr>
            <a:r>
              <a:rPr lang="en-US" sz="2800" b="1" kern="1200" dirty="0" err="1" smtClean="0">
                <a:latin typeface="Times New Roman" pitchFamily="18" charset="0"/>
                <a:cs typeface="Times New Roman" pitchFamily="18" charset="0"/>
              </a:rPr>
              <a:t>Quy</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định</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quyền</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của</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chủ</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thể</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khác</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đối</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với</a:t>
            </a:r>
            <a:r>
              <a:rPr lang="en-US" sz="2800" b="1" kern="1200" dirty="0" smtClean="0">
                <a:latin typeface="Times New Roman" pitchFamily="18" charset="0"/>
                <a:cs typeface="Times New Roman" pitchFamily="18" charset="0"/>
              </a:rPr>
              <a:t> TS…</a:t>
            </a:r>
            <a:endParaRPr lang="en-US" sz="2800" b="1" kern="1200" dirty="0">
              <a:latin typeface="Times New Roman" pitchFamily="18" charset="0"/>
              <a:cs typeface="Times New Roman" pitchFamily="18" charset="0"/>
            </a:endParaRPr>
          </a:p>
        </p:txBody>
      </p:sp>
      <p:sp>
        <p:nvSpPr>
          <p:cNvPr id="5" name="Oval Callout 4"/>
          <p:cNvSpPr/>
          <p:nvPr/>
        </p:nvSpPr>
        <p:spPr>
          <a:xfrm>
            <a:off x="304800" y="4724400"/>
            <a:ext cx="2514600" cy="1828800"/>
          </a:xfrm>
          <a:prstGeom prst="wedgeEllipseCallou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smtClean="0">
                <a:solidFill>
                  <a:srgbClr val="FF0000"/>
                </a:solidFill>
                <a:latin typeface="Times New Roman" pitchFamily="18" charset="0"/>
                <a:cs typeface="Times New Roman" pitchFamily="18" charset="0"/>
              </a:rPr>
              <a:t>Hạn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chế</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chủ</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khác</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10" name="TextBox 9"/>
          <p:cNvSpPr txBox="1">
            <a:spLocks noChangeArrowheads="1"/>
          </p:cNvSpPr>
          <p:nvPr/>
        </p:nvSpPr>
        <p:spPr bwMode="auto">
          <a:xfrm>
            <a:off x="0" y="838200"/>
            <a:ext cx="9144000" cy="1384995"/>
          </a:xfrm>
          <a:prstGeom prst="rect">
            <a:avLst/>
          </a:prstGeom>
          <a:noFill/>
          <a:ln w="9525">
            <a:noFill/>
            <a:miter lim="800000"/>
            <a:headEnd/>
            <a:tailEnd/>
          </a:ln>
        </p:spPr>
        <p:txBody>
          <a:bodyPr wrap="square">
            <a:spAutoFit/>
          </a:bodyPr>
          <a:lstStyle/>
          <a:p>
            <a:pPr algn="ctr" eaLnBrk="1" hangingPunct="1">
              <a:defRPr/>
            </a:pPr>
            <a:r>
              <a:rPr lang="nl-NL" sz="2800" dirty="0" smtClean="0"/>
              <a:t>tách bạch giữa QH thực tế của người chiếm hữu với TS và QH giữa chủ sở hữu với chủ thể có quyền khác đối với  TS khi có lợi ích trên cùng một TS</a:t>
            </a:r>
            <a:endParaRPr lang="vi-VN" sz="2800" dirty="0" smtClean="0">
              <a:solidFill>
                <a:schemeClr val="bg2">
                  <a:lumMod val="50000"/>
                </a:schemeClr>
              </a:solidFill>
            </a:endParaRPr>
          </a:p>
        </p:txBody>
      </p:sp>
      <p:cxnSp>
        <p:nvCxnSpPr>
          <p:cNvPr id="12" name="Straight Connector 11"/>
          <p:cNvCxnSpPr>
            <a:cxnSpLocks noChangeShapeType="1"/>
          </p:cNvCxnSpPr>
          <p:nvPr/>
        </p:nvCxnSpPr>
        <p:spPr bwMode="auto">
          <a:xfrm>
            <a:off x="0" y="762000"/>
            <a:ext cx="9144000" cy="1588"/>
          </a:xfrm>
          <a:prstGeom prst="line">
            <a:avLst/>
          </a:prstGeom>
          <a:noFill/>
          <a:ln w="38100" algn="ctr">
            <a:solidFill>
              <a:schemeClr val="bg1"/>
            </a:solidFill>
            <a:round/>
            <a:headEnd/>
            <a:tailEnd/>
          </a:ln>
        </p:spPr>
      </p:cxnSp>
      <p:sp>
        <p:nvSpPr>
          <p:cNvPr id="8" name="Wave 7"/>
          <p:cNvSpPr/>
          <p:nvPr/>
        </p:nvSpPr>
        <p:spPr>
          <a:xfrm>
            <a:off x="3581400" y="4800600"/>
            <a:ext cx="5181600" cy="2057400"/>
          </a:xfrm>
          <a:prstGeom prst="wave">
            <a:avLst>
              <a:gd name="adj1" fmla="val 12500"/>
              <a:gd name="adj2" fmla="val 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 </a:t>
            </a:r>
            <a:r>
              <a:rPr lang="nl-NL" sz="2800" dirty="0" smtClean="0">
                <a:latin typeface="Arial" pitchFamily="34" charset="0"/>
                <a:cs typeface="Arial" pitchFamily="34" charset="0"/>
              </a:rPr>
              <a:t>được bảo vệ và bị giới hạn quyền như chủ sở hữu trong phạm vi quyền</a:t>
            </a:r>
            <a:endParaRPr lang="en-US" sz="2800" dirty="0">
              <a:latin typeface="Arial" pitchFamily="34" charset="0"/>
              <a:cs typeface="Arial" pitchFamily="34" charset="0"/>
            </a:endParaRPr>
          </a:p>
        </p:txBody>
      </p:sp>
      <p:sp>
        <p:nvSpPr>
          <p:cNvPr id="9" name="Chevron 8"/>
          <p:cNvSpPr/>
          <p:nvPr/>
        </p:nvSpPr>
        <p:spPr>
          <a:xfrm>
            <a:off x="2895600" y="5867400"/>
            <a:ext cx="609600" cy="228600"/>
          </a:xfrm>
          <a:prstGeom prst="chevron">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lowchart: Merge 17"/>
          <p:cNvSpPr/>
          <p:nvPr/>
        </p:nvSpPr>
        <p:spPr>
          <a:xfrm>
            <a:off x="3352800" y="2133600"/>
            <a:ext cx="2743200" cy="914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solidFill>
                  <a:schemeClr val="bg1"/>
                </a:solidFill>
              </a:rPr>
              <a:t>7.1.QĐ </a:t>
            </a:r>
            <a:r>
              <a:rPr lang="en-US" b="1" dirty="0" err="1" smtClean="0">
                <a:solidFill>
                  <a:schemeClr val="bg1"/>
                </a:solidFill>
              </a:rPr>
              <a:t>chung</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wipe(down)">
                                      <p:cBhvr>
                                        <p:cTn id="7" dur="580">
                                          <p:stCondLst>
                                            <p:cond delay="0"/>
                                          </p:stCondLst>
                                        </p:cTn>
                                        <p:tgtEl>
                                          <p:spTgt spid="16387"/>
                                        </p:tgtEl>
                                      </p:cBhvr>
                                    </p:animEffect>
                                    <p:anim calcmode="lin" valueType="num">
                                      <p:cBhvr>
                                        <p:cTn id="8" dur="1822" tmFilter="0,0; 0.14,0.36; 0.43,0.73; 0.71,0.91; 1.0,1.0">
                                          <p:stCondLst>
                                            <p:cond delay="0"/>
                                          </p:stCondLst>
                                        </p:cTn>
                                        <p:tgtEl>
                                          <p:spTgt spid="1638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8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8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8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87"/>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87"/>
                                        </p:tgtEl>
                                      </p:cBhvr>
                                      <p:to x="100000" y="60000"/>
                                    </p:animScale>
                                    <p:animScale>
                                      <p:cBhvr>
                                        <p:cTn id="14" dur="166" decel="50000">
                                          <p:stCondLst>
                                            <p:cond delay="676"/>
                                          </p:stCondLst>
                                        </p:cTn>
                                        <p:tgtEl>
                                          <p:spTgt spid="16387"/>
                                        </p:tgtEl>
                                      </p:cBhvr>
                                      <p:to x="100000" y="100000"/>
                                    </p:animScale>
                                    <p:animScale>
                                      <p:cBhvr>
                                        <p:cTn id="15" dur="26">
                                          <p:stCondLst>
                                            <p:cond delay="1312"/>
                                          </p:stCondLst>
                                        </p:cTn>
                                        <p:tgtEl>
                                          <p:spTgt spid="16387"/>
                                        </p:tgtEl>
                                      </p:cBhvr>
                                      <p:to x="100000" y="80000"/>
                                    </p:animScale>
                                    <p:animScale>
                                      <p:cBhvr>
                                        <p:cTn id="16" dur="166" decel="50000">
                                          <p:stCondLst>
                                            <p:cond delay="1338"/>
                                          </p:stCondLst>
                                        </p:cTn>
                                        <p:tgtEl>
                                          <p:spTgt spid="16387"/>
                                        </p:tgtEl>
                                      </p:cBhvr>
                                      <p:to x="100000" y="100000"/>
                                    </p:animScale>
                                    <p:animScale>
                                      <p:cBhvr>
                                        <p:cTn id="17" dur="26">
                                          <p:stCondLst>
                                            <p:cond delay="1642"/>
                                          </p:stCondLst>
                                        </p:cTn>
                                        <p:tgtEl>
                                          <p:spTgt spid="16387"/>
                                        </p:tgtEl>
                                      </p:cBhvr>
                                      <p:to x="100000" y="90000"/>
                                    </p:animScale>
                                    <p:animScale>
                                      <p:cBhvr>
                                        <p:cTn id="18" dur="166" decel="50000">
                                          <p:stCondLst>
                                            <p:cond delay="1668"/>
                                          </p:stCondLst>
                                        </p:cTn>
                                        <p:tgtEl>
                                          <p:spTgt spid="16387"/>
                                        </p:tgtEl>
                                      </p:cBhvr>
                                      <p:to x="100000" y="100000"/>
                                    </p:animScale>
                                    <p:animScale>
                                      <p:cBhvr>
                                        <p:cTn id="19" dur="26">
                                          <p:stCondLst>
                                            <p:cond delay="1808"/>
                                          </p:stCondLst>
                                        </p:cTn>
                                        <p:tgtEl>
                                          <p:spTgt spid="16387"/>
                                        </p:tgtEl>
                                      </p:cBhvr>
                                      <p:to x="100000" y="95000"/>
                                    </p:animScale>
                                    <p:animScale>
                                      <p:cBhvr>
                                        <p:cTn id="20" dur="166" decel="50000">
                                          <p:stCondLst>
                                            <p:cond delay="1834"/>
                                          </p:stCondLst>
                                        </p:cTn>
                                        <p:tgtEl>
                                          <p:spTgt spid="1638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70" decel="100000"/>
                                        <p:tgtEl>
                                          <p:spTgt spid="12"/>
                                        </p:tgtEl>
                                      </p:cBhvr>
                                    </p:animEffect>
                                    <p:animScale>
                                      <p:cBhvr>
                                        <p:cTn id="26" dur="770" decel="100000"/>
                                        <p:tgtEl>
                                          <p:spTgt spid="12"/>
                                        </p:tgtEl>
                                      </p:cBhvr>
                                      <p:from x="10000" y="10000"/>
                                      <p:to x="200000" y="450000"/>
                                    </p:animScale>
                                    <p:animScale>
                                      <p:cBhvr>
                                        <p:cTn id="27" dur="1230" accel="100000" fill="hold">
                                          <p:stCondLst>
                                            <p:cond delay="770"/>
                                          </p:stCondLst>
                                        </p:cTn>
                                        <p:tgtEl>
                                          <p:spTgt spid="12"/>
                                        </p:tgtEl>
                                      </p:cBhvr>
                                      <p:from x="200000" y="450000"/>
                                      <p:to x="100000" y="100000"/>
                                    </p:animScale>
                                    <p:set>
                                      <p:cBhvr>
                                        <p:cTn id="28" dur="770" fill="hold"/>
                                        <p:tgtEl>
                                          <p:spTgt spid="12"/>
                                        </p:tgtEl>
                                        <p:attrNameLst>
                                          <p:attrName>ppt_x</p:attrName>
                                        </p:attrNameLst>
                                      </p:cBhvr>
                                      <p:to>
                                        <p:strVal val="(0.5)"/>
                                      </p:to>
                                    </p:set>
                                    <p:anim from="(0.5)" to="(#ppt_x)" calcmode="lin" valueType="num">
                                      <p:cBhvr>
                                        <p:cTn id="29" dur="1230" accel="100000" fill="hold">
                                          <p:stCondLst>
                                            <p:cond delay="770"/>
                                          </p:stCondLst>
                                        </p:cTn>
                                        <p:tgtEl>
                                          <p:spTgt spid="12"/>
                                        </p:tgtEl>
                                        <p:attrNameLst>
                                          <p:attrName>ppt_x</p:attrName>
                                        </p:attrNameLst>
                                      </p:cBhvr>
                                    </p:anim>
                                    <p:set>
                                      <p:cBhvr>
                                        <p:cTn id="30" dur="770" fill="hold"/>
                                        <p:tgtEl>
                                          <p:spTgt spid="12"/>
                                        </p:tgtEl>
                                        <p:attrNameLst>
                                          <p:attrName>ppt_y</p:attrName>
                                        </p:attrNameLst>
                                      </p:cBhvr>
                                      <p:to>
                                        <p:strVal val="(#ppt_y+0.4)"/>
                                      </p:to>
                                    </p:set>
                                    <p:anim from="(#ppt_y+0.4)" to="(#ppt_y)" calcmode="lin" valueType="num">
                                      <p:cBhvr>
                                        <p:cTn id="31" dur="1230" accel="100000" fill="hold">
                                          <p:stCondLst>
                                            <p:cond delay="770"/>
                                          </p:stCondLst>
                                        </p:cTn>
                                        <p:tgtEl>
                                          <p:spTgt spid="12"/>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strVal val="#ppt_w+.3"/>
                                          </p:val>
                                        </p:tav>
                                        <p:tav tm="100000">
                                          <p:val>
                                            <p:strVal val="#ppt_w"/>
                                          </p:val>
                                        </p:tav>
                                      </p:tavLst>
                                    </p:anim>
                                    <p:anim calcmode="lin" valueType="num">
                                      <p:cBhvr>
                                        <p:cTn id="44" dur="1000" fill="hold"/>
                                        <p:tgtEl>
                                          <p:spTgt spid="18"/>
                                        </p:tgtEl>
                                        <p:attrNameLst>
                                          <p:attrName>ppt_h</p:attrName>
                                        </p:attrNameLst>
                                      </p:cBhvr>
                                      <p:tavLst>
                                        <p:tav tm="0">
                                          <p:val>
                                            <p:strVal val="#ppt_h"/>
                                          </p:val>
                                        </p:tav>
                                        <p:tav tm="100000">
                                          <p:val>
                                            <p:strVal val="#ppt_h"/>
                                          </p:val>
                                        </p:tav>
                                      </p:tavLst>
                                    </p:anim>
                                    <p:animEffect transition="in" filter="fade">
                                      <p:cBhvr>
                                        <p:cTn id="45" dur="10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35"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2000"/>
                                        <p:tgtEl>
                                          <p:spTgt spid="5"/>
                                        </p:tgtEl>
                                      </p:cBhvr>
                                    </p:animEffect>
                                    <p:anim calcmode="lin" valueType="num">
                                      <p:cBhvr>
                                        <p:cTn id="68" dur="2000" fill="hold"/>
                                        <p:tgtEl>
                                          <p:spTgt spid="5"/>
                                        </p:tgtEl>
                                        <p:attrNameLst>
                                          <p:attrName>style.rotation</p:attrName>
                                        </p:attrNameLst>
                                      </p:cBhvr>
                                      <p:tavLst>
                                        <p:tav tm="0">
                                          <p:val>
                                            <p:fltVal val="720"/>
                                          </p:val>
                                        </p:tav>
                                        <p:tav tm="100000">
                                          <p:val>
                                            <p:fltVal val="0"/>
                                          </p:val>
                                        </p:tav>
                                      </p:tavLst>
                                    </p:anim>
                                    <p:anim calcmode="lin" valueType="num">
                                      <p:cBhvr>
                                        <p:cTn id="69" dur="2000" fill="hold"/>
                                        <p:tgtEl>
                                          <p:spTgt spid="5"/>
                                        </p:tgtEl>
                                        <p:attrNameLst>
                                          <p:attrName>ppt_h</p:attrName>
                                        </p:attrNameLst>
                                      </p:cBhvr>
                                      <p:tavLst>
                                        <p:tav tm="0">
                                          <p:val>
                                            <p:fltVal val="0"/>
                                          </p:val>
                                        </p:tav>
                                        <p:tav tm="100000">
                                          <p:val>
                                            <p:strVal val="#ppt_h"/>
                                          </p:val>
                                        </p:tav>
                                      </p:tavLst>
                                    </p:anim>
                                    <p:anim calcmode="lin" valueType="num">
                                      <p:cBhvr>
                                        <p:cTn id="7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blinds(horizontal)">
                                      <p:cBhvr>
                                        <p:cTn id="75" dur="5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diamond(in)">
                                      <p:cBhvr>
                                        <p:cTn id="8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4" grpId="0" animBg="1"/>
      <p:bldP spid="15" grpId="0" animBg="1"/>
      <p:bldP spid="16" grpId="0" animBg="1"/>
      <p:bldP spid="5" grpId="0" animBg="1"/>
      <p:bldP spid="10" grpId="0"/>
      <p:bldP spid="8" grpId="0" animBg="1"/>
      <p:bldP spid="9"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ln>
            <a:headEnd type="none" w="med" len="med"/>
            <a:tailEnd type="none" w="med" len="med"/>
          </a:ln>
        </p:spPr>
        <p:style>
          <a:lnRef idx="2">
            <a:schemeClr val="accent2"/>
          </a:lnRef>
          <a:fillRef idx="1003">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0" y="32671"/>
            <a:ext cx="9144000" cy="1200329"/>
          </a:xfrm>
          <a:prstGeom prst="rect">
            <a:avLst/>
          </a:prstGeom>
          <a:noFill/>
        </p:spPr>
        <p:txBody>
          <a:bodyPr wrap="square" rtlCol="0">
            <a:spAutoFit/>
          </a:bodyPr>
          <a:lstStyle/>
          <a:p>
            <a:pPr algn="ctr">
              <a:defRPr/>
            </a:pPr>
            <a:r>
              <a:rPr lang="en-US" sz="3600" b="1" dirty="0" smtClean="0">
                <a:cs typeface="Times New Roman" pitchFamily="18" charset="0"/>
              </a:rPr>
              <a:t>7.2. </a:t>
            </a:r>
            <a:r>
              <a:rPr lang="en-US" sz="3600" b="1" dirty="0" err="1" smtClean="0">
                <a:cs typeface="Times New Roman" pitchFamily="18" charset="0"/>
              </a:rPr>
              <a:t>Thời</a:t>
            </a:r>
            <a:r>
              <a:rPr lang="en-US" sz="3600" b="1" dirty="0" smtClean="0">
                <a:cs typeface="Times New Roman" pitchFamily="18" charset="0"/>
              </a:rPr>
              <a:t> </a:t>
            </a:r>
            <a:r>
              <a:rPr lang="en-US" sz="3600" b="1" dirty="0" err="1" smtClean="0">
                <a:cs typeface="Times New Roman" pitchFamily="18" charset="0"/>
              </a:rPr>
              <a:t>điểm</a:t>
            </a:r>
            <a:r>
              <a:rPr lang="en-US" sz="3600" b="1" dirty="0" smtClean="0">
                <a:cs typeface="Times New Roman" pitchFamily="18" charset="0"/>
              </a:rPr>
              <a:t> </a:t>
            </a:r>
            <a:r>
              <a:rPr lang="en-US" sz="3600" b="1" dirty="0" err="1" smtClean="0">
                <a:cs typeface="Times New Roman" pitchFamily="18" charset="0"/>
              </a:rPr>
              <a:t>xác</a:t>
            </a:r>
            <a:r>
              <a:rPr lang="en-US" sz="3600" b="1" dirty="0" smtClean="0">
                <a:cs typeface="Times New Roman" pitchFamily="18" charset="0"/>
              </a:rPr>
              <a:t> </a:t>
            </a:r>
            <a:r>
              <a:rPr lang="en-US" sz="3600" b="1" dirty="0" err="1" smtClean="0">
                <a:cs typeface="Times New Roman" pitchFamily="18" charset="0"/>
              </a:rPr>
              <a:t>lập</a:t>
            </a:r>
            <a:r>
              <a:rPr lang="en-US" sz="3600" b="1" dirty="0" smtClean="0">
                <a:cs typeface="Times New Roman" pitchFamily="18" charset="0"/>
              </a:rPr>
              <a:t> QSH </a:t>
            </a:r>
            <a:r>
              <a:rPr lang="en-US" sz="3600" b="1" dirty="0" err="1" smtClean="0">
                <a:cs typeface="Times New Roman" pitchFamily="18" charset="0"/>
              </a:rPr>
              <a:t>và</a:t>
            </a:r>
            <a:r>
              <a:rPr lang="en-US" sz="3600" b="1" dirty="0" smtClean="0">
                <a:cs typeface="Times New Roman" pitchFamily="18" charset="0"/>
              </a:rPr>
              <a:t> </a:t>
            </a:r>
          </a:p>
          <a:p>
            <a:pPr algn="ctr">
              <a:defRPr/>
            </a:pPr>
            <a:r>
              <a:rPr lang="en-US" sz="3600" b="1" dirty="0" err="1" smtClean="0">
                <a:cs typeface="Times New Roman" pitchFamily="18" charset="0"/>
              </a:rPr>
              <a:t>quyền</a:t>
            </a:r>
            <a:r>
              <a:rPr lang="en-US" sz="3600" b="1" dirty="0" smtClean="0">
                <a:cs typeface="Times New Roman" pitchFamily="18" charset="0"/>
              </a:rPr>
              <a:t> </a:t>
            </a:r>
            <a:r>
              <a:rPr lang="en-US" sz="3600" b="1" dirty="0" err="1" smtClean="0">
                <a:cs typeface="Times New Roman" pitchFamily="18" charset="0"/>
              </a:rPr>
              <a:t>khác</a:t>
            </a:r>
            <a:r>
              <a:rPr lang="en-US" sz="3600" b="1" dirty="0" smtClean="0">
                <a:cs typeface="Times New Roman" pitchFamily="18" charset="0"/>
              </a:rPr>
              <a:t> </a:t>
            </a:r>
            <a:r>
              <a:rPr lang="en-US" sz="3600" b="1" dirty="0" err="1" smtClean="0">
                <a:cs typeface="Times New Roman" pitchFamily="18" charset="0"/>
              </a:rPr>
              <a:t>với</a:t>
            </a:r>
            <a:r>
              <a:rPr lang="en-US" sz="3600" b="1" dirty="0" smtClean="0">
                <a:cs typeface="Times New Roman" pitchFamily="18" charset="0"/>
              </a:rPr>
              <a:t> TS </a:t>
            </a:r>
            <a:endParaRPr lang="en-US" sz="3600" b="1" dirty="0">
              <a:cs typeface="Times New Roman" pitchFamily="18" charset="0"/>
            </a:endParaRPr>
          </a:p>
        </p:txBody>
      </p:sp>
      <p:sp>
        <p:nvSpPr>
          <p:cNvPr id="8" name="Rounded Rectangle 7"/>
          <p:cNvSpPr/>
          <p:nvPr/>
        </p:nvSpPr>
        <p:spPr bwMode="auto">
          <a:xfrm>
            <a:off x="457200" y="1524000"/>
            <a:ext cx="5867400" cy="914400"/>
          </a:xfrm>
          <a:prstGeom prst="roundRect">
            <a:avLst/>
          </a:prstGeom>
          <a:solidFill>
            <a:srgbClr val="FF99FF"/>
          </a:solidFill>
          <a:ln w="9525" cap="flat" cmpd="sng" algn="ctr">
            <a:solidFill>
              <a:srgbClr val="FF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en-US" sz="2800" dirty="0" smtClean="0"/>
              <a:t>… </a:t>
            </a:r>
            <a:r>
              <a:rPr lang="nl-NL" sz="2800" dirty="0" smtClean="0"/>
              <a:t>thực hiện theo quy định của BLDS, luật khác có liên quan</a:t>
            </a:r>
            <a:endParaRPr kumimoji="0" lang="en-US" sz="3400" b="0" i="0" u="none" strike="noStrike" cap="none" normalizeH="0" baseline="0" dirty="0" smtClean="0">
              <a:ln>
                <a:noFill/>
              </a:ln>
              <a:solidFill>
                <a:srgbClr val="002060"/>
              </a:solidFill>
              <a:effectLst/>
              <a:latin typeface="Times New Roman" pitchFamily="18" charset="0"/>
            </a:endParaRPr>
          </a:p>
        </p:txBody>
      </p:sp>
      <p:sp>
        <p:nvSpPr>
          <p:cNvPr id="9" name="Rounded Rectangle 8"/>
          <p:cNvSpPr/>
          <p:nvPr/>
        </p:nvSpPr>
        <p:spPr bwMode="auto">
          <a:xfrm>
            <a:off x="914400" y="2743200"/>
            <a:ext cx="5867400" cy="1219200"/>
          </a:xfrm>
          <a:prstGeom prst="roundRect">
            <a:avLst/>
          </a:prstGeom>
          <a:solidFill>
            <a:srgbClr val="FFFF99"/>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nl-NL" sz="2800" dirty="0" smtClean="0"/>
              <a:t>trường hợp luật không có quy định thì thực hiện theo thỏa thuận của các bên</a:t>
            </a:r>
            <a:endParaRPr kumimoji="0" lang="en-US" sz="2800" b="0" i="0" u="none" strike="noStrike" cap="none" normalizeH="0" baseline="0" dirty="0" smtClean="0">
              <a:ln>
                <a:noFill/>
              </a:ln>
              <a:effectLst/>
              <a:latin typeface="Times New Roman" pitchFamily="18" charset="0"/>
            </a:endParaRPr>
          </a:p>
        </p:txBody>
      </p:sp>
      <p:sp>
        <p:nvSpPr>
          <p:cNvPr id="12" name="Down Arrow 11"/>
          <p:cNvSpPr/>
          <p:nvPr/>
        </p:nvSpPr>
        <p:spPr bwMode="auto">
          <a:xfrm>
            <a:off x="6248400" y="2133600"/>
            <a:ext cx="762000" cy="762000"/>
          </a:xfrm>
          <a:prstGeom prst="downArrow">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Rounded Rectangle 15"/>
          <p:cNvSpPr/>
          <p:nvPr/>
        </p:nvSpPr>
        <p:spPr>
          <a:xfrm>
            <a:off x="1524000" y="4191000"/>
            <a:ext cx="7162800" cy="1143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nl-NL" sz="2800" dirty="0" smtClean="0">
                <a:latin typeface="Times New Roman" pitchFamily="18" charset="0"/>
                <a:cs typeface="Times New Roman" pitchFamily="18" charset="0"/>
              </a:rPr>
              <a:t>Nếu luật không quy định và các bên không có thỏa thuận thì thời điểm </a:t>
            </a:r>
            <a:r>
              <a:rPr lang="vi-VN" sz="2800" dirty="0" smtClean="0">
                <a:latin typeface="Times New Roman" pitchFamily="18" charset="0"/>
                <a:cs typeface="Times New Roman" pitchFamily="18" charset="0"/>
              </a:rPr>
              <a:t>xác lập </a:t>
            </a:r>
            <a:r>
              <a:rPr lang="en-US" sz="2800" dirty="0" smtClean="0">
                <a:latin typeface="Times New Roman" pitchFamily="18" charset="0"/>
                <a:cs typeface="Times New Roman" pitchFamily="18" charset="0"/>
              </a:rPr>
              <a:t>l</a:t>
            </a:r>
            <a:r>
              <a:rPr lang="nl-NL" sz="2800" dirty="0" smtClean="0">
                <a:latin typeface="Times New Roman" pitchFamily="18" charset="0"/>
                <a:cs typeface="Times New Roman" pitchFamily="18" charset="0"/>
              </a:rPr>
              <a:t>à</a:t>
            </a:r>
            <a:r>
              <a:rPr lang="vi-VN" sz="2800" dirty="0" smtClean="0">
                <a:latin typeface="Times New Roman" pitchFamily="18" charset="0"/>
                <a:cs typeface="Times New Roman" pitchFamily="18" charset="0"/>
              </a:rPr>
              <a:t> thời điểm </a:t>
            </a:r>
            <a:r>
              <a:rPr lang="vi-VN" sz="2800" b="1" i="1" dirty="0" smtClean="0">
                <a:solidFill>
                  <a:srgbClr val="FF0000"/>
                </a:solidFill>
                <a:latin typeface="Times New Roman" pitchFamily="18" charset="0"/>
                <a:cs typeface="Times New Roman" pitchFamily="18" charset="0"/>
              </a:rPr>
              <a:t>tài sản được chuyển giao</a:t>
            </a:r>
            <a:r>
              <a:rPr lang="en-US" sz="2800" b="1" i="1" dirty="0" smtClean="0">
                <a:solidFill>
                  <a:srgbClr val="FF0000"/>
                </a:solidFill>
                <a:latin typeface="Times New Roman" pitchFamily="18" charset="0"/>
                <a:cs typeface="Times New Roman" pitchFamily="18" charset="0"/>
              </a:rPr>
              <a:t>…</a:t>
            </a:r>
            <a:endParaRPr lang="en-US" sz="2800" b="1" i="1" dirty="0">
              <a:solidFill>
                <a:srgbClr val="FF0000"/>
              </a:solidFill>
              <a:latin typeface="Times New Roman" pitchFamily="18" charset="0"/>
              <a:cs typeface="Times New Roman" pitchFamily="18" charset="0"/>
            </a:endParaRPr>
          </a:p>
        </p:txBody>
      </p:sp>
      <p:sp>
        <p:nvSpPr>
          <p:cNvPr id="17" name="Rounded Rectangle 16"/>
          <p:cNvSpPr/>
          <p:nvPr/>
        </p:nvSpPr>
        <p:spPr>
          <a:xfrm>
            <a:off x="2133600" y="5715000"/>
            <a:ext cx="68580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 </a:t>
            </a:r>
            <a:r>
              <a:rPr lang="vi-VN" sz="2800" b="1" i="1" dirty="0" smtClean="0">
                <a:solidFill>
                  <a:srgbClr val="FF0000"/>
                </a:solidFill>
              </a:rPr>
              <a:t>là thời điểm bên có quyền hoặc người đại diện hợp pháp của họ </a:t>
            </a:r>
            <a:r>
              <a:rPr lang="nl-NL" sz="2800" b="1" i="1" dirty="0" smtClean="0">
                <a:solidFill>
                  <a:srgbClr val="FF0000"/>
                </a:solidFill>
                <a:latin typeface="Times New Roman" pitchFamily="18" charset="0"/>
                <a:cs typeface="Times New Roman" pitchFamily="18" charset="0"/>
              </a:rPr>
              <a:t>chiếm hữu </a:t>
            </a:r>
            <a:r>
              <a:rPr lang="vi-VN" sz="2800" b="1" i="1" dirty="0" smtClean="0">
                <a:solidFill>
                  <a:srgbClr val="FF0000"/>
                </a:solidFill>
              </a:rPr>
              <a:t>tài sản</a:t>
            </a:r>
            <a:r>
              <a:rPr lang="en-US" sz="2800" i="1" dirty="0" smtClean="0">
                <a:solidFill>
                  <a:schemeClr val="tx1"/>
                </a:solidFill>
                <a:cs typeface="Times New Roman" pitchFamily="18" charset="0"/>
              </a:rPr>
              <a:t>.</a:t>
            </a:r>
            <a:endParaRPr lang="en-US" i="1" dirty="0">
              <a:solidFill>
                <a:schemeClr val="tx1"/>
              </a:solidFill>
              <a:cs typeface="Times New Roman" pitchFamily="18" charset="0"/>
            </a:endParaRPr>
          </a:p>
        </p:txBody>
      </p:sp>
      <p:sp>
        <p:nvSpPr>
          <p:cNvPr id="18" name="Down Arrow 17"/>
          <p:cNvSpPr/>
          <p:nvPr/>
        </p:nvSpPr>
        <p:spPr>
          <a:xfrm>
            <a:off x="6781800" y="3505200"/>
            <a:ext cx="533400" cy="609600"/>
          </a:xfrm>
          <a:prstGeom prst="downArrow">
            <a:avLst/>
          </a:prstGeom>
          <a:solidFill>
            <a:srgbClr val="FFFF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8534400" y="5105400"/>
            <a:ext cx="609600" cy="60960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 name="Cloud 14"/>
          <p:cNvSpPr/>
          <p:nvPr/>
        </p:nvSpPr>
        <p:spPr>
          <a:xfrm>
            <a:off x="381000" y="1371600"/>
            <a:ext cx="8077200" cy="4114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latin typeface="Arial" pitchFamily="34" charset="0"/>
                <a:cs typeface="Arial" pitchFamily="34" charset="0"/>
              </a:rPr>
              <a:t>Trường hợp TS chưa được chuyển giao mà phát sinh hoa lợi, lợi tức thì hoa lợi, lợi tức thuộc về bên có tài sản chuyển giao, trừ trường hợp có thỏa thuận khác</a:t>
            </a:r>
            <a:endParaRPr lang="en-US" sz="3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ox(i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heel(4)">
                                      <p:cBhvr>
                                        <p:cTn id="39" dur="2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circle(in)">
                                      <p:cBhvr>
                                        <p:cTn id="5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2" grpId="0" animBg="1"/>
      <p:bldP spid="16" grpId="0" animBg="1"/>
      <p:bldP spid="17" grpId="0" animBg="1"/>
      <p:bldP spid="18" grpId="0" animBg="1"/>
      <p:bldP spid="19"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0" y="152400"/>
            <a:ext cx="9144000" cy="6858000"/>
          </a:xfrm>
          <a:prstGeom prst="rect">
            <a:avLst/>
          </a:prstGeom>
          <a:solidFill>
            <a:schemeClr val="tx1"/>
          </a:solidFill>
          <a:ln w="9525" algn="ctr">
            <a:solidFill>
              <a:schemeClr val="tx1"/>
            </a:solidFill>
            <a:round/>
            <a:headEnd/>
            <a:tailEnd/>
          </a:ln>
        </p:spPr>
        <p:txBody>
          <a:bodyPr/>
          <a:lstStyle/>
          <a:p>
            <a:pPr>
              <a:defRPr/>
            </a:pPr>
            <a:endParaRPr lang="en-US">
              <a:solidFill>
                <a:schemeClr val="accent4">
                  <a:lumMod val="10000"/>
                </a:schemeClr>
              </a:solidFill>
            </a:endParaRPr>
          </a:p>
        </p:txBody>
      </p:sp>
      <p:sp>
        <p:nvSpPr>
          <p:cNvPr id="4" name="Flowchart: Decision 3"/>
          <p:cNvSpPr/>
          <p:nvPr/>
        </p:nvSpPr>
        <p:spPr>
          <a:xfrm>
            <a:off x="228600" y="0"/>
            <a:ext cx="8686800" cy="1905000"/>
          </a:xfrm>
          <a:prstGeom prst="flowChartDecision">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800" b="1" dirty="0" smtClean="0">
                <a:solidFill>
                  <a:schemeClr val="tx1"/>
                </a:solidFill>
                <a:latin typeface="Times New Roman" pitchFamily="18" charset="0"/>
                <a:cs typeface="Times New Roman" pitchFamily="18" charset="0"/>
              </a:rPr>
              <a:t>7.3. </a:t>
            </a:r>
            <a:r>
              <a:rPr lang="en-US" sz="2800" b="1" dirty="0" err="1" smtClean="0">
                <a:solidFill>
                  <a:schemeClr val="tx1"/>
                </a:solidFill>
                <a:latin typeface="Times New Roman" pitchFamily="18" charset="0"/>
                <a:cs typeface="Times New Roman" pitchFamily="18" charset="0"/>
              </a:rPr>
              <a:t>Về</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chiếm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hữu</a:t>
            </a:r>
            <a:r>
              <a:rPr lang="en-US" sz="2800" b="1" dirty="0" smtClean="0">
                <a:solidFill>
                  <a:schemeClr val="tx1"/>
                </a:solidFill>
                <a:latin typeface="Times New Roman" pitchFamily="18" charset="0"/>
                <a:cs typeface="Times New Roman" pitchFamily="18" charset="0"/>
              </a:rPr>
              <a:t> </a:t>
            </a:r>
            <a:r>
              <a:rPr lang="en-US" sz="2800" b="1" i="1" dirty="0" smtClean="0">
                <a:solidFill>
                  <a:schemeClr val="tx1"/>
                </a:solidFill>
                <a:latin typeface="Times New Roman" pitchFamily="18" charset="0"/>
                <a:cs typeface="Times New Roman" pitchFamily="18" charset="0"/>
              </a:rPr>
              <a:t>(Đ179-185)</a:t>
            </a:r>
            <a:endParaRPr lang="en-US" sz="2800" b="1" i="1" dirty="0">
              <a:solidFill>
                <a:schemeClr val="tx1"/>
              </a:solidFill>
              <a:latin typeface="Times New Roman" pitchFamily="18" charset="0"/>
              <a:cs typeface="Times New Roman" pitchFamily="18" charset="0"/>
            </a:endParaRPr>
          </a:p>
        </p:txBody>
      </p:sp>
      <p:sp>
        <p:nvSpPr>
          <p:cNvPr id="5" name="Flowchart: Decision 4"/>
          <p:cNvSpPr/>
          <p:nvPr/>
        </p:nvSpPr>
        <p:spPr>
          <a:xfrm>
            <a:off x="228600" y="4953000"/>
            <a:ext cx="8686800" cy="1905000"/>
          </a:xfrm>
          <a:prstGeom prst="flowChartDecision">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000" b="1" i="1" dirty="0" smtClean="0">
                <a:latin typeface="Times New Roman" pitchFamily="18" charset="0"/>
                <a:cs typeface="Times New Roman" pitchFamily="18" charset="0"/>
              </a:rPr>
              <a:t>…</a:t>
            </a:r>
            <a:r>
              <a:rPr lang="en-US" sz="2000" b="1" i="1" dirty="0" err="1" smtClean="0">
                <a:latin typeface="Times New Roman" pitchFamily="18" charset="0"/>
                <a:cs typeface="Times New Roman" pitchFamily="18" charset="0"/>
              </a:rPr>
              <a:t>tình</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trạng</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PLý</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về</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việc</a:t>
            </a:r>
            <a:r>
              <a:rPr lang="en-US" sz="2000" b="1" i="1" dirty="0" smtClean="0">
                <a:latin typeface="Times New Roman" pitchFamily="18" charset="0"/>
                <a:cs typeface="Times New Roman" pitchFamily="18" charset="0"/>
              </a:rPr>
              <a:t> CN, PN </a:t>
            </a:r>
            <a:r>
              <a:rPr lang="en-US" sz="2000" b="1" i="1" dirty="0" err="1" smtClean="0">
                <a:latin typeface="Times New Roman" pitchFamily="18" charset="0"/>
                <a:cs typeface="Times New Roman" pitchFamily="18" charset="0"/>
              </a:rPr>
              <a:t>nắm</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giữ</a:t>
            </a:r>
            <a:r>
              <a:rPr lang="en-US" sz="2000" b="1" i="1" dirty="0" smtClean="0">
                <a:latin typeface="Times New Roman" pitchFamily="18" charset="0"/>
                <a:cs typeface="Times New Roman" pitchFamily="18" charset="0"/>
              </a:rPr>
              <a:t>, chi </a:t>
            </a:r>
            <a:r>
              <a:rPr lang="en-US" sz="2000" b="1" i="1" dirty="0" err="1" smtClean="0">
                <a:latin typeface="Times New Roman" pitchFamily="18" charset="0"/>
                <a:cs typeface="Times New Roman" pitchFamily="18" charset="0"/>
              </a:rPr>
              <a:t>phối</a:t>
            </a:r>
            <a:r>
              <a:rPr lang="en-US" sz="2000" b="1" i="1" dirty="0" smtClean="0">
                <a:latin typeface="Times New Roman" pitchFamily="18" charset="0"/>
                <a:cs typeface="Times New Roman" pitchFamily="18" charset="0"/>
              </a:rPr>
              <a:t> TS </a:t>
            </a:r>
            <a:r>
              <a:rPr lang="en-US" sz="2000" b="1" i="1" dirty="0" err="1" smtClean="0">
                <a:latin typeface="Times New Roman" pitchFamily="18" charset="0"/>
                <a:cs typeface="Times New Roman" pitchFamily="18" charset="0"/>
              </a:rPr>
              <a:t>một</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cách</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trực</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tiếp</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hoặc</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gián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tiếp</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như</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chủ</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thể</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có</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quyền</a:t>
            </a:r>
            <a:r>
              <a:rPr lang="en-US" sz="2000" b="1" i="1" dirty="0" smtClean="0">
                <a:latin typeface="Times New Roman" pitchFamily="18" charset="0"/>
                <a:cs typeface="Times New Roman" pitchFamily="18" charset="0"/>
              </a:rPr>
              <a:t> </a:t>
            </a:r>
          </a:p>
          <a:p>
            <a:pPr algn="ctr">
              <a:defRPr/>
            </a:pPr>
            <a:r>
              <a:rPr lang="en-US" sz="2000" b="1" i="1" dirty="0" err="1" smtClean="0">
                <a:latin typeface="Times New Roman" pitchFamily="18" charset="0"/>
                <a:cs typeface="Times New Roman" pitchFamily="18" charset="0"/>
              </a:rPr>
              <a:t>đối</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với</a:t>
            </a:r>
            <a:r>
              <a:rPr lang="en-US" sz="2000" b="1" i="1" dirty="0" smtClean="0">
                <a:latin typeface="Times New Roman" pitchFamily="18" charset="0"/>
                <a:cs typeface="Times New Roman" pitchFamily="18" charset="0"/>
              </a:rPr>
              <a:t> TS</a:t>
            </a:r>
            <a:endParaRPr lang="en-US" sz="2800" b="1" i="1" dirty="0">
              <a:solidFill>
                <a:schemeClr val="tx2"/>
              </a:solidFill>
              <a:latin typeface="Times New Roman" pitchFamily="18" charset="0"/>
              <a:cs typeface="Times New Roman" pitchFamily="18" charset="0"/>
            </a:endParaRPr>
          </a:p>
        </p:txBody>
      </p:sp>
      <p:cxnSp>
        <p:nvCxnSpPr>
          <p:cNvPr id="6" name="Straight Connector 5"/>
          <p:cNvCxnSpPr>
            <a:stCxn id="4" idx="1"/>
            <a:endCxn id="5" idx="1"/>
          </p:cNvCxnSpPr>
          <p:nvPr/>
        </p:nvCxnSpPr>
        <p:spPr>
          <a:xfrm rot="10800000" flipV="1">
            <a:off x="228600" y="952500"/>
            <a:ext cx="1588" cy="495300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rot="5400000">
            <a:off x="3390900" y="3848100"/>
            <a:ext cx="2362200" cy="1588"/>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rot="10800000" flipV="1">
            <a:off x="9142413" y="914400"/>
            <a:ext cx="1587" cy="495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8915400" y="990600"/>
            <a:ext cx="1588" cy="4953000"/>
          </a:xfrm>
          <a:prstGeom prst="line">
            <a:avLst/>
          </a:prstGeom>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2438400" y="1905000"/>
            <a:ext cx="4038600" cy="523220"/>
          </a:xfrm>
          <a:prstGeom prst="rect">
            <a:avLst/>
          </a:prstGeom>
          <a:noFill/>
        </p:spPr>
        <p:txBody>
          <a:bodyPr>
            <a:spAutoFit/>
          </a:bodyPr>
          <a:lstStyle/>
          <a:p>
            <a:pPr algn="ctr">
              <a:defRPr/>
            </a:pPr>
            <a:r>
              <a:rPr lang="en-US" sz="1400" b="1" dirty="0" smtClean="0">
                <a:solidFill>
                  <a:schemeClr val="bg1"/>
                </a:solidFill>
                <a:cs typeface="Times New Roman" pitchFamily="18" charset="0"/>
              </a:rPr>
              <a:t>NGƯỜI CHIẾM HỮU TS ĐƯỢC SUY ĐOÁN LÀ NGAY TÌNH</a:t>
            </a:r>
            <a:endParaRPr lang="en-US" sz="1400" b="1" dirty="0">
              <a:solidFill>
                <a:schemeClr val="bg1"/>
              </a:solidFill>
              <a:cs typeface="Times New Roman" pitchFamily="18" charset="0"/>
            </a:endParaRPr>
          </a:p>
        </p:txBody>
      </p:sp>
      <p:sp>
        <p:nvSpPr>
          <p:cNvPr id="11" name="TextBox 10"/>
          <p:cNvSpPr txBox="1"/>
          <p:nvPr/>
        </p:nvSpPr>
        <p:spPr>
          <a:xfrm>
            <a:off x="4724400" y="1905000"/>
            <a:ext cx="3962400" cy="276999"/>
          </a:xfrm>
          <a:prstGeom prst="rect">
            <a:avLst/>
          </a:prstGeom>
          <a:noFill/>
        </p:spPr>
        <p:txBody>
          <a:bodyPr wrap="square">
            <a:spAutoFit/>
          </a:bodyPr>
          <a:lstStyle/>
          <a:p>
            <a:pPr algn="ctr">
              <a:defRPr/>
            </a:pPr>
            <a:endParaRPr lang="en-US" sz="1200" b="1" dirty="0">
              <a:solidFill>
                <a:schemeClr val="bg1"/>
              </a:solidFill>
              <a:cs typeface="Times New Roman" pitchFamily="18" charset="0"/>
            </a:endParaRPr>
          </a:p>
        </p:txBody>
      </p:sp>
      <p:sp>
        <p:nvSpPr>
          <p:cNvPr id="14" name="Oval 13"/>
          <p:cNvSpPr/>
          <p:nvPr/>
        </p:nvSpPr>
        <p:spPr>
          <a:xfrm>
            <a:off x="381000" y="2438400"/>
            <a:ext cx="4114800"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Người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nào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rằng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người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chiếm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hữu</a:t>
            </a:r>
            <a:r>
              <a:rPr lang="en-US" sz="1600" dirty="0" smtClean="0">
                <a:latin typeface="Times New Roman" pitchFamily="18" charset="0"/>
                <a:cs typeface="Times New Roman" pitchFamily="18" charset="0"/>
              </a:rPr>
              <a:t> TS </a:t>
            </a:r>
            <a:r>
              <a:rPr lang="en-US" sz="1600" dirty="0" err="1" smtClean="0">
                <a:latin typeface="Times New Roman" pitchFamily="18" charset="0"/>
                <a:cs typeface="Times New Roman" pitchFamily="18" charset="0"/>
              </a:rPr>
              <a:t>là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không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ngay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tình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thì</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phải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chứng</a:t>
            </a:r>
            <a:r>
              <a:rPr lang="en-US" sz="1600" dirty="0" smtClean="0">
                <a:latin typeface="Times New Roman" pitchFamily="18" charset="0"/>
                <a:cs typeface="Times New Roman" pitchFamily="18" charset="0"/>
              </a:rPr>
              <a:t> minh, </a:t>
            </a:r>
          </a:p>
          <a:p>
            <a:pPr algn="ct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Người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nào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tranh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chấp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với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người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chiếm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hữu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thì</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phải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chứng</a:t>
            </a:r>
            <a:r>
              <a:rPr lang="en-US" sz="1600" dirty="0" smtClean="0">
                <a:latin typeface="Times New Roman" pitchFamily="18" charset="0"/>
                <a:cs typeface="Times New Roman" pitchFamily="18" charset="0"/>
              </a:rPr>
              <a:t> minh </a:t>
            </a:r>
            <a:r>
              <a:rPr lang="en-US" sz="1600" dirty="0" err="1" smtClean="0">
                <a:latin typeface="Times New Roman" pitchFamily="18" charset="0"/>
                <a:cs typeface="Times New Roman" pitchFamily="18" charset="0"/>
              </a:rPr>
              <a:t>rằng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người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chiếm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hữu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không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quyền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chiếm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hữu</a:t>
            </a:r>
            <a:r>
              <a:rPr lang="en-US" sz="1600" dirty="0" smtClean="0">
                <a:latin typeface="Times New Roman" pitchFamily="18" charset="0"/>
                <a:cs typeface="Times New Roman" pitchFamily="18" charset="0"/>
              </a:rPr>
              <a:t> </a:t>
            </a:r>
          </a:p>
          <a:p>
            <a:pPr algn="ctr"/>
            <a:r>
              <a:rPr lang="en-US" sz="1600" b="1" dirty="0" smtClean="0">
                <a:latin typeface="Times New Roman" pitchFamily="18" charset="0"/>
                <a:cs typeface="Times New Roman" pitchFamily="18" charset="0"/>
              </a:rPr>
              <a:t>(</a:t>
            </a:r>
            <a:r>
              <a:rPr lang="en-US" sz="1600" b="1" dirty="0" err="1" smtClean="0">
                <a:latin typeface="Times New Roman" pitchFamily="18" charset="0"/>
                <a:cs typeface="Times New Roman" pitchFamily="18" charset="0"/>
              </a:rPr>
              <a:t>Điều</a:t>
            </a:r>
            <a:r>
              <a:rPr lang="en-US" sz="1600" b="1" dirty="0" smtClean="0">
                <a:latin typeface="Times New Roman" pitchFamily="18" charset="0"/>
                <a:cs typeface="Times New Roman" pitchFamily="18" charset="0"/>
              </a:rPr>
              <a:t> 184) </a:t>
            </a:r>
            <a:endParaRPr lang="en-US" sz="1600" b="1" dirty="0">
              <a:solidFill>
                <a:schemeClr val="bg2">
                  <a:lumMod val="50000"/>
                </a:schemeClr>
              </a:solidFill>
              <a:latin typeface="Times New Roman" pitchFamily="18" charset="0"/>
              <a:cs typeface="Times New Roman" pitchFamily="18" charset="0"/>
            </a:endParaRPr>
          </a:p>
        </p:txBody>
      </p:sp>
      <p:sp>
        <p:nvSpPr>
          <p:cNvPr id="17" name="Oval 16"/>
          <p:cNvSpPr/>
          <p:nvPr/>
        </p:nvSpPr>
        <p:spPr>
          <a:xfrm>
            <a:off x="4800600" y="2438400"/>
            <a:ext cx="4114800"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dirty="0" smtClean="0">
                <a:latin typeface="Times New Roman" pitchFamily="18" charset="0"/>
                <a:cs typeface="Times New Roman" pitchFamily="18" charset="0"/>
              </a:rPr>
              <a:t>- Người chiếm hữu ngay tình, liên tục, công khai được áp dụng thời hiệu hưởng quyền và được hưởng hoa lợi, lợi tức mà TS mang lại theo BLDS và luật khác có LQ</a:t>
            </a:r>
          </a:p>
          <a:p>
            <a:pPr algn="ctr"/>
            <a:r>
              <a:rPr lang="pt-BR" sz="1800" dirty="0" smtClean="0">
                <a:solidFill>
                  <a:schemeClr val="bg1"/>
                </a:solidFill>
                <a:latin typeface="Times New Roman" pitchFamily="18" charset="0"/>
                <a:cs typeface="Times New Roman" pitchFamily="18" charset="0"/>
              </a:rPr>
              <a:t>- Có quyền tự bảo vệ mình...</a:t>
            </a:r>
            <a:endParaRPr lang="en-US" sz="1600" dirty="0">
              <a:solidFill>
                <a:schemeClr val="bg1"/>
              </a:solidFill>
              <a:latin typeface="Times New Roman" pitchFamily="18" charset="0"/>
              <a:cs typeface="Times New Roman" pitchFamily="18" charset="0"/>
            </a:endParaRPr>
          </a:p>
        </p:txBody>
      </p:sp>
      <p:sp>
        <p:nvSpPr>
          <p:cNvPr id="18" name="Curved Right Arrow 17"/>
          <p:cNvSpPr/>
          <p:nvPr/>
        </p:nvSpPr>
        <p:spPr>
          <a:xfrm>
            <a:off x="1524000" y="4953000"/>
            <a:ext cx="304800" cy="685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Left Arrow 18"/>
          <p:cNvSpPr/>
          <p:nvPr/>
        </p:nvSpPr>
        <p:spPr>
          <a:xfrm>
            <a:off x="7620000" y="4953000"/>
            <a:ext cx="304800" cy="685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iterate type="lt">
                                    <p:tmPct val="0"/>
                                  </p:iterate>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ircle(in)">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360"/>
                                          </p:val>
                                        </p:tav>
                                        <p:tav tm="100000">
                                          <p:val>
                                            <p:fltVal val="0"/>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9" presetClass="entr" presetSubtype="0" accel="10000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ssolv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heel(4)">
                                      <p:cBhvr>
                                        <p:cTn id="56" dur="20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1" nodeType="clickEffect" nodePh="1">
                                  <p:stCondLst>
                                    <p:cond delay="0"/>
                                  </p:stCondLst>
                                  <p:endCondLst>
                                    <p:cond evt="begin" delay="0">
                                      <p:tn val="59"/>
                                    </p:cond>
                                  </p:end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strVal val="#ppt_w*0.70"/>
                                          </p:val>
                                        </p:tav>
                                        <p:tav tm="100000">
                                          <p:val>
                                            <p:strVal val="#ppt_w"/>
                                          </p:val>
                                        </p:tav>
                                      </p:tavLst>
                                    </p:anim>
                                    <p:anim calcmode="lin" valueType="num">
                                      <p:cBhvr>
                                        <p:cTn id="62" dur="1000" fill="hold"/>
                                        <p:tgtEl>
                                          <p:spTgt spid="11"/>
                                        </p:tgtEl>
                                        <p:attrNameLst>
                                          <p:attrName>ppt_h</p:attrName>
                                        </p:attrNameLst>
                                      </p:cBhvr>
                                      <p:tavLst>
                                        <p:tav tm="0">
                                          <p:val>
                                            <p:strVal val="#ppt_h"/>
                                          </p:val>
                                        </p:tav>
                                        <p:tav tm="100000">
                                          <p:val>
                                            <p:strVal val="#ppt_h"/>
                                          </p:val>
                                        </p:tav>
                                      </p:tavLst>
                                    </p:anim>
                                    <p:animEffect transition="in" filter="fade">
                                      <p:cBhvr>
                                        <p:cTn id="63" dur="10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6"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arn(inHorizontal)">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iterate type="lt">
                                    <p:tmPct val="0"/>
                                  </p:iterate>
                                  <p:childTnLst>
                                    <p:set>
                                      <p:cBhvr>
                                        <p:cTn id="72" dur="1" fill="hold">
                                          <p:stCondLst>
                                            <p:cond delay="0"/>
                                          </p:stCondLst>
                                        </p:cTn>
                                        <p:tgtEl>
                                          <p:spTgt spid="5">
                                            <p:txEl>
                                              <p:pRg st="1" end="1"/>
                                            </p:txEl>
                                          </p:spTgt>
                                        </p:tgtEl>
                                        <p:attrNameLst>
                                          <p:attrName>style.visibility</p:attrName>
                                        </p:attrNameLst>
                                      </p:cBhvr>
                                      <p:to>
                                        <p:strVal val="visible"/>
                                      </p:to>
                                    </p:set>
                                    <p:animEffect transition="in" filter="circle(in)">
                                      <p:cBhvr>
                                        <p:cTn id="73" dur="2000"/>
                                        <p:tgtEl>
                                          <p:spTgt spid="5">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blinds(horizontal)">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ntr" presetSubtype="16"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diamond(in)">
                                      <p:cBhvr>
                                        <p:cTn id="8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1"/>
      <p:bldP spid="14"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WordArt 7"/>
          <p:cNvSpPr>
            <a:spLocks noChangeArrowheads="1" noChangeShapeType="1" noTextEdit="1"/>
          </p:cNvSpPr>
          <p:nvPr/>
        </p:nvSpPr>
        <p:spPr bwMode="auto">
          <a:xfrm>
            <a:off x="609600" y="2743200"/>
            <a:ext cx="7772400" cy="2209800"/>
          </a:xfrm>
          <a:prstGeom prst="rect">
            <a:avLst/>
          </a:prstGeom>
          <a:solidFill>
            <a:srgbClr val="9900CC"/>
          </a:solidFill>
        </p:spPr>
        <p:style>
          <a:lnRef idx="0">
            <a:schemeClr val="accent4"/>
          </a:lnRef>
          <a:fillRef idx="3">
            <a:schemeClr val="accent4"/>
          </a:fillRef>
          <a:effectRef idx="3">
            <a:schemeClr val="accent4"/>
          </a:effectRef>
          <a:fontRef idx="minor">
            <a:schemeClr val="lt1"/>
          </a:fontRef>
        </p:style>
        <p:txBody>
          <a:bodyPr wrap="none" fromWordArt="1">
            <a:prstTxWarp prst="textDeflate">
              <a:avLst>
                <a:gd name="adj" fmla="val 18213"/>
              </a:avLst>
            </a:prstTxWarp>
          </a:bodyPr>
          <a:lstStyle/>
          <a:p>
            <a:pPr algn="ctr"/>
            <a:r>
              <a:rPr lang="en-US" sz="500" dirty="0" smtClean="0">
                <a:cs typeface="Times New Roman" pitchFamily="18" charset="0"/>
              </a:rPr>
              <a:t>BỘ </a:t>
            </a:r>
            <a:r>
              <a:rPr lang="en-US" sz="500" dirty="0" err="1" smtClean="0">
                <a:cs typeface="Times New Roman" pitchFamily="18" charset="0"/>
              </a:rPr>
              <a:t>LuẬT</a:t>
            </a:r>
            <a:r>
              <a:rPr lang="en-US" sz="500" dirty="0" smtClean="0">
                <a:cs typeface="Times New Roman" pitchFamily="18" charset="0"/>
              </a:rPr>
              <a:t> DÂN SỰ</a:t>
            </a:r>
          </a:p>
          <a:p>
            <a:pPr algn="ctr"/>
            <a:r>
              <a:rPr lang="en-US" sz="500" dirty="0" smtClean="0">
                <a:cs typeface="Times New Roman" pitchFamily="18" charset="0"/>
              </a:rPr>
              <a:t> NĂM 2015</a:t>
            </a:r>
            <a:endParaRPr lang="en-US" sz="500" b="1" kern="10" dirty="0">
              <a:ln w="9525">
                <a:solidFill>
                  <a:srgbClr val="000000"/>
                </a:solidFill>
                <a:round/>
                <a:headEnd/>
                <a:tailEnd/>
              </a:ln>
              <a:solidFill>
                <a:srgbClr val="FF00FF"/>
              </a:solidFill>
              <a:latin typeface="Times New Roman"/>
              <a:cs typeface="Times New Roman"/>
            </a:endParaRPr>
          </a:p>
        </p:txBody>
      </p:sp>
      <p:sp>
        <p:nvSpPr>
          <p:cNvPr id="5" name="Flowchart: Punched Tape 4"/>
          <p:cNvSpPr/>
          <p:nvPr/>
        </p:nvSpPr>
        <p:spPr>
          <a:xfrm>
            <a:off x="2743200" y="5181600"/>
            <a:ext cx="5791200" cy="1447800"/>
          </a:xfrm>
          <a:prstGeom prst="flowChartPunchedTape">
            <a:avLst/>
          </a:prstGeom>
          <a:solidFill>
            <a:srgbClr val="FFCCCC"/>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b="1" dirty="0" smtClean="0">
              <a:solidFill>
                <a:srgbClr val="FF0000"/>
              </a:solidFill>
            </a:endParaRPr>
          </a:p>
          <a:p>
            <a:pPr algn="ctr"/>
            <a:r>
              <a:rPr lang="en-US" sz="2400" i="1" dirty="0" err="1" smtClean="0">
                <a:solidFill>
                  <a:srgbClr val="7030A0"/>
                </a:solidFill>
              </a:rPr>
              <a:t>Giảng</a:t>
            </a:r>
            <a:r>
              <a:rPr lang="en-US" sz="2400" i="1" dirty="0" smtClean="0">
                <a:solidFill>
                  <a:srgbClr val="7030A0"/>
                </a:solidFill>
              </a:rPr>
              <a:t> </a:t>
            </a:r>
            <a:r>
              <a:rPr lang="en-US" sz="2400" i="1" dirty="0" err="1" smtClean="0">
                <a:solidFill>
                  <a:srgbClr val="7030A0"/>
                </a:solidFill>
              </a:rPr>
              <a:t>viên</a:t>
            </a:r>
            <a:r>
              <a:rPr lang="en-US" sz="2400" i="1" dirty="0" smtClean="0">
                <a:solidFill>
                  <a:srgbClr val="7030A0"/>
                </a:solidFill>
              </a:rPr>
              <a:t>: PGS.TS. </a:t>
            </a:r>
            <a:r>
              <a:rPr lang="en-US" sz="2400" i="1" dirty="0" err="1" smtClean="0">
                <a:solidFill>
                  <a:srgbClr val="7030A0"/>
                </a:solidFill>
              </a:rPr>
              <a:t>Vũ</a:t>
            </a:r>
            <a:r>
              <a:rPr lang="en-US" sz="2400" i="1" dirty="0" smtClean="0">
                <a:solidFill>
                  <a:srgbClr val="7030A0"/>
                </a:solidFill>
              </a:rPr>
              <a:t> </a:t>
            </a:r>
            <a:r>
              <a:rPr lang="en-US" sz="2400" i="1" dirty="0" err="1" smtClean="0">
                <a:solidFill>
                  <a:srgbClr val="7030A0"/>
                </a:solidFill>
              </a:rPr>
              <a:t>Thị</a:t>
            </a:r>
            <a:r>
              <a:rPr lang="en-US" sz="2400" i="1" dirty="0" smtClean="0">
                <a:solidFill>
                  <a:srgbClr val="7030A0"/>
                </a:solidFill>
              </a:rPr>
              <a:t> </a:t>
            </a:r>
            <a:r>
              <a:rPr lang="en-US" sz="2400" i="1" dirty="0" err="1" smtClean="0">
                <a:solidFill>
                  <a:srgbClr val="7030A0"/>
                </a:solidFill>
              </a:rPr>
              <a:t>Hồng</a:t>
            </a:r>
            <a:r>
              <a:rPr lang="en-US" sz="2400" i="1" dirty="0" smtClean="0">
                <a:solidFill>
                  <a:srgbClr val="7030A0"/>
                </a:solidFill>
              </a:rPr>
              <a:t> </a:t>
            </a:r>
            <a:r>
              <a:rPr lang="en-US" sz="2400" i="1" dirty="0" err="1" smtClean="0">
                <a:solidFill>
                  <a:srgbClr val="7030A0"/>
                </a:solidFill>
              </a:rPr>
              <a:t>Vân</a:t>
            </a:r>
            <a:endParaRPr lang="en-US" sz="2400" i="1" dirty="0" smtClean="0">
              <a:solidFill>
                <a:srgbClr val="7030A0"/>
              </a:solidFill>
            </a:endParaRPr>
          </a:p>
          <a:p>
            <a:pPr algn="ctr"/>
            <a:r>
              <a:rPr lang="en-US" sz="2400" i="1" dirty="0" err="1" smtClean="0">
                <a:solidFill>
                  <a:srgbClr val="7030A0"/>
                </a:solidFill>
              </a:rPr>
              <a:t>Trường</a:t>
            </a:r>
            <a:r>
              <a:rPr lang="en-US" sz="2400" i="1" dirty="0" smtClean="0">
                <a:solidFill>
                  <a:srgbClr val="7030A0"/>
                </a:solidFill>
              </a:rPr>
              <a:t> </a:t>
            </a:r>
            <a:r>
              <a:rPr lang="en-US" sz="2400" i="1" dirty="0" err="1" smtClean="0">
                <a:solidFill>
                  <a:srgbClr val="7030A0"/>
                </a:solidFill>
              </a:rPr>
              <a:t>Đại</a:t>
            </a:r>
            <a:r>
              <a:rPr lang="en-US" sz="2400" i="1" dirty="0" smtClean="0">
                <a:solidFill>
                  <a:srgbClr val="7030A0"/>
                </a:solidFill>
              </a:rPr>
              <a:t> </a:t>
            </a:r>
            <a:r>
              <a:rPr lang="en-US" sz="2400" i="1" dirty="0" err="1" smtClean="0">
                <a:solidFill>
                  <a:srgbClr val="7030A0"/>
                </a:solidFill>
              </a:rPr>
              <a:t>học</a:t>
            </a:r>
            <a:r>
              <a:rPr lang="en-US" sz="2400" i="1" dirty="0" smtClean="0">
                <a:solidFill>
                  <a:srgbClr val="7030A0"/>
                </a:solidFill>
              </a:rPr>
              <a:t> </a:t>
            </a:r>
            <a:r>
              <a:rPr lang="en-US" sz="2400" i="1" dirty="0" err="1" smtClean="0">
                <a:solidFill>
                  <a:srgbClr val="7030A0"/>
                </a:solidFill>
              </a:rPr>
              <a:t>Kiểm</a:t>
            </a:r>
            <a:r>
              <a:rPr lang="en-US" sz="2400" i="1" dirty="0" smtClean="0">
                <a:solidFill>
                  <a:srgbClr val="7030A0"/>
                </a:solidFill>
              </a:rPr>
              <a:t> </a:t>
            </a:r>
            <a:r>
              <a:rPr lang="en-US" sz="2400" i="1" dirty="0" err="1" smtClean="0">
                <a:solidFill>
                  <a:srgbClr val="7030A0"/>
                </a:solidFill>
              </a:rPr>
              <a:t>sát</a:t>
            </a:r>
            <a:r>
              <a:rPr lang="en-US" sz="2400" i="1" dirty="0" smtClean="0">
                <a:solidFill>
                  <a:srgbClr val="7030A0"/>
                </a:solidFill>
              </a:rPr>
              <a:t> </a:t>
            </a:r>
            <a:r>
              <a:rPr lang="en-US" sz="2400" i="1" dirty="0" err="1" smtClean="0">
                <a:solidFill>
                  <a:srgbClr val="7030A0"/>
                </a:solidFill>
              </a:rPr>
              <a:t>Hà</a:t>
            </a:r>
            <a:r>
              <a:rPr lang="en-US" sz="2400" i="1" dirty="0" smtClean="0">
                <a:solidFill>
                  <a:srgbClr val="7030A0"/>
                </a:solidFill>
              </a:rPr>
              <a:t> </a:t>
            </a:r>
            <a:r>
              <a:rPr lang="en-US" sz="2400" i="1" dirty="0" err="1" smtClean="0">
                <a:solidFill>
                  <a:srgbClr val="7030A0"/>
                </a:solidFill>
              </a:rPr>
              <a:t>Nội</a:t>
            </a:r>
            <a:endParaRPr lang="en-US" sz="2400" i="1" dirty="0" smtClean="0">
              <a:solidFill>
                <a:srgbClr val="7030A0"/>
              </a:solidFill>
            </a:endParaRPr>
          </a:p>
          <a:p>
            <a:pPr algn="ctr"/>
            <a:endParaRPr lang="en-US" i="1" dirty="0">
              <a:solidFill>
                <a:srgbClr val="FF0000"/>
              </a:solidFill>
            </a:endParaRPr>
          </a:p>
        </p:txBody>
      </p:sp>
      <p:sp>
        <p:nvSpPr>
          <p:cNvPr id="6" name="Title 5"/>
          <p:cNvSpPr>
            <a:spLocks noGrp="1"/>
          </p:cNvSpPr>
          <p:nvPr>
            <p:ph type="title"/>
          </p:nvPr>
        </p:nvSpPr>
        <p:spPr/>
        <p:txBody>
          <a:bodyPr/>
          <a:lstStyle/>
          <a:p>
            <a:endParaRPr lang="en-US"/>
          </a:p>
        </p:txBody>
      </p:sp>
      <p:pic>
        <p:nvPicPr>
          <p:cNvPr id="7" name="Picture 6" descr="56061281.jpg"/>
          <p:cNvPicPr>
            <a:picLocks noChangeAspect="1"/>
          </p:cNvPicPr>
          <p:nvPr/>
        </p:nvPicPr>
        <p:blipFill>
          <a:blip r:embed="rId3" cstate="print"/>
          <a:stretch>
            <a:fillRect/>
          </a:stretch>
        </p:blipFill>
        <p:spPr>
          <a:xfrm>
            <a:off x="2590800" y="228600"/>
            <a:ext cx="4286250" cy="2366963"/>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7591"/>
                                        </p:tgtEl>
                                        <p:attrNameLst>
                                          <p:attrName>style.visibility</p:attrName>
                                        </p:attrNameLst>
                                      </p:cBhvr>
                                      <p:to>
                                        <p:strVal val="visible"/>
                                      </p:to>
                                    </p:set>
                                    <p:animEffect transition="in" filter="fade">
                                      <p:cBhvr>
                                        <p:cTn id="7" dur="770" decel="100000"/>
                                        <p:tgtEl>
                                          <p:spTgt spid="67591"/>
                                        </p:tgtEl>
                                      </p:cBhvr>
                                    </p:animEffect>
                                    <p:animScale>
                                      <p:cBhvr>
                                        <p:cTn id="8" dur="770" decel="100000"/>
                                        <p:tgtEl>
                                          <p:spTgt spid="67591"/>
                                        </p:tgtEl>
                                      </p:cBhvr>
                                      <p:from x="10000" y="10000"/>
                                      <p:to x="200000" y="450000"/>
                                    </p:animScale>
                                    <p:animScale>
                                      <p:cBhvr>
                                        <p:cTn id="9" dur="1230" accel="100000" fill="hold">
                                          <p:stCondLst>
                                            <p:cond delay="770"/>
                                          </p:stCondLst>
                                        </p:cTn>
                                        <p:tgtEl>
                                          <p:spTgt spid="67591"/>
                                        </p:tgtEl>
                                      </p:cBhvr>
                                      <p:from x="200000" y="450000"/>
                                      <p:to x="100000" y="100000"/>
                                    </p:animScale>
                                    <p:set>
                                      <p:cBhvr>
                                        <p:cTn id="10" dur="770" fill="hold"/>
                                        <p:tgtEl>
                                          <p:spTgt spid="67591"/>
                                        </p:tgtEl>
                                        <p:attrNameLst>
                                          <p:attrName>ppt_x</p:attrName>
                                        </p:attrNameLst>
                                      </p:cBhvr>
                                      <p:to>
                                        <p:strVal val="(0.5)"/>
                                      </p:to>
                                    </p:set>
                                    <p:anim from="(0.5)" to="(#ppt_x)" calcmode="lin" valueType="num">
                                      <p:cBhvr>
                                        <p:cTn id="11" dur="1230" accel="100000" fill="hold">
                                          <p:stCondLst>
                                            <p:cond delay="770"/>
                                          </p:stCondLst>
                                        </p:cTn>
                                        <p:tgtEl>
                                          <p:spTgt spid="67591"/>
                                        </p:tgtEl>
                                        <p:attrNameLst>
                                          <p:attrName>ppt_x</p:attrName>
                                        </p:attrNameLst>
                                      </p:cBhvr>
                                    </p:anim>
                                    <p:set>
                                      <p:cBhvr>
                                        <p:cTn id="12" dur="770" fill="hold"/>
                                        <p:tgtEl>
                                          <p:spTgt spid="67591"/>
                                        </p:tgtEl>
                                        <p:attrNameLst>
                                          <p:attrName>ppt_y</p:attrName>
                                        </p:attrNameLst>
                                      </p:cBhvr>
                                      <p:to>
                                        <p:strVal val="(#ppt_y+0.4)"/>
                                      </p:to>
                                    </p:set>
                                    <p:anim from="(#ppt_y+0.4)" to="(#ppt_y)" calcmode="lin" valueType="num">
                                      <p:cBhvr>
                                        <p:cTn id="13" dur="1230" accel="100000" fill="hold">
                                          <p:stCondLst>
                                            <p:cond delay="770"/>
                                          </p:stCondLst>
                                        </p:cTn>
                                        <p:tgtEl>
                                          <p:spTgt spid="67591"/>
                                        </p:tgtEl>
                                        <p:attrNameLst>
                                          <p:attrName>ppt_y</p:attrName>
                                        </p:attrNameLst>
                                      </p:cBhvr>
                                    </p:anim>
                                  </p:childTnLst>
                                </p:cTn>
                              </p:par>
                              <p:par>
                                <p:cTn id="14" presetID="24" presetClass="emph" presetSubtype="0" fill="hold" grpId="1" nodeType="withEffect">
                                  <p:stCondLst>
                                    <p:cond delay="0"/>
                                  </p:stCondLst>
                                  <p:childTnLst>
                                    <p:animClr clrSpc="hsl" dir="cw">
                                      <p:cBhvr override="childStyle">
                                        <p:cTn id="15" dur="500" fill="hold"/>
                                        <p:tgtEl>
                                          <p:spTgt spid="67591"/>
                                        </p:tgtEl>
                                        <p:attrNameLst>
                                          <p:attrName>style.color</p:attrName>
                                        </p:attrNameLst>
                                      </p:cBhvr>
                                      <p:by>
                                        <p:hsl h="0" s="-12549" l="-25098"/>
                                      </p:by>
                                    </p:animClr>
                                    <p:animClr clrSpc="hsl" dir="cw">
                                      <p:cBhvr>
                                        <p:cTn id="16" dur="500" fill="hold"/>
                                        <p:tgtEl>
                                          <p:spTgt spid="67591"/>
                                        </p:tgtEl>
                                        <p:attrNameLst>
                                          <p:attrName>fillcolor</p:attrName>
                                        </p:attrNameLst>
                                      </p:cBhvr>
                                      <p:by>
                                        <p:hsl h="0" s="-12549" l="-25098"/>
                                      </p:by>
                                    </p:animClr>
                                    <p:animClr clrSpc="hsl" dir="cw">
                                      <p:cBhvr>
                                        <p:cTn id="17" dur="500" fill="hold"/>
                                        <p:tgtEl>
                                          <p:spTgt spid="67591"/>
                                        </p:tgtEl>
                                        <p:attrNameLst>
                                          <p:attrName>stroke.color</p:attrName>
                                        </p:attrNameLst>
                                      </p:cBhvr>
                                      <p:by>
                                        <p:hsl h="0" s="-12549" l="-25098"/>
                                      </p:by>
                                    </p:animClr>
                                    <p:set>
                                      <p:cBhvr>
                                        <p:cTn id="18" dur="500" fill="hold"/>
                                        <p:tgtEl>
                                          <p:spTgt spid="67591"/>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0" fill="hold"/>
                                        <p:tgtEl>
                                          <p:spTgt spid="5"/>
                                        </p:tgtEl>
                                        <p:attrNameLst>
                                          <p:attrName>ppt_x</p:attrName>
                                        </p:attrNameLst>
                                      </p:cBhvr>
                                      <p:tavLst>
                                        <p:tav tm="0">
                                          <p:val>
                                            <p:strVal val="#ppt_x"/>
                                          </p:val>
                                        </p:tav>
                                        <p:tav tm="100000">
                                          <p:val>
                                            <p:strVal val="#ppt_x"/>
                                          </p:val>
                                        </p:tav>
                                      </p:tavLst>
                                    </p:anim>
                                    <p:anim calcmode="lin" valueType="num">
                                      <p:cBhvr additive="base">
                                        <p:cTn id="24"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animBg="1"/>
      <p:bldP spid="67591" grpId="1"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
          <p:cNvSpPr>
            <a:spLocks noChangeArrowheads="1"/>
          </p:cNvSpPr>
          <p:nvPr/>
        </p:nvSpPr>
        <p:spPr bwMode="gray">
          <a:xfrm rot="-5400000">
            <a:off x="2706688" y="1027112"/>
            <a:ext cx="923925" cy="1003300"/>
          </a:xfrm>
          <a:prstGeom prst="rect">
            <a:avLst/>
          </a:prstGeom>
          <a:gradFill rotWithShape="1">
            <a:gsLst>
              <a:gs pos="0">
                <a:srgbClr val="EB9D1F"/>
              </a:gs>
              <a:gs pos="100000">
                <a:srgbClr val="6D490E"/>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en-US" altLang="en-US"/>
          </a:p>
        </p:txBody>
      </p:sp>
      <p:sp>
        <p:nvSpPr>
          <p:cNvPr id="38915" name="Text Box 28"/>
          <p:cNvSpPr txBox="1">
            <a:spLocks noChangeArrowheads="1"/>
          </p:cNvSpPr>
          <p:nvPr/>
        </p:nvSpPr>
        <p:spPr bwMode="gray">
          <a:xfrm>
            <a:off x="2946400" y="1298575"/>
            <a:ext cx="339725" cy="461962"/>
          </a:xfrm>
          <a:prstGeom prst="rect">
            <a:avLst/>
          </a:prstGeom>
          <a:noFill/>
          <a:ln w="9525" algn="ctr">
            <a:noFill/>
            <a:miter lim="800000"/>
            <a:headEnd/>
            <a:tailEnd/>
          </a:ln>
          <a:effectLst/>
        </p:spPr>
        <p:txBody>
          <a:bodyPr wrap="none">
            <a:spAutoFit/>
          </a:bodyPr>
          <a:lstStyle/>
          <a:p>
            <a:r>
              <a:rPr lang="en-US" altLang="en-US" sz="2400" b="1" dirty="0"/>
              <a:t>1</a:t>
            </a:r>
            <a:endParaRPr lang="en-US" altLang="en-US" b="1" dirty="0"/>
          </a:p>
        </p:txBody>
      </p:sp>
      <p:sp>
        <p:nvSpPr>
          <p:cNvPr id="38916" name="Rectangle 34"/>
          <p:cNvSpPr>
            <a:spLocks noChangeArrowheads="1"/>
          </p:cNvSpPr>
          <p:nvPr/>
        </p:nvSpPr>
        <p:spPr bwMode="gray">
          <a:xfrm>
            <a:off x="228600" y="2209800"/>
            <a:ext cx="923925" cy="1003300"/>
          </a:xfrm>
          <a:prstGeom prst="rect">
            <a:avLst/>
          </a:prstGeom>
          <a:gradFill rotWithShape="1">
            <a:gsLst>
              <a:gs pos="0">
                <a:srgbClr val="92D365"/>
              </a:gs>
              <a:gs pos="100000">
                <a:srgbClr val="44622F"/>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en-US" altLang="en-US"/>
          </a:p>
        </p:txBody>
      </p:sp>
      <p:sp>
        <p:nvSpPr>
          <p:cNvPr id="38917" name="Rectangle 36"/>
          <p:cNvSpPr>
            <a:spLocks noChangeArrowheads="1"/>
          </p:cNvSpPr>
          <p:nvPr/>
        </p:nvSpPr>
        <p:spPr bwMode="gray">
          <a:xfrm>
            <a:off x="246062" y="4357687"/>
            <a:ext cx="923925" cy="1003300"/>
          </a:xfrm>
          <a:prstGeom prst="rect">
            <a:avLst/>
          </a:prstGeom>
          <a:gradFill rotWithShape="1">
            <a:gsLst>
              <a:gs pos="0">
                <a:srgbClr val="3279D8"/>
              </a:gs>
              <a:gs pos="100000">
                <a:srgbClr val="173864"/>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en-US" altLang="en-US"/>
          </a:p>
        </p:txBody>
      </p:sp>
      <p:sp>
        <p:nvSpPr>
          <p:cNvPr id="38918" name="Rectangle 38"/>
          <p:cNvSpPr>
            <a:spLocks noChangeArrowheads="1"/>
          </p:cNvSpPr>
          <p:nvPr/>
        </p:nvSpPr>
        <p:spPr bwMode="gray">
          <a:xfrm>
            <a:off x="2797175" y="5564188"/>
            <a:ext cx="923925" cy="1003300"/>
          </a:xfrm>
          <a:prstGeom prst="rect">
            <a:avLst/>
          </a:prstGeom>
          <a:gradFill rotWithShape="1">
            <a:gsLst>
              <a:gs pos="0">
                <a:srgbClr val="B67FF3"/>
              </a:gs>
              <a:gs pos="100000">
                <a:srgbClr val="543B70"/>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en-US" altLang="en-US"/>
          </a:p>
        </p:txBody>
      </p:sp>
      <p:sp>
        <p:nvSpPr>
          <p:cNvPr id="38919" name="Text Box 44"/>
          <p:cNvSpPr txBox="1">
            <a:spLocks noChangeArrowheads="1"/>
          </p:cNvSpPr>
          <p:nvPr/>
        </p:nvSpPr>
        <p:spPr bwMode="auto">
          <a:xfrm>
            <a:off x="3810000" y="1219200"/>
            <a:ext cx="3352800" cy="461665"/>
          </a:xfrm>
          <a:prstGeom prst="rect">
            <a:avLst/>
          </a:prstGeom>
          <a:noFill/>
          <a:ln w="9525">
            <a:noFill/>
            <a:miter lim="800000"/>
            <a:headEnd/>
            <a:tailEnd/>
          </a:ln>
          <a:effectLst/>
        </p:spPr>
        <p:txBody>
          <a:bodyPr wrap="square">
            <a:spAutoFit/>
          </a:bodyPr>
          <a:lstStyle/>
          <a:p>
            <a:r>
              <a:rPr lang="vi-VN" dirty="0" smtClean="0"/>
              <a:t>Sở hữu Nhà n</a:t>
            </a:r>
            <a:r>
              <a:rPr lang="en-US" dirty="0" err="1" smtClean="0"/>
              <a:t>ước</a:t>
            </a:r>
            <a:endParaRPr lang="en-US" dirty="0" smtClean="0"/>
          </a:p>
        </p:txBody>
      </p:sp>
      <p:sp>
        <p:nvSpPr>
          <p:cNvPr id="38920" name="Text Box 28"/>
          <p:cNvSpPr txBox="1">
            <a:spLocks noChangeArrowheads="1"/>
          </p:cNvSpPr>
          <p:nvPr/>
        </p:nvSpPr>
        <p:spPr bwMode="gray">
          <a:xfrm>
            <a:off x="304800" y="2438400"/>
            <a:ext cx="533400" cy="460375"/>
          </a:xfrm>
          <a:prstGeom prst="rect">
            <a:avLst/>
          </a:prstGeom>
          <a:noFill/>
          <a:ln w="9525" algn="ctr">
            <a:noFill/>
            <a:miter lim="800000"/>
            <a:headEnd/>
            <a:tailEnd/>
          </a:ln>
          <a:effectLst/>
        </p:spPr>
        <p:txBody>
          <a:bodyPr wrap="square">
            <a:spAutoFit/>
          </a:bodyPr>
          <a:lstStyle/>
          <a:p>
            <a:r>
              <a:rPr lang="en-US" altLang="en-US" sz="2400" b="1" dirty="0" smtClean="0"/>
              <a:t>  2</a:t>
            </a:r>
            <a:endParaRPr lang="en-US" altLang="en-US" b="1" dirty="0"/>
          </a:p>
        </p:txBody>
      </p:sp>
      <p:sp>
        <p:nvSpPr>
          <p:cNvPr id="38921" name="Text Box 28"/>
          <p:cNvSpPr txBox="1">
            <a:spLocks noChangeArrowheads="1"/>
          </p:cNvSpPr>
          <p:nvPr/>
        </p:nvSpPr>
        <p:spPr bwMode="gray">
          <a:xfrm>
            <a:off x="538162" y="4641850"/>
            <a:ext cx="339725" cy="460375"/>
          </a:xfrm>
          <a:prstGeom prst="rect">
            <a:avLst/>
          </a:prstGeom>
          <a:noFill/>
          <a:ln w="9525" algn="ctr">
            <a:noFill/>
            <a:miter lim="800000"/>
            <a:headEnd/>
            <a:tailEnd/>
          </a:ln>
          <a:effectLst/>
        </p:spPr>
        <p:txBody>
          <a:bodyPr wrap="none">
            <a:spAutoFit/>
          </a:bodyPr>
          <a:lstStyle/>
          <a:p>
            <a:r>
              <a:rPr lang="en-US" altLang="en-US" sz="2400" b="1"/>
              <a:t>3</a:t>
            </a:r>
            <a:endParaRPr lang="en-US" altLang="en-US" b="1"/>
          </a:p>
        </p:txBody>
      </p:sp>
      <p:sp>
        <p:nvSpPr>
          <p:cNvPr id="38922" name="Text Box 28"/>
          <p:cNvSpPr txBox="1">
            <a:spLocks noChangeArrowheads="1"/>
          </p:cNvSpPr>
          <p:nvPr/>
        </p:nvSpPr>
        <p:spPr bwMode="gray">
          <a:xfrm>
            <a:off x="3089275" y="5830888"/>
            <a:ext cx="339725" cy="461962"/>
          </a:xfrm>
          <a:prstGeom prst="rect">
            <a:avLst/>
          </a:prstGeom>
          <a:noFill/>
          <a:ln w="9525" algn="ctr">
            <a:noFill/>
            <a:miter lim="800000"/>
            <a:headEnd/>
            <a:tailEnd/>
          </a:ln>
          <a:effectLst/>
        </p:spPr>
        <p:txBody>
          <a:bodyPr wrap="none">
            <a:spAutoFit/>
          </a:bodyPr>
          <a:lstStyle/>
          <a:p>
            <a:r>
              <a:rPr lang="en-US" altLang="en-US" sz="2400" b="1"/>
              <a:t>4</a:t>
            </a:r>
            <a:endParaRPr lang="en-US" altLang="en-US" b="1"/>
          </a:p>
        </p:txBody>
      </p:sp>
      <p:sp>
        <p:nvSpPr>
          <p:cNvPr id="38923" name="Text Box 44"/>
          <p:cNvSpPr txBox="1">
            <a:spLocks noChangeArrowheads="1"/>
          </p:cNvSpPr>
          <p:nvPr/>
        </p:nvSpPr>
        <p:spPr bwMode="auto">
          <a:xfrm>
            <a:off x="1143001" y="2514600"/>
            <a:ext cx="2895600" cy="424732"/>
          </a:xfrm>
          <a:prstGeom prst="rect">
            <a:avLst/>
          </a:prstGeom>
          <a:noFill/>
          <a:ln w="9525">
            <a:noFill/>
            <a:miter lim="800000"/>
            <a:headEnd/>
            <a:tailEnd/>
          </a:ln>
          <a:effectLst/>
        </p:spPr>
        <p:txBody>
          <a:bodyPr wrap="square">
            <a:spAutoFit/>
          </a:bodyPr>
          <a:lstStyle/>
          <a:p>
            <a:pPr eaLnBrk="1" hangingPunct="1">
              <a:lnSpc>
                <a:spcPct val="90000"/>
              </a:lnSpc>
              <a:defRPr/>
            </a:pPr>
            <a:r>
              <a:rPr lang="en-US" dirty="0" smtClean="0"/>
              <a:t>    </a:t>
            </a:r>
            <a:r>
              <a:rPr lang="vi-VN" dirty="0" smtClean="0"/>
              <a:t>Sở hữu Tập thể</a:t>
            </a:r>
          </a:p>
        </p:txBody>
      </p:sp>
      <p:sp>
        <p:nvSpPr>
          <p:cNvPr id="38924" name="Text Box 44"/>
          <p:cNvSpPr txBox="1">
            <a:spLocks noChangeArrowheads="1"/>
          </p:cNvSpPr>
          <p:nvPr/>
        </p:nvSpPr>
        <p:spPr bwMode="auto">
          <a:xfrm>
            <a:off x="1371600" y="4648200"/>
            <a:ext cx="2971800" cy="424732"/>
          </a:xfrm>
          <a:prstGeom prst="rect">
            <a:avLst/>
          </a:prstGeom>
          <a:noFill/>
          <a:ln w="9525">
            <a:noFill/>
            <a:miter lim="800000"/>
            <a:headEnd/>
            <a:tailEnd/>
          </a:ln>
          <a:effectLst/>
        </p:spPr>
        <p:txBody>
          <a:bodyPr wrap="square">
            <a:spAutoFit/>
          </a:bodyPr>
          <a:lstStyle/>
          <a:p>
            <a:pPr eaLnBrk="1" hangingPunct="1">
              <a:lnSpc>
                <a:spcPct val="90000"/>
              </a:lnSpc>
              <a:defRPr/>
            </a:pPr>
            <a:r>
              <a:rPr lang="vi-VN" dirty="0" smtClean="0"/>
              <a:t>Sở hữu Tư nhân</a:t>
            </a:r>
            <a:endParaRPr lang="en-US" dirty="0" smtClean="0"/>
          </a:p>
        </p:txBody>
      </p:sp>
      <p:sp>
        <p:nvSpPr>
          <p:cNvPr id="25" name="Text Box 44"/>
          <p:cNvSpPr txBox="1">
            <a:spLocks noChangeArrowheads="1"/>
          </p:cNvSpPr>
          <p:nvPr/>
        </p:nvSpPr>
        <p:spPr bwMode="auto">
          <a:xfrm>
            <a:off x="3886200" y="5791200"/>
            <a:ext cx="2514600" cy="42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defRPr/>
            </a:pPr>
            <a:r>
              <a:rPr lang="vi-VN" dirty="0" smtClean="0"/>
              <a:t>Sở hữu chung</a:t>
            </a:r>
            <a:endParaRPr lang="en-US" dirty="0" smtClean="0"/>
          </a:p>
        </p:txBody>
      </p:sp>
      <p:sp>
        <p:nvSpPr>
          <p:cNvPr id="38926" name="Title 1"/>
          <p:cNvSpPr>
            <a:spLocks noGrp="1"/>
          </p:cNvSpPr>
          <p:nvPr>
            <p:ph type="title"/>
          </p:nvPr>
        </p:nvSpPr>
        <p:spPr>
          <a:xfrm>
            <a:off x="555625" y="228600"/>
            <a:ext cx="8001000" cy="685800"/>
          </a:xfrm>
        </p:spPr>
        <p:txBody>
          <a:bodyPr>
            <a:normAutofit fontScale="90000"/>
          </a:bodyPr>
          <a:lstStyle/>
          <a:p>
            <a:pPr algn="ctr" eaLnBrk="1" hangingPunct="1"/>
            <a:r>
              <a:rPr lang="en-US" altLang="en-US" sz="2800" b="1" dirty="0" smtClean="0">
                <a:solidFill>
                  <a:srgbClr val="C00000"/>
                </a:solidFill>
              </a:rPr>
              <a:t/>
            </a:r>
            <a:br>
              <a:rPr lang="en-US" altLang="en-US" sz="2800" b="1" dirty="0" smtClean="0">
                <a:solidFill>
                  <a:srgbClr val="C00000"/>
                </a:solidFill>
              </a:rPr>
            </a:br>
            <a:r>
              <a:rPr lang="en-US" altLang="en-US" sz="2800" b="1" dirty="0" smtClean="0">
                <a:solidFill>
                  <a:srgbClr val="C00000"/>
                </a:solidFill>
                <a:latin typeface="Arial" pitchFamily="34" charset="0"/>
                <a:cs typeface="Arial" pitchFamily="34" charset="0"/>
              </a:rPr>
              <a:t>7.4. VỀ HÌNH THỨC SỞ HỮU (Đ 197-220)</a:t>
            </a:r>
          </a:p>
        </p:txBody>
      </p:sp>
      <p:sp>
        <p:nvSpPr>
          <p:cNvPr id="15" name="Rectangle 34"/>
          <p:cNvSpPr>
            <a:spLocks noChangeArrowheads="1"/>
          </p:cNvSpPr>
          <p:nvPr/>
        </p:nvSpPr>
        <p:spPr bwMode="gray">
          <a:xfrm>
            <a:off x="4800600" y="4267200"/>
            <a:ext cx="923925" cy="1003300"/>
          </a:xfrm>
          <a:prstGeom prst="rect">
            <a:avLst/>
          </a:prstGeom>
          <a:gradFill rotWithShape="1">
            <a:gsLst>
              <a:gs pos="0">
                <a:srgbClr val="92D365"/>
              </a:gs>
              <a:gs pos="100000">
                <a:srgbClr val="44622F"/>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en-US" altLang="en-US"/>
          </a:p>
        </p:txBody>
      </p:sp>
      <p:sp>
        <p:nvSpPr>
          <p:cNvPr id="16" name="Text Box 28"/>
          <p:cNvSpPr txBox="1">
            <a:spLocks noChangeArrowheads="1"/>
          </p:cNvSpPr>
          <p:nvPr/>
        </p:nvSpPr>
        <p:spPr bwMode="gray">
          <a:xfrm>
            <a:off x="5105400" y="4519612"/>
            <a:ext cx="339725" cy="460375"/>
          </a:xfrm>
          <a:prstGeom prst="rect">
            <a:avLst/>
          </a:prstGeom>
          <a:noFill/>
          <a:ln w="9525" algn="ctr">
            <a:noFill/>
            <a:miter lim="800000"/>
            <a:headEnd/>
            <a:tailEnd/>
          </a:ln>
          <a:effectLst/>
        </p:spPr>
        <p:txBody>
          <a:bodyPr wrap="none">
            <a:spAutoFit/>
          </a:bodyPr>
          <a:lstStyle/>
          <a:p>
            <a:r>
              <a:rPr lang="en-US" altLang="en-US" sz="2400" b="1" dirty="0" smtClean="0"/>
              <a:t>5</a:t>
            </a:r>
            <a:endParaRPr lang="en-US" altLang="en-US" b="1" dirty="0"/>
          </a:p>
        </p:txBody>
      </p:sp>
      <p:sp>
        <p:nvSpPr>
          <p:cNvPr id="17" name="Text Box 44"/>
          <p:cNvSpPr txBox="1">
            <a:spLocks noChangeArrowheads="1"/>
          </p:cNvSpPr>
          <p:nvPr/>
        </p:nvSpPr>
        <p:spPr bwMode="auto">
          <a:xfrm>
            <a:off x="5943600" y="4343400"/>
            <a:ext cx="2928937" cy="1089529"/>
          </a:xfrm>
          <a:prstGeom prst="rect">
            <a:avLst/>
          </a:prstGeom>
          <a:noFill/>
          <a:ln w="9525">
            <a:noFill/>
            <a:miter lim="800000"/>
            <a:headEnd/>
            <a:tailEnd/>
          </a:ln>
          <a:effectLst/>
        </p:spPr>
        <p:txBody>
          <a:bodyPr wrap="square">
            <a:spAutoFit/>
          </a:bodyPr>
          <a:lstStyle/>
          <a:p>
            <a:pPr algn="ctr" eaLnBrk="1" hangingPunct="1">
              <a:lnSpc>
                <a:spcPct val="90000"/>
              </a:lnSpc>
              <a:defRPr/>
            </a:pPr>
            <a:r>
              <a:rPr lang="vi-VN" dirty="0" smtClean="0"/>
              <a:t>Sở hữu của </a:t>
            </a:r>
            <a:r>
              <a:rPr lang="en-US" dirty="0" smtClean="0"/>
              <a:t>TC</a:t>
            </a:r>
            <a:r>
              <a:rPr lang="vi-VN" dirty="0" smtClean="0"/>
              <a:t> Chính trị, Chính trị xã hội</a:t>
            </a:r>
          </a:p>
          <a:p>
            <a:pPr algn="ctr" eaLnBrk="1" hangingPunct="1">
              <a:lnSpc>
                <a:spcPct val="90000"/>
              </a:lnSpc>
              <a:defRPr/>
            </a:pPr>
            <a:endParaRPr lang="vi-VN" dirty="0" smtClean="0"/>
          </a:p>
        </p:txBody>
      </p:sp>
      <p:sp>
        <p:nvSpPr>
          <p:cNvPr id="24" name="Rectangle 36"/>
          <p:cNvSpPr>
            <a:spLocks noChangeArrowheads="1"/>
          </p:cNvSpPr>
          <p:nvPr/>
        </p:nvSpPr>
        <p:spPr bwMode="gray">
          <a:xfrm>
            <a:off x="4894262" y="2376487"/>
            <a:ext cx="923925" cy="1003300"/>
          </a:xfrm>
          <a:prstGeom prst="rect">
            <a:avLst/>
          </a:prstGeom>
          <a:gradFill rotWithShape="1">
            <a:gsLst>
              <a:gs pos="0">
                <a:srgbClr val="3279D8"/>
              </a:gs>
              <a:gs pos="100000">
                <a:srgbClr val="173864"/>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en-US" altLang="en-US"/>
          </a:p>
        </p:txBody>
      </p:sp>
      <p:sp>
        <p:nvSpPr>
          <p:cNvPr id="26" name="Text Box 28"/>
          <p:cNvSpPr txBox="1">
            <a:spLocks noChangeArrowheads="1"/>
          </p:cNvSpPr>
          <p:nvPr/>
        </p:nvSpPr>
        <p:spPr bwMode="gray">
          <a:xfrm>
            <a:off x="5186362" y="2660650"/>
            <a:ext cx="340158" cy="461665"/>
          </a:xfrm>
          <a:prstGeom prst="rect">
            <a:avLst/>
          </a:prstGeom>
          <a:noFill/>
          <a:ln w="9525" algn="ctr">
            <a:noFill/>
            <a:miter lim="800000"/>
            <a:headEnd/>
            <a:tailEnd/>
          </a:ln>
          <a:effectLst/>
        </p:spPr>
        <p:txBody>
          <a:bodyPr wrap="none">
            <a:spAutoFit/>
          </a:bodyPr>
          <a:lstStyle/>
          <a:p>
            <a:r>
              <a:rPr lang="en-US" altLang="en-US" sz="2400" b="1" dirty="0" smtClean="0"/>
              <a:t>6</a:t>
            </a:r>
            <a:endParaRPr lang="en-US" altLang="en-US" b="1" dirty="0"/>
          </a:p>
        </p:txBody>
      </p:sp>
      <p:sp>
        <p:nvSpPr>
          <p:cNvPr id="27" name="Text Box 44"/>
          <p:cNvSpPr txBox="1">
            <a:spLocks noChangeArrowheads="1"/>
          </p:cNvSpPr>
          <p:nvPr/>
        </p:nvSpPr>
        <p:spPr bwMode="auto">
          <a:xfrm>
            <a:off x="6019800" y="2057400"/>
            <a:ext cx="2590800" cy="1754326"/>
          </a:xfrm>
          <a:prstGeom prst="rect">
            <a:avLst/>
          </a:prstGeom>
          <a:noFill/>
          <a:ln w="9525">
            <a:noFill/>
            <a:miter lim="800000"/>
            <a:headEnd/>
            <a:tailEnd/>
          </a:ln>
          <a:effectLst/>
        </p:spPr>
        <p:txBody>
          <a:bodyPr wrap="square">
            <a:spAutoFit/>
          </a:bodyPr>
          <a:lstStyle/>
          <a:p>
            <a:pPr algn="ctr" eaLnBrk="1" hangingPunct="1">
              <a:lnSpc>
                <a:spcPct val="90000"/>
              </a:lnSpc>
              <a:defRPr/>
            </a:pPr>
            <a:r>
              <a:rPr lang="vi-VN" dirty="0" smtClean="0"/>
              <a:t>Sở hữu của </a:t>
            </a:r>
            <a:r>
              <a:rPr lang="en-US" dirty="0" smtClean="0"/>
              <a:t>TC</a:t>
            </a:r>
            <a:r>
              <a:rPr lang="vi-VN" dirty="0" smtClean="0"/>
              <a:t> chính trị xã hội nghề nghiệp, </a:t>
            </a:r>
            <a:r>
              <a:rPr lang="en-US" dirty="0" smtClean="0"/>
              <a:t>TC</a:t>
            </a:r>
            <a:r>
              <a:rPr lang="vi-VN" dirty="0" smtClean="0"/>
              <a:t> xã hội, </a:t>
            </a:r>
            <a:r>
              <a:rPr lang="en-US" dirty="0" smtClean="0"/>
              <a:t>TC</a:t>
            </a:r>
            <a:r>
              <a:rPr lang="vi-VN" dirty="0" smtClean="0"/>
              <a:t> xã hội nghề nghiệp</a:t>
            </a:r>
          </a:p>
        </p:txBody>
      </p:sp>
      <p:sp>
        <p:nvSpPr>
          <p:cNvPr id="22" name="Oval 21"/>
          <p:cNvSpPr/>
          <p:nvPr/>
        </p:nvSpPr>
        <p:spPr>
          <a:xfrm>
            <a:off x="3886200" y="1066800"/>
            <a:ext cx="2590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smtClean="0">
                <a:solidFill>
                  <a:schemeClr val="bg1"/>
                </a:solidFill>
                <a:latin typeface="Times New Roman" pitchFamily="18" charset="0"/>
                <a:cs typeface="Times New Roman" pitchFamily="18" charset="0"/>
              </a:rPr>
              <a:t>SỞ HỮU TOÀN DÂN</a:t>
            </a:r>
            <a:endParaRPr lang="en-US" altLang="en-US" dirty="0">
              <a:solidFill>
                <a:schemeClr val="bg1"/>
              </a:solidFill>
              <a:latin typeface="Times New Roman" pitchFamily="18" charset="0"/>
              <a:cs typeface="Times New Roman" pitchFamily="18" charset="0"/>
            </a:endParaRPr>
          </a:p>
        </p:txBody>
      </p:sp>
      <p:sp>
        <p:nvSpPr>
          <p:cNvPr id="23" name="Oval 22"/>
          <p:cNvSpPr/>
          <p:nvPr/>
        </p:nvSpPr>
        <p:spPr>
          <a:xfrm>
            <a:off x="1447800" y="4419600"/>
            <a:ext cx="1981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90000"/>
              </a:lnSpc>
              <a:defRPr/>
            </a:pPr>
            <a:r>
              <a:rPr lang="en-US" dirty="0" smtClean="0">
                <a:solidFill>
                  <a:schemeClr val="bg1"/>
                </a:solidFill>
                <a:latin typeface="Times New Roman" pitchFamily="18" charset="0"/>
                <a:cs typeface="Times New Roman" pitchFamily="18" charset="0"/>
              </a:rPr>
              <a:t>SỞ HỮU RIÊNG</a:t>
            </a:r>
            <a:endParaRPr lang="vi-VN" dirty="0" smtClean="0">
              <a:solidFill>
                <a:schemeClr val="bg1"/>
              </a:solidFill>
              <a:latin typeface="Times New Roman" pitchFamily="18" charset="0"/>
              <a:cs typeface="Times New Roman" pitchFamily="18" charset="0"/>
            </a:endParaRPr>
          </a:p>
        </p:txBody>
      </p:sp>
      <p:sp>
        <p:nvSpPr>
          <p:cNvPr id="28" name="Rounded Rectangle 27"/>
          <p:cNvSpPr/>
          <p:nvPr/>
        </p:nvSpPr>
        <p:spPr>
          <a:xfrm>
            <a:off x="5715000" y="5715000"/>
            <a:ext cx="2438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ct val="90000"/>
              </a:lnSpc>
              <a:defRPr/>
            </a:pPr>
            <a:r>
              <a:rPr lang="en-US" sz="1400" dirty="0" smtClean="0">
                <a:solidFill>
                  <a:schemeClr val="bg1"/>
                </a:solidFill>
                <a:latin typeface="Times New Roman" pitchFamily="18" charset="0"/>
                <a:cs typeface="Times New Roman" pitchFamily="18" charset="0"/>
              </a:rPr>
              <a:t>SỞ HỮU CHUNG CỦA CÁC THÀNH VIÊN GIA ĐÌNH</a:t>
            </a:r>
            <a:r>
              <a:rPr lang="vi-VN" sz="1400" dirty="0" smtClean="0">
                <a:solidFill>
                  <a:schemeClr val="bg1"/>
                </a:solidFill>
                <a:latin typeface="Times New Roman" pitchFamily="18" charset="0"/>
                <a:cs typeface="Times New Roman" pitchFamily="18" charset="0"/>
              </a:rPr>
              <a:t> </a:t>
            </a:r>
            <a:endParaRPr lang="en-US" altLang="en-US" sz="1400" dirty="0">
              <a:solidFill>
                <a:schemeClr val="bg1"/>
              </a:solidFill>
              <a:latin typeface="Times New Roman" pitchFamily="18" charset="0"/>
              <a:cs typeface="Times New Roman" pitchFamily="18" charset="0"/>
            </a:endParaRPr>
          </a:p>
        </p:txBody>
      </p:sp>
      <p:sp>
        <p:nvSpPr>
          <p:cNvPr id="29" name="Cloud 28"/>
          <p:cNvSpPr/>
          <p:nvPr/>
        </p:nvSpPr>
        <p:spPr>
          <a:xfrm>
            <a:off x="1752600" y="1981200"/>
            <a:ext cx="5257800" cy="2667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i="1" dirty="0" smtClean="0">
                <a:latin typeface="Times New Roman" pitchFamily="18" charset="0"/>
                <a:cs typeface="Times New Roman" pitchFamily="18" charset="0"/>
              </a:rPr>
              <a:t>BLDS 2015 Dựa trên sự khác biệt trong </a:t>
            </a:r>
            <a:r>
              <a:rPr lang="nl-NL" sz="3200" b="1" i="1" dirty="0" smtClean="0">
                <a:latin typeface="Times New Roman" pitchFamily="18" charset="0"/>
                <a:cs typeface="Times New Roman" pitchFamily="18" charset="0"/>
              </a:rPr>
              <a:t>cách thức thực hiện quyền</a:t>
            </a:r>
            <a:endParaRPr lang="en-US" sz="2800" b="1" i="1" dirty="0">
              <a:latin typeface="Times New Roman" pitchFamily="18" charset="0"/>
              <a:cs typeface="Times New Roman" pitchFamily="18" charset="0"/>
            </a:endParaRPr>
          </a:p>
        </p:txBody>
      </p:sp>
      <p:sp>
        <p:nvSpPr>
          <p:cNvPr id="31" name="Flowchart: Decision 30"/>
          <p:cNvSpPr/>
          <p:nvPr/>
        </p:nvSpPr>
        <p:spPr>
          <a:xfrm>
            <a:off x="1066800" y="3124200"/>
            <a:ext cx="4724400" cy="1447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i="1" dirty="0" smtClean="0">
                <a:latin typeface="Times New Roman" pitchFamily="18" charset="0"/>
                <a:cs typeface="Times New Roman" pitchFamily="18" charset="0"/>
              </a:rPr>
              <a:t>BLDS năm 2005 </a:t>
            </a:r>
            <a:r>
              <a:rPr lang="nl-NL" b="1" i="1" dirty="0" smtClean="0">
                <a:latin typeface="Times New Roman" pitchFamily="18" charset="0"/>
                <a:cs typeface="Times New Roman" pitchFamily="18" charset="0"/>
              </a:rPr>
              <a:t>dựa trên yếu tố chủ thể</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8914"/>
                                        </p:tgtEl>
                                        <p:attrNameLst>
                                          <p:attrName>style.visibility</p:attrName>
                                        </p:attrNameLst>
                                      </p:cBhvr>
                                      <p:to>
                                        <p:strVal val="visible"/>
                                      </p:to>
                                    </p:set>
                                    <p:anim calcmode="lin" valueType="num">
                                      <p:cBhvr>
                                        <p:cTn id="12" dur="500" fill="hold"/>
                                        <p:tgtEl>
                                          <p:spTgt spid="38914"/>
                                        </p:tgtEl>
                                        <p:attrNameLst>
                                          <p:attrName>ppt_w</p:attrName>
                                        </p:attrNameLst>
                                      </p:cBhvr>
                                      <p:tavLst>
                                        <p:tav tm="0">
                                          <p:val>
                                            <p:fltVal val="0"/>
                                          </p:val>
                                        </p:tav>
                                        <p:tav tm="100000">
                                          <p:val>
                                            <p:strVal val="#ppt_w"/>
                                          </p:val>
                                        </p:tav>
                                      </p:tavLst>
                                    </p:anim>
                                    <p:anim calcmode="lin" valueType="num">
                                      <p:cBhvr>
                                        <p:cTn id="13" dur="500" fill="hold"/>
                                        <p:tgtEl>
                                          <p:spTgt spid="3891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38919"/>
                                        </p:tgtEl>
                                        <p:attrNameLst>
                                          <p:attrName>style.visibility</p:attrName>
                                        </p:attrNameLst>
                                      </p:cBhvr>
                                      <p:to>
                                        <p:strVal val="visible"/>
                                      </p:to>
                                    </p:set>
                                    <p:animEffect transition="in" filter="fade">
                                      <p:cBhvr>
                                        <p:cTn id="18" dur="1000"/>
                                        <p:tgtEl>
                                          <p:spTgt spid="38919"/>
                                        </p:tgtEl>
                                      </p:cBhvr>
                                    </p:animEffect>
                                    <p:anim calcmode="lin" valueType="num">
                                      <p:cBhvr>
                                        <p:cTn id="19" dur="1000" fill="hold"/>
                                        <p:tgtEl>
                                          <p:spTgt spid="38919"/>
                                        </p:tgtEl>
                                        <p:attrNameLst>
                                          <p:attrName>ppt_x</p:attrName>
                                        </p:attrNameLst>
                                      </p:cBhvr>
                                      <p:tavLst>
                                        <p:tav tm="0">
                                          <p:val>
                                            <p:strVal val="#ppt_x"/>
                                          </p:val>
                                        </p:tav>
                                        <p:tav tm="100000">
                                          <p:val>
                                            <p:strVal val="#ppt_x"/>
                                          </p:val>
                                        </p:tav>
                                      </p:tavLst>
                                    </p:anim>
                                    <p:anim calcmode="lin" valueType="num">
                                      <p:cBhvr>
                                        <p:cTn id="20" dur="1000" fill="hold"/>
                                        <p:tgtEl>
                                          <p:spTgt spid="389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38916"/>
                                        </p:tgtEl>
                                        <p:attrNameLst>
                                          <p:attrName>style.visibility</p:attrName>
                                        </p:attrNameLst>
                                      </p:cBhvr>
                                      <p:to>
                                        <p:strVal val="visible"/>
                                      </p:to>
                                    </p:set>
                                    <p:animEffect transition="in" filter="fade">
                                      <p:cBhvr>
                                        <p:cTn id="25" dur="1000"/>
                                        <p:tgtEl>
                                          <p:spTgt spid="38916"/>
                                        </p:tgtEl>
                                      </p:cBhvr>
                                    </p:animEffect>
                                    <p:anim calcmode="lin" valueType="num">
                                      <p:cBhvr>
                                        <p:cTn id="26" dur="1000" fill="hold"/>
                                        <p:tgtEl>
                                          <p:spTgt spid="38916"/>
                                        </p:tgtEl>
                                        <p:attrNameLst>
                                          <p:attrName>ppt_x</p:attrName>
                                        </p:attrNameLst>
                                      </p:cBhvr>
                                      <p:tavLst>
                                        <p:tav tm="0">
                                          <p:val>
                                            <p:strVal val="#ppt_x"/>
                                          </p:val>
                                        </p:tav>
                                        <p:tav tm="100000">
                                          <p:val>
                                            <p:strVal val="#ppt_x"/>
                                          </p:val>
                                        </p:tav>
                                      </p:tavLst>
                                    </p:anim>
                                    <p:anim calcmode="lin" valueType="num">
                                      <p:cBhvr>
                                        <p:cTn id="27" dur="900" decel="100000" fill="hold"/>
                                        <p:tgtEl>
                                          <p:spTgt spid="3891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8916"/>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38923"/>
                                        </p:tgtEl>
                                        <p:attrNameLst>
                                          <p:attrName>style.visibility</p:attrName>
                                        </p:attrNameLst>
                                      </p:cBhvr>
                                      <p:to>
                                        <p:strVal val="visible"/>
                                      </p:to>
                                    </p:set>
                                    <p:anim calcmode="lin" valueType="num">
                                      <p:cBhvr>
                                        <p:cTn id="33" dur="500" fill="hold"/>
                                        <p:tgtEl>
                                          <p:spTgt spid="38923"/>
                                        </p:tgtEl>
                                        <p:attrNameLst>
                                          <p:attrName>ppt_w</p:attrName>
                                        </p:attrNameLst>
                                      </p:cBhvr>
                                      <p:tavLst>
                                        <p:tav tm="0">
                                          <p:val>
                                            <p:fltVal val="0"/>
                                          </p:val>
                                        </p:tav>
                                        <p:tav tm="100000">
                                          <p:val>
                                            <p:strVal val="#ppt_w"/>
                                          </p:val>
                                        </p:tav>
                                      </p:tavLst>
                                    </p:anim>
                                    <p:anim calcmode="lin" valueType="num">
                                      <p:cBhvr>
                                        <p:cTn id="34" dur="500" fill="hold"/>
                                        <p:tgtEl>
                                          <p:spTgt spid="38923"/>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grpId="0" nodeType="clickEffect">
                                  <p:stCondLst>
                                    <p:cond delay="0"/>
                                  </p:stCondLst>
                                  <p:childTnLst>
                                    <p:set>
                                      <p:cBhvr>
                                        <p:cTn id="38" dur="1" fill="hold">
                                          <p:stCondLst>
                                            <p:cond delay="0"/>
                                          </p:stCondLst>
                                        </p:cTn>
                                        <p:tgtEl>
                                          <p:spTgt spid="38917"/>
                                        </p:tgtEl>
                                        <p:attrNameLst>
                                          <p:attrName>style.visibility</p:attrName>
                                        </p:attrNameLst>
                                      </p:cBhvr>
                                      <p:to>
                                        <p:strVal val="visible"/>
                                      </p:to>
                                    </p:set>
                                    <p:anim calcmode="lin" valueType="num">
                                      <p:cBhvr>
                                        <p:cTn id="39" dur="1000" fill="hold"/>
                                        <p:tgtEl>
                                          <p:spTgt spid="389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38917"/>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38917"/>
                                        </p:tgtEl>
                                        <p:attrNameLst>
                                          <p:attrName>ppt_y</p:attrName>
                                        </p:attrNameLst>
                                      </p:cBhvr>
                                      <p:tavLst>
                                        <p:tav tm="0">
                                          <p:val>
                                            <p:strVal val="#ppt_y"/>
                                          </p:val>
                                        </p:tav>
                                        <p:tav tm="100000">
                                          <p:val>
                                            <p:strVal val="#ppt_y"/>
                                          </p:val>
                                        </p:tav>
                                      </p:tavLst>
                                    </p:anim>
                                    <p:animEffect transition="in" filter="fade">
                                      <p:cBhvr>
                                        <p:cTn id="42" dur="1000"/>
                                        <p:tgtEl>
                                          <p:spTgt spid="38917"/>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38924"/>
                                        </p:tgtEl>
                                        <p:attrNameLst>
                                          <p:attrName>style.visibility</p:attrName>
                                        </p:attrNameLst>
                                      </p:cBhvr>
                                      <p:to>
                                        <p:strVal val="visible"/>
                                      </p:to>
                                    </p:set>
                                    <p:animEffect transition="in" filter="wipe(down)">
                                      <p:cBhvr>
                                        <p:cTn id="47" dur="580">
                                          <p:stCondLst>
                                            <p:cond delay="0"/>
                                          </p:stCondLst>
                                        </p:cTn>
                                        <p:tgtEl>
                                          <p:spTgt spid="38924"/>
                                        </p:tgtEl>
                                      </p:cBhvr>
                                    </p:animEffect>
                                    <p:anim calcmode="lin" valueType="num">
                                      <p:cBhvr>
                                        <p:cTn id="48" dur="1822" tmFilter="0,0; 0.14,0.36; 0.43,0.73; 0.71,0.91; 1.0,1.0">
                                          <p:stCondLst>
                                            <p:cond delay="0"/>
                                          </p:stCondLst>
                                        </p:cTn>
                                        <p:tgtEl>
                                          <p:spTgt spid="3892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892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892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892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8924"/>
                                        </p:tgtEl>
                                        <p:attrNameLst>
                                          <p:attrName>ppt_y</p:attrName>
                                        </p:attrNameLst>
                                      </p:cBhvr>
                                      <p:tavLst>
                                        <p:tav tm="0" fmla="#ppt_y-sin(pi*$)/81">
                                          <p:val>
                                            <p:fltVal val="0"/>
                                          </p:val>
                                        </p:tav>
                                        <p:tav tm="100000">
                                          <p:val>
                                            <p:fltVal val="1"/>
                                          </p:val>
                                        </p:tav>
                                      </p:tavLst>
                                    </p:anim>
                                    <p:animScale>
                                      <p:cBhvr>
                                        <p:cTn id="53" dur="26">
                                          <p:stCondLst>
                                            <p:cond delay="650"/>
                                          </p:stCondLst>
                                        </p:cTn>
                                        <p:tgtEl>
                                          <p:spTgt spid="38924"/>
                                        </p:tgtEl>
                                      </p:cBhvr>
                                      <p:to x="100000" y="60000"/>
                                    </p:animScale>
                                    <p:animScale>
                                      <p:cBhvr>
                                        <p:cTn id="54" dur="166" decel="50000">
                                          <p:stCondLst>
                                            <p:cond delay="676"/>
                                          </p:stCondLst>
                                        </p:cTn>
                                        <p:tgtEl>
                                          <p:spTgt spid="38924"/>
                                        </p:tgtEl>
                                      </p:cBhvr>
                                      <p:to x="100000" y="100000"/>
                                    </p:animScale>
                                    <p:animScale>
                                      <p:cBhvr>
                                        <p:cTn id="55" dur="26">
                                          <p:stCondLst>
                                            <p:cond delay="1312"/>
                                          </p:stCondLst>
                                        </p:cTn>
                                        <p:tgtEl>
                                          <p:spTgt spid="38924"/>
                                        </p:tgtEl>
                                      </p:cBhvr>
                                      <p:to x="100000" y="80000"/>
                                    </p:animScale>
                                    <p:animScale>
                                      <p:cBhvr>
                                        <p:cTn id="56" dur="166" decel="50000">
                                          <p:stCondLst>
                                            <p:cond delay="1338"/>
                                          </p:stCondLst>
                                        </p:cTn>
                                        <p:tgtEl>
                                          <p:spTgt spid="38924"/>
                                        </p:tgtEl>
                                      </p:cBhvr>
                                      <p:to x="100000" y="100000"/>
                                    </p:animScale>
                                    <p:animScale>
                                      <p:cBhvr>
                                        <p:cTn id="57" dur="26">
                                          <p:stCondLst>
                                            <p:cond delay="1642"/>
                                          </p:stCondLst>
                                        </p:cTn>
                                        <p:tgtEl>
                                          <p:spTgt spid="38924"/>
                                        </p:tgtEl>
                                      </p:cBhvr>
                                      <p:to x="100000" y="90000"/>
                                    </p:animScale>
                                    <p:animScale>
                                      <p:cBhvr>
                                        <p:cTn id="58" dur="166" decel="50000">
                                          <p:stCondLst>
                                            <p:cond delay="1668"/>
                                          </p:stCondLst>
                                        </p:cTn>
                                        <p:tgtEl>
                                          <p:spTgt spid="38924"/>
                                        </p:tgtEl>
                                      </p:cBhvr>
                                      <p:to x="100000" y="100000"/>
                                    </p:animScale>
                                    <p:animScale>
                                      <p:cBhvr>
                                        <p:cTn id="59" dur="26">
                                          <p:stCondLst>
                                            <p:cond delay="1808"/>
                                          </p:stCondLst>
                                        </p:cTn>
                                        <p:tgtEl>
                                          <p:spTgt spid="38924"/>
                                        </p:tgtEl>
                                      </p:cBhvr>
                                      <p:to x="100000" y="95000"/>
                                    </p:animScale>
                                    <p:animScale>
                                      <p:cBhvr>
                                        <p:cTn id="60" dur="166" decel="50000">
                                          <p:stCondLst>
                                            <p:cond delay="1834"/>
                                          </p:stCondLst>
                                        </p:cTn>
                                        <p:tgtEl>
                                          <p:spTgt spid="38924"/>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38918"/>
                                        </p:tgtEl>
                                        <p:attrNameLst>
                                          <p:attrName>style.visibility</p:attrName>
                                        </p:attrNameLst>
                                      </p:cBhvr>
                                      <p:to>
                                        <p:strVal val="visible"/>
                                      </p:to>
                                    </p:set>
                                    <p:anim calcmode="lin" valueType="num">
                                      <p:cBhvr>
                                        <p:cTn id="65" dur="500" fill="hold"/>
                                        <p:tgtEl>
                                          <p:spTgt spid="38918"/>
                                        </p:tgtEl>
                                        <p:attrNameLst>
                                          <p:attrName>ppt_w</p:attrName>
                                        </p:attrNameLst>
                                      </p:cBhvr>
                                      <p:tavLst>
                                        <p:tav tm="0">
                                          <p:val>
                                            <p:fltVal val="0"/>
                                          </p:val>
                                        </p:tav>
                                        <p:tav tm="100000">
                                          <p:val>
                                            <p:strVal val="#ppt_w"/>
                                          </p:val>
                                        </p:tav>
                                      </p:tavLst>
                                    </p:anim>
                                    <p:anim calcmode="lin" valueType="num">
                                      <p:cBhvr>
                                        <p:cTn id="66" dur="500" fill="hold"/>
                                        <p:tgtEl>
                                          <p:spTgt spid="38918"/>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50" presetClass="entr" presetSubtype="0" decel="10000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strVal val="#ppt_w+.3"/>
                                          </p:val>
                                        </p:tav>
                                        <p:tav tm="100000">
                                          <p:val>
                                            <p:strVal val="#ppt_w"/>
                                          </p:val>
                                        </p:tav>
                                      </p:tavLst>
                                    </p:anim>
                                    <p:anim calcmode="lin" valueType="num">
                                      <p:cBhvr>
                                        <p:cTn id="72" dur="1000" fill="hold"/>
                                        <p:tgtEl>
                                          <p:spTgt spid="25"/>
                                        </p:tgtEl>
                                        <p:attrNameLst>
                                          <p:attrName>ppt_h</p:attrName>
                                        </p:attrNameLst>
                                      </p:cBhvr>
                                      <p:tavLst>
                                        <p:tav tm="0">
                                          <p:val>
                                            <p:strVal val="#ppt_h"/>
                                          </p:val>
                                        </p:tav>
                                        <p:tav tm="100000">
                                          <p:val>
                                            <p:strVal val="#ppt_h"/>
                                          </p:val>
                                        </p:tav>
                                      </p:tavLst>
                                    </p:anim>
                                    <p:animEffect transition="in" filter="fade">
                                      <p:cBhvr>
                                        <p:cTn id="73" dur="10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48" presetClass="entr" presetSubtype="0" accel="5000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10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9" dur="10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80" dur="1000" fill="hold"/>
                                        <p:tgtEl>
                                          <p:spTgt spid="15"/>
                                        </p:tgtEl>
                                        <p:attrNameLst>
                                          <p:attrName>ppt_y</p:attrName>
                                        </p:attrNameLst>
                                      </p:cBhvr>
                                      <p:tavLst>
                                        <p:tav tm="0">
                                          <p:val>
                                            <p:strVal val="#ppt_y"/>
                                          </p:val>
                                        </p:tav>
                                        <p:tav tm="100000">
                                          <p:val>
                                            <p:strVal val="#ppt_y"/>
                                          </p:val>
                                        </p:tav>
                                      </p:tavLst>
                                    </p:anim>
                                    <p:animEffect transition="in" filter="fade">
                                      <p:cBhvr>
                                        <p:cTn id="81" dur="10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 calcmode="lin" valueType="num">
                                      <p:cBhvr>
                                        <p:cTn id="88" dur="500" fill="hold"/>
                                        <p:tgtEl>
                                          <p:spTgt spid="17"/>
                                        </p:tgtEl>
                                        <p:attrNameLst>
                                          <p:attrName>style.rotation</p:attrName>
                                        </p:attrNameLst>
                                      </p:cBhvr>
                                      <p:tavLst>
                                        <p:tav tm="0">
                                          <p:val>
                                            <p:fltVal val="360"/>
                                          </p:val>
                                        </p:tav>
                                        <p:tav tm="100000">
                                          <p:val>
                                            <p:fltVal val="0"/>
                                          </p:val>
                                        </p:tav>
                                      </p:tavLst>
                                    </p:anim>
                                    <p:animEffect transition="in" filter="fade">
                                      <p:cBhvr>
                                        <p:cTn id="89" dur="5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1000"/>
                                        <p:tgtEl>
                                          <p:spTgt spid="24"/>
                                        </p:tgtEl>
                                      </p:cBhvr>
                                    </p:animEffect>
                                    <p:anim calcmode="lin" valueType="num">
                                      <p:cBhvr>
                                        <p:cTn id="95" dur="1000" fill="hold"/>
                                        <p:tgtEl>
                                          <p:spTgt spid="24"/>
                                        </p:tgtEl>
                                        <p:attrNameLst>
                                          <p:attrName>ppt_x</p:attrName>
                                        </p:attrNameLst>
                                      </p:cBhvr>
                                      <p:tavLst>
                                        <p:tav tm="0">
                                          <p:val>
                                            <p:strVal val="#ppt_x"/>
                                          </p:val>
                                        </p:tav>
                                        <p:tav tm="100000">
                                          <p:val>
                                            <p:strVal val="#ppt_x"/>
                                          </p:val>
                                        </p:tav>
                                      </p:tavLst>
                                    </p:anim>
                                    <p:anim calcmode="lin" valueType="num">
                                      <p:cBhvr>
                                        <p:cTn id="9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2000"/>
                                        <p:tgtEl>
                                          <p:spTgt spid="27"/>
                                        </p:tgtEl>
                                      </p:cBhvr>
                                    </p:animEffect>
                                  </p:childTnLst>
                                </p:cTn>
                              </p:par>
                            </p:childTnLst>
                          </p:cTn>
                        </p:par>
                      </p:childTnLst>
                    </p:cTn>
                  </p:par>
                  <p:par>
                    <p:cTn id="102" fill="hold">
                      <p:stCondLst>
                        <p:cond delay="indefinite"/>
                      </p:stCondLst>
                      <p:childTnLst>
                        <p:par>
                          <p:cTn id="103" fill="hold">
                            <p:stCondLst>
                              <p:cond delay="0"/>
                            </p:stCondLst>
                            <p:childTnLst>
                              <p:par>
                                <p:cTn id="104" presetID="5" presetClass="exit" presetSubtype="10" fill="hold" grpId="1" nodeType="clickEffect">
                                  <p:stCondLst>
                                    <p:cond delay="0"/>
                                  </p:stCondLst>
                                  <p:childTnLst>
                                    <p:animEffect transition="out" filter="checkerboard(across)">
                                      <p:cBhvr>
                                        <p:cTn id="105" dur="500"/>
                                        <p:tgtEl>
                                          <p:spTgt spid="31"/>
                                        </p:tgtEl>
                                      </p:cBhvr>
                                    </p:animEffect>
                                    <p:set>
                                      <p:cBhvr>
                                        <p:cTn id="106" dur="1" fill="hold">
                                          <p:stCondLst>
                                            <p:cond delay="499"/>
                                          </p:stCondLst>
                                        </p:cTn>
                                        <p:tgtEl>
                                          <p:spTgt spid="31"/>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0" presetClass="entr" presetSubtype="0"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wedge">
                                      <p:cBhvr>
                                        <p:cTn id="111" dur="2000"/>
                                        <p:tgtEl>
                                          <p:spTgt spid="29"/>
                                        </p:tgtEl>
                                      </p:cBhvr>
                                    </p:animEffect>
                                  </p:childTnLst>
                                </p:cTn>
                              </p:par>
                            </p:childTnLst>
                          </p:cTn>
                        </p:par>
                      </p:childTnLst>
                    </p:cTn>
                  </p:par>
                  <p:par>
                    <p:cTn id="112" fill="hold">
                      <p:stCondLst>
                        <p:cond delay="indefinite"/>
                      </p:stCondLst>
                      <p:childTnLst>
                        <p:par>
                          <p:cTn id="113" fill="hold">
                            <p:stCondLst>
                              <p:cond delay="0"/>
                            </p:stCondLst>
                            <p:childTnLst>
                              <p:par>
                                <p:cTn id="114" presetID="5" presetClass="exit" presetSubtype="10" fill="hold" grpId="1" nodeType="clickEffect">
                                  <p:stCondLst>
                                    <p:cond delay="0"/>
                                  </p:stCondLst>
                                  <p:childTnLst>
                                    <p:animEffect transition="out" filter="checkerboard(across)">
                                      <p:cBhvr>
                                        <p:cTn id="115" dur="500"/>
                                        <p:tgtEl>
                                          <p:spTgt spid="38923"/>
                                        </p:tgtEl>
                                      </p:cBhvr>
                                    </p:animEffect>
                                    <p:set>
                                      <p:cBhvr>
                                        <p:cTn id="116" dur="1" fill="hold">
                                          <p:stCondLst>
                                            <p:cond delay="499"/>
                                          </p:stCondLst>
                                        </p:cTn>
                                        <p:tgtEl>
                                          <p:spTgt spid="38923"/>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8" presetClass="exit" presetSubtype="16" fill="hold" grpId="1" nodeType="clickEffect">
                                  <p:stCondLst>
                                    <p:cond delay="0"/>
                                  </p:stCondLst>
                                  <p:childTnLst>
                                    <p:animEffect transition="out" filter="diamond(in)">
                                      <p:cBhvr>
                                        <p:cTn id="120" dur="2000"/>
                                        <p:tgtEl>
                                          <p:spTgt spid="17"/>
                                        </p:tgtEl>
                                      </p:cBhvr>
                                    </p:animEffect>
                                    <p:set>
                                      <p:cBhvr>
                                        <p:cTn id="121" dur="1" fill="hold">
                                          <p:stCondLst>
                                            <p:cond delay="1999"/>
                                          </p:stCondLst>
                                        </p:cTn>
                                        <p:tgtEl>
                                          <p:spTgt spid="17"/>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 presetClass="exit" presetSubtype="4" fill="hold" grpId="1" nodeType="clickEffect">
                                  <p:stCondLst>
                                    <p:cond delay="0"/>
                                  </p:stCondLst>
                                  <p:childTnLst>
                                    <p:anim calcmode="lin" valueType="num">
                                      <p:cBhvr additive="base">
                                        <p:cTn id="125" dur="500"/>
                                        <p:tgtEl>
                                          <p:spTgt spid="27"/>
                                        </p:tgtEl>
                                        <p:attrNameLst>
                                          <p:attrName>ppt_x</p:attrName>
                                        </p:attrNameLst>
                                      </p:cBhvr>
                                      <p:tavLst>
                                        <p:tav tm="0">
                                          <p:val>
                                            <p:strVal val="ppt_x"/>
                                          </p:val>
                                        </p:tav>
                                        <p:tav tm="100000">
                                          <p:val>
                                            <p:strVal val="ppt_x"/>
                                          </p:val>
                                        </p:tav>
                                      </p:tavLst>
                                    </p:anim>
                                    <p:anim calcmode="lin" valueType="num">
                                      <p:cBhvr additive="base">
                                        <p:cTn id="126" dur="500"/>
                                        <p:tgtEl>
                                          <p:spTgt spid="27"/>
                                        </p:tgtEl>
                                        <p:attrNameLst>
                                          <p:attrName>ppt_y</p:attrName>
                                        </p:attrNameLst>
                                      </p:cBhvr>
                                      <p:tavLst>
                                        <p:tav tm="0">
                                          <p:val>
                                            <p:strVal val="ppt_y"/>
                                          </p:val>
                                        </p:tav>
                                        <p:tav tm="100000">
                                          <p:val>
                                            <p:strVal val="1+ppt_h/2"/>
                                          </p:val>
                                        </p:tav>
                                      </p:tavLst>
                                    </p:anim>
                                    <p:set>
                                      <p:cBhvr>
                                        <p:cTn id="127" dur="1" fill="hold">
                                          <p:stCondLst>
                                            <p:cond delay="499"/>
                                          </p:stCondLst>
                                        </p:cTn>
                                        <p:tgtEl>
                                          <p:spTgt spid="27"/>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3" presetClass="exit" presetSubtype="10" fill="hold" grpId="1" nodeType="clickEffect">
                                  <p:stCondLst>
                                    <p:cond delay="0"/>
                                  </p:stCondLst>
                                  <p:childTnLst>
                                    <p:animEffect transition="out" filter="blinds(horizontal)">
                                      <p:cBhvr>
                                        <p:cTn id="131" dur="500"/>
                                        <p:tgtEl>
                                          <p:spTgt spid="38919"/>
                                        </p:tgtEl>
                                      </p:cBhvr>
                                    </p:animEffect>
                                    <p:set>
                                      <p:cBhvr>
                                        <p:cTn id="132" dur="1" fill="hold">
                                          <p:stCondLst>
                                            <p:cond delay="499"/>
                                          </p:stCondLst>
                                        </p:cTn>
                                        <p:tgtEl>
                                          <p:spTgt spid="38919"/>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fade">
                                      <p:cBhvr>
                                        <p:cTn id="137" dur="1000"/>
                                        <p:tgtEl>
                                          <p:spTgt spid="22"/>
                                        </p:tgtEl>
                                      </p:cBhvr>
                                    </p:animEffect>
                                    <p:anim calcmode="lin" valueType="num">
                                      <p:cBhvr>
                                        <p:cTn id="138" dur="1000" fill="hold"/>
                                        <p:tgtEl>
                                          <p:spTgt spid="22"/>
                                        </p:tgtEl>
                                        <p:attrNameLst>
                                          <p:attrName>ppt_x</p:attrName>
                                        </p:attrNameLst>
                                      </p:cBhvr>
                                      <p:tavLst>
                                        <p:tav tm="0">
                                          <p:val>
                                            <p:strVal val="#ppt_x"/>
                                          </p:val>
                                        </p:tav>
                                        <p:tav tm="100000">
                                          <p:val>
                                            <p:strVal val="#ppt_x"/>
                                          </p:val>
                                        </p:tav>
                                      </p:tavLst>
                                    </p:anim>
                                    <p:anim calcmode="lin" valueType="num">
                                      <p:cBhvr>
                                        <p:cTn id="1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 presetClass="exit" presetSubtype="16" fill="hold" grpId="1" nodeType="clickEffect">
                                  <p:stCondLst>
                                    <p:cond delay="0"/>
                                  </p:stCondLst>
                                  <p:childTnLst>
                                    <p:animEffect transition="out" filter="box(in)">
                                      <p:cBhvr>
                                        <p:cTn id="143" dur="500"/>
                                        <p:tgtEl>
                                          <p:spTgt spid="38924"/>
                                        </p:tgtEl>
                                      </p:cBhvr>
                                    </p:animEffect>
                                    <p:set>
                                      <p:cBhvr>
                                        <p:cTn id="144" dur="1" fill="hold">
                                          <p:stCondLst>
                                            <p:cond delay="499"/>
                                          </p:stCondLst>
                                        </p:cTn>
                                        <p:tgtEl>
                                          <p:spTgt spid="38924"/>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8" presetClass="entr" presetSubtype="16" fill="hold" grpId="0" nodeType="clickEffect">
                                  <p:stCondLst>
                                    <p:cond delay="0"/>
                                  </p:stCondLst>
                                  <p:childTnLst>
                                    <p:set>
                                      <p:cBhvr>
                                        <p:cTn id="148" dur="1" fill="hold">
                                          <p:stCondLst>
                                            <p:cond delay="0"/>
                                          </p:stCondLst>
                                        </p:cTn>
                                        <p:tgtEl>
                                          <p:spTgt spid="23"/>
                                        </p:tgtEl>
                                        <p:attrNameLst>
                                          <p:attrName>style.visibility</p:attrName>
                                        </p:attrNameLst>
                                      </p:cBhvr>
                                      <p:to>
                                        <p:strVal val="visible"/>
                                      </p:to>
                                    </p:set>
                                    <p:animEffect transition="in" filter="diamond(in)">
                                      <p:cBhvr>
                                        <p:cTn id="149" dur="2000"/>
                                        <p:tgtEl>
                                          <p:spTgt spid="23"/>
                                        </p:tgtEl>
                                      </p:cBhvr>
                                    </p:animEffect>
                                  </p:childTnLst>
                                </p:cTn>
                              </p:par>
                            </p:childTnLst>
                          </p:cTn>
                        </p:par>
                      </p:childTnLst>
                    </p:cTn>
                  </p:par>
                  <p:par>
                    <p:cTn id="150" fill="hold">
                      <p:stCondLst>
                        <p:cond delay="indefinite"/>
                      </p:stCondLst>
                      <p:childTnLst>
                        <p:par>
                          <p:cTn id="151" fill="hold">
                            <p:stCondLst>
                              <p:cond delay="0"/>
                            </p:stCondLst>
                            <p:childTnLst>
                              <p:par>
                                <p:cTn id="152" presetID="48" presetClass="entr" presetSubtype="0" accel="50000" fill="hold" grpId="0" nodeType="clickEffect">
                                  <p:stCondLst>
                                    <p:cond delay="0"/>
                                  </p:stCondLst>
                                  <p:childTnLst>
                                    <p:set>
                                      <p:cBhvr>
                                        <p:cTn id="153" dur="1" fill="hold">
                                          <p:stCondLst>
                                            <p:cond delay="0"/>
                                          </p:stCondLst>
                                        </p:cTn>
                                        <p:tgtEl>
                                          <p:spTgt spid="28"/>
                                        </p:tgtEl>
                                        <p:attrNameLst>
                                          <p:attrName>style.visibility</p:attrName>
                                        </p:attrNameLst>
                                      </p:cBhvr>
                                      <p:to>
                                        <p:strVal val="visible"/>
                                      </p:to>
                                    </p:set>
                                    <p:anim calcmode="lin" valueType="num">
                                      <p:cBhvr>
                                        <p:cTn id="154" dur="1000" fill="hold"/>
                                        <p:tgtEl>
                                          <p:spTgt spid="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5" dur="1000" fill="hold"/>
                                        <p:tgtEl>
                                          <p:spTgt spid="28"/>
                                        </p:tgtEl>
                                        <p:attrNameLst>
                                          <p:attrName>ppt_x</p:attrName>
                                        </p:attrNameLst>
                                      </p:cBhvr>
                                      <p:tavLst>
                                        <p:tav tm="0">
                                          <p:val>
                                            <p:fltVal val="-1"/>
                                          </p:val>
                                        </p:tav>
                                        <p:tav tm="50000">
                                          <p:val>
                                            <p:fltVal val="0.95"/>
                                          </p:val>
                                        </p:tav>
                                        <p:tav tm="100000">
                                          <p:val>
                                            <p:strVal val="#ppt_x"/>
                                          </p:val>
                                        </p:tav>
                                      </p:tavLst>
                                    </p:anim>
                                    <p:anim calcmode="lin" valueType="num">
                                      <p:cBhvr>
                                        <p:cTn id="156" dur="1000" fill="hold"/>
                                        <p:tgtEl>
                                          <p:spTgt spid="28"/>
                                        </p:tgtEl>
                                        <p:attrNameLst>
                                          <p:attrName>ppt_y</p:attrName>
                                        </p:attrNameLst>
                                      </p:cBhvr>
                                      <p:tavLst>
                                        <p:tav tm="0">
                                          <p:val>
                                            <p:strVal val="#ppt_y"/>
                                          </p:val>
                                        </p:tav>
                                        <p:tav tm="100000">
                                          <p:val>
                                            <p:strVal val="#ppt_y"/>
                                          </p:val>
                                        </p:tav>
                                      </p:tavLst>
                                    </p:anim>
                                    <p:animEffect transition="in" filter="fade">
                                      <p:cBhvr>
                                        <p:cTn id="157" dur="1000"/>
                                        <p:tgtEl>
                                          <p:spTgt spid="28"/>
                                        </p:tgtEl>
                                      </p:cBhvr>
                                    </p:animEffect>
                                  </p:childTnLst>
                                </p:cTn>
                              </p:par>
                            </p:childTnLst>
                          </p:cTn>
                        </p:par>
                      </p:childTnLst>
                    </p:cTn>
                  </p:par>
                  <p:par>
                    <p:cTn id="158" fill="hold">
                      <p:stCondLst>
                        <p:cond delay="indefinite"/>
                      </p:stCondLst>
                      <p:childTnLst>
                        <p:par>
                          <p:cTn id="159" fill="hold">
                            <p:stCondLst>
                              <p:cond delay="0"/>
                            </p:stCondLst>
                            <p:childTnLst>
                              <p:par>
                                <p:cTn id="160" presetID="1" presetClass="exit" presetSubtype="0" fill="hold" grpId="1" nodeType="clickEffect">
                                  <p:stCondLst>
                                    <p:cond delay="0"/>
                                  </p:stCondLst>
                                  <p:childTnLst>
                                    <p:set>
                                      <p:cBhvr>
                                        <p:cTn id="161"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6" grpId="0" animBg="1"/>
      <p:bldP spid="38917" grpId="0" animBg="1"/>
      <p:bldP spid="38918" grpId="0" animBg="1"/>
      <p:bldP spid="38919" grpId="0"/>
      <p:bldP spid="38919" grpId="1"/>
      <p:bldP spid="38923" grpId="0"/>
      <p:bldP spid="38923" grpId="1"/>
      <p:bldP spid="38924" grpId="0"/>
      <p:bldP spid="38924" grpId="1"/>
      <p:bldP spid="25" grpId="0"/>
      <p:bldP spid="15" grpId="0" animBg="1"/>
      <p:bldP spid="17" grpId="0"/>
      <p:bldP spid="17" grpId="1"/>
      <p:bldP spid="24" grpId="0" animBg="1"/>
      <p:bldP spid="27" grpId="0"/>
      <p:bldP spid="27" grpId="1"/>
      <p:bldP spid="22" grpId="0" animBg="1"/>
      <p:bldP spid="23" grpId="0" animBg="1"/>
      <p:bldP spid="28" grpId="0" animBg="1"/>
      <p:bldP spid="29" grpId="0" animBg="1"/>
      <p:bldP spid="29" grpId="1" animBg="1"/>
      <p:bldP spid="31" grpId="0" animBg="1"/>
      <p:bldP spid="3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81000" y="1295400"/>
            <a:ext cx="2736850" cy="825500"/>
            <a:chOff x="816" y="2304"/>
            <a:chExt cx="1440" cy="448"/>
          </a:xfrm>
        </p:grpSpPr>
        <p:sp>
          <p:nvSpPr>
            <p:cNvPr id="43026" name="Freeform 5"/>
            <p:cNvSpPr>
              <a:spLocks/>
            </p:cNvSpPr>
            <p:nvPr/>
          </p:nvSpPr>
          <p:spPr bwMode="gray">
            <a:xfrm>
              <a:off x="901" y="2562"/>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000000"/>
            </a:solidFill>
            <a:ln w="0">
              <a:noFill/>
              <a:prstDash val="solid"/>
              <a:round/>
              <a:headEnd/>
              <a:tailEnd/>
            </a:ln>
          </p:spPr>
          <p:txBody>
            <a:bodyPr/>
            <a:lstStyle/>
            <a:p>
              <a:endParaRPr lang="en-US"/>
            </a:p>
          </p:txBody>
        </p:sp>
        <p:sp>
          <p:nvSpPr>
            <p:cNvPr id="43027" name="Rectangle 6"/>
            <p:cNvSpPr>
              <a:spLocks noChangeArrowheads="1"/>
            </p:cNvSpPr>
            <p:nvPr/>
          </p:nvSpPr>
          <p:spPr bwMode="gray">
            <a:xfrm>
              <a:off x="816" y="2304"/>
              <a:ext cx="1440" cy="393"/>
            </a:xfrm>
            <a:prstGeom prst="rect">
              <a:avLst/>
            </a:prstGeom>
            <a:gradFill rotWithShape="1">
              <a:gsLst>
                <a:gs pos="0">
                  <a:srgbClr val="FFE683"/>
                </a:gs>
                <a:gs pos="100000">
                  <a:srgbClr val="FFCC00"/>
                </a:gs>
              </a:gsLst>
              <a:lin ang="2700000" scaled="1"/>
            </a:gradFill>
            <a:ln w="9525" algn="ctr">
              <a:noFill/>
              <a:miter lim="800000"/>
              <a:headEnd/>
              <a:tailEnd/>
            </a:ln>
            <a:effectLst/>
          </p:spPr>
          <p:txBody>
            <a:bodyPr anchor="ctr"/>
            <a:lstStyle/>
            <a:p>
              <a:pPr algn="ctr"/>
              <a:r>
                <a:rPr lang="en-US" sz="2800" dirty="0" err="1" smtClean="0"/>
                <a:t>Xác</a:t>
              </a:r>
              <a:r>
                <a:rPr lang="en-US" sz="2800" dirty="0" smtClean="0"/>
                <a:t> </a:t>
              </a:r>
              <a:r>
                <a:rPr lang="en-US" sz="2800" dirty="0" err="1" smtClean="0"/>
                <a:t>lập</a:t>
              </a:r>
              <a:r>
                <a:rPr lang="en-US" sz="2800" dirty="0" smtClean="0"/>
                <a:t> </a:t>
              </a:r>
              <a:r>
                <a:rPr lang="en-US" sz="2800" dirty="0" err="1" smtClean="0"/>
                <a:t>quyền</a:t>
              </a:r>
              <a:endParaRPr lang="en-US" sz="2800" dirty="0" smtClean="0"/>
            </a:p>
          </p:txBody>
        </p:sp>
      </p:grpSp>
      <p:grpSp>
        <p:nvGrpSpPr>
          <p:cNvPr id="3" name="Group 10"/>
          <p:cNvGrpSpPr>
            <a:grpSpLocks/>
          </p:cNvGrpSpPr>
          <p:nvPr/>
        </p:nvGrpSpPr>
        <p:grpSpPr bwMode="auto">
          <a:xfrm>
            <a:off x="457200" y="2743200"/>
            <a:ext cx="2736850" cy="825500"/>
            <a:chOff x="816" y="2304"/>
            <a:chExt cx="1440" cy="448"/>
          </a:xfrm>
        </p:grpSpPr>
        <p:sp>
          <p:nvSpPr>
            <p:cNvPr id="43024" name="Freeform 11"/>
            <p:cNvSpPr>
              <a:spLocks/>
            </p:cNvSpPr>
            <p:nvPr/>
          </p:nvSpPr>
          <p:spPr bwMode="gray">
            <a:xfrm>
              <a:off x="901" y="2562"/>
              <a:ext cx="1270" cy="190"/>
            </a:xfrm>
            <a:custGeom>
              <a:avLst/>
              <a:gdLst>
                <a:gd name="T0" fmla="*/ 1440 w 1120"/>
                <a:gd name="T1" fmla="*/ 143 h 252"/>
                <a:gd name="T2" fmla="*/ 1434 w 1120"/>
                <a:gd name="T3" fmla="*/ 142 h 252"/>
                <a:gd name="T4" fmla="*/ 1414 w 1120"/>
                <a:gd name="T5" fmla="*/ 139 h 252"/>
                <a:gd name="T6" fmla="*/ 1381 w 1120"/>
                <a:gd name="T7" fmla="*/ 136 h 252"/>
                <a:gd name="T8" fmla="*/ 1335 w 1120"/>
                <a:gd name="T9" fmla="*/ 132 h 252"/>
                <a:gd name="T10" fmla="*/ 1276 w 1120"/>
                <a:gd name="T11" fmla="*/ 126 h 252"/>
                <a:gd name="T12" fmla="*/ 1207 w 1120"/>
                <a:gd name="T13" fmla="*/ 121 h 252"/>
                <a:gd name="T14" fmla="*/ 1126 w 1120"/>
                <a:gd name="T15" fmla="*/ 116 h 252"/>
                <a:gd name="T16" fmla="*/ 1036 w 1120"/>
                <a:gd name="T17" fmla="*/ 112 h 252"/>
                <a:gd name="T18" fmla="*/ 939 w 1120"/>
                <a:gd name="T19" fmla="*/ 108 h 252"/>
                <a:gd name="T20" fmla="*/ 831 w 1120"/>
                <a:gd name="T21" fmla="*/ 105 h 252"/>
                <a:gd name="T22" fmla="*/ 714 w 1120"/>
                <a:gd name="T23" fmla="*/ 105 h 252"/>
                <a:gd name="T24" fmla="*/ 599 w 1120"/>
                <a:gd name="T25" fmla="*/ 105 h 252"/>
                <a:gd name="T26" fmla="*/ 493 w 1120"/>
                <a:gd name="T27" fmla="*/ 108 h 252"/>
                <a:gd name="T28" fmla="*/ 396 w 1120"/>
                <a:gd name="T29" fmla="*/ 112 h 252"/>
                <a:gd name="T30" fmla="*/ 306 w 1120"/>
                <a:gd name="T31" fmla="*/ 116 h 252"/>
                <a:gd name="T32" fmla="*/ 229 w 1120"/>
                <a:gd name="T33" fmla="*/ 121 h 252"/>
                <a:gd name="T34" fmla="*/ 162 w 1120"/>
                <a:gd name="T35" fmla="*/ 126 h 252"/>
                <a:gd name="T36" fmla="*/ 105 w 1120"/>
                <a:gd name="T37" fmla="*/ 132 h 252"/>
                <a:gd name="T38" fmla="*/ 59 w 1120"/>
                <a:gd name="T39" fmla="*/ 136 h 252"/>
                <a:gd name="T40" fmla="*/ 26 w 1120"/>
                <a:gd name="T41" fmla="*/ 139 h 252"/>
                <a:gd name="T42" fmla="*/ 8 w 1120"/>
                <a:gd name="T43" fmla="*/ 142 h 252"/>
                <a:gd name="T44" fmla="*/ 0 w 1120"/>
                <a:gd name="T45" fmla="*/ 143 h 252"/>
                <a:gd name="T46" fmla="*/ 0 w 1120"/>
                <a:gd name="T47" fmla="*/ 35 h 252"/>
                <a:gd name="T48" fmla="*/ 720 w 1120"/>
                <a:gd name="T49" fmla="*/ 0 h 252"/>
                <a:gd name="T50" fmla="*/ 1440 w 1120"/>
                <a:gd name="T51" fmla="*/ 35 h 252"/>
                <a:gd name="T52" fmla="*/ 1440 w 1120"/>
                <a:gd name="T53" fmla="*/ 143 h 252"/>
                <a:gd name="T54" fmla="*/ 1440 w 1120"/>
                <a:gd name="T55" fmla="*/ 14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000000"/>
            </a:solidFill>
            <a:ln w="0">
              <a:noFill/>
              <a:prstDash val="solid"/>
              <a:round/>
              <a:headEnd/>
              <a:tailEnd/>
            </a:ln>
          </p:spPr>
          <p:txBody>
            <a:bodyPr/>
            <a:lstStyle/>
            <a:p>
              <a:endParaRPr lang="en-US"/>
            </a:p>
          </p:txBody>
        </p:sp>
        <p:sp>
          <p:nvSpPr>
            <p:cNvPr id="10" name="Rectangle 12"/>
            <p:cNvSpPr>
              <a:spLocks noChangeArrowheads="1"/>
            </p:cNvSpPr>
            <p:nvPr/>
          </p:nvSpPr>
          <p:spPr bwMode="gray">
            <a:xfrm>
              <a:off x="816" y="2304"/>
              <a:ext cx="1440" cy="393"/>
            </a:xfrm>
            <a:prstGeom prst="rect">
              <a:avLst/>
            </a:prstGeom>
            <a:gradFill rotWithShape="1">
              <a:gsLst>
                <a:gs pos="0">
                  <a:srgbClr val="0099CC">
                    <a:gamma/>
                    <a:tint val="36471"/>
                    <a:invGamma/>
                  </a:srgbClr>
                </a:gs>
                <a:gs pos="100000">
                  <a:srgbClr val="0099CC"/>
                </a:gs>
              </a:gsLst>
              <a:lin ang="27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76200" dir="10800000" kx="-3284103" algn="br" rotWithShape="0">
                      <a:schemeClr val="bg2">
                        <a:alpha val="50000"/>
                      </a:schemeClr>
                    </a:outerShdw>
                  </a:effectLst>
                </a14:hiddenEffects>
              </a:ext>
            </a:extLst>
          </p:spPr>
          <p:txBody>
            <a:bodyPr anchor="ctr"/>
            <a:lstStyle/>
            <a:p>
              <a:pPr algn="ctr">
                <a:defRPr/>
              </a:pPr>
              <a:r>
                <a:rPr lang="en-US" sz="2800" dirty="0" err="1" smtClean="0"/>
                <a:t>Thực</a:t>
              </a:r>
              <a:r>
                <a:rPr lang="en-US" sz="2800" dirty="0" smtClean="0"/>
                <a:t> </a:t>
              </a:r>
              <a:r>
                <a:rPr lang="en-US" sz="2800" dirty="0" err="1" smtClean="0"/>
                <a:t>hiện</a:t>
              </a:r>
              <a:endParaRPr lang="en-US" altLang="en-US" sz="2800" b="1" dirty="0">
                <a:solidFill>
                  <a:srgbClr val="000000"/>
                </a:solidFill>
                <a:effectLst>
                  <a:outerShdw blurRad="38100" dist="38100" dir="2700000" algn="tl">
                    <a:srgbClr val="FFFFFF"/>
                  </a:outerShdw>
                </a:effectLst>
              </a:endParaRPr>
            </a:p>
          </p:txBody>
        </p:sp>
      </p:grpSp>
      <p:cxnSp>
        <p:nvCxnSpPr>
          <p:cNvPr id="43012" name="AutoShape 16"/>
          <p:cNvCxnSpPr>
            <a:cxnSpLocks noChangeShapeType="1"/>
            <a:stCxn id="43026" idx="11"/>
          </p:cNvCxnSpPr>
          <p:nvPr/>
        </p:nvCxnSpPr>
        <p:spPr bwMode="auto">
          <a:xfrm>
            <a:off x="1741488" y="2027237"/>
            <a:ext cx="7937" cy="741363"/>
          </a:xfrm>
          <a:prstGeom prst="straightConnector1">
            <a:avLst/>
          </a:prstGeom>
          <a:noFill/>
          <a:ln w="9525">
            <a:solidFill>
              <a:srgbClr val="FFFFFF"/>
            </a:solidFill>
            <a:round/>
            <a:headEnd/>
            <a:tailEnd/>
          </a:ln>
          <a:effectLst/>
        </p:spPr>
      </p:cxnSp>
      <p:cxnSp>
        <p:nvCxnSpPr>
          <p:cNvPr id="43015" name="AutoShape 17"/>
          <p:cNvCxnSpPr>
            <a:cxnSpLocks noChangeShapeType="1"/>
            <a:endCxn id="10" idx="0"/>
          </p:cNvCxnSpPr>
          <p:nvPr/>
        </p:nvCxnSpPr>
        <p:spPr bwMode="auto">
          <a:xfrm>
            <a:off x="1825625" y="2205037"/>
            <a:ext cx="0" cy="538163"/>
          </a:xfrm>
          <a:prstGeom prst="straightConnector1">
            <a:avLst/>
          </a:prstGeom>
          <a:noFill/>
          <a:ln w="9525">
            <a:solidFill>
              <a:srgbClr val="FFFFFF"/>
            </a:solidFill>
            <a:round/>
            <a:headEnd/>
            <a:tailEnd/>
          </a:ln>
          <a:effectLst/>
        </p:spPr>
      </p:cxnSp>
      <p:cxnSp>
        <p:nvCxnSpPr>
          <p:cNvPr id="43016" name="AutoShape 18"/>
          <p:cNvCxnSpPr>
            <a:cxnSpLocks noChangeShapeType="1"/>
            <a:stCxn id="43024" idx="11"/>
          </p:cNvCxnSpPr>
          <p:nvPr/>
        </p:nvCxnSpPr>
        <p:spPr bwMode="auto">
          <a:xfrm>
            <a:off x="1817688" y="3475037"/>
            <a:ext cx="0" cy="158750"/>
          </a:xfrm>
          <a:prstGeom prst="straightConnector1">
            <a:avLst/>
          </a:prstGeom>
          <a:noFill/>
          <a:ln w="9525">
            <a:solidFill>
              <a:srgbClr val="FFFFFF"/>
            </a:solidFill>
            <a:round/>
            <a:headEnd/>
            <a:tailEnd/>
          </a:ln>
          <a:effectLst/>
        </p:spPr>
      </p:cxnSp>
      <p:sp>
        <p:nvSpPr>
          <p:cNvPr id="43017" name="Line 19"/>
          <p:cNvSpPr>
            <a:spLocks noChangeShapeType="1"/>
          </p:cNvSpPr>
          <p:nvPr/>
        </p:nvSpPr>
        <p:spPr bwMode="auto">
          <a:xfrm>
            <a:off x="2133600" y="1295400"/>
            <a:ext cx="6278563" cy="0"/>
          </a:xfrm>
          <a:prstGeom prst="line">
            <a:avLst/>
          </a:prstGeom>
          <a:noFill/>
          <a:ln w="38100" cap="rnd">
            <a:solidFill>
              <a:srgbClr val="FFFFFF"/>
            </a:solidFill>
            <a:prstDash val="sysDot"/>
            <a:round/>
            <a:headEnd/>
            <a:tailEnd type="oval" w="med" len="med"/>
          </a:ln>
          <a:effectLst/>
        </p:spPr>
        <p:txBody>
          <a:bodyPr/>
          <a:lstStyle/>
          <a:p>
            <a:endParaRPr lang="en-US"/>
          </a:p>
        </p:txBody>
      </p:sp>
      <p:sp>
        <p:nvSpPr>
          <p:cNvPr id="43018" name="Line 20"/>
          <p:cNvSpPr>
            <a:spLocks noChangeShapeType="1"/>
          </p:cNvSpPr>
          <p:nvPr/>
        </p:nvSpPr>
        <p:spPr bwMode="auto">
          <a:xfrm>
            <a:off x="1828800" y="4419600"/>
            <a:ext cx="6278563" cy="0"/>
          </a:xfrm>
          <a:prstGeom prst="line">
            <a:avLst/>
          </a:prstGeom>
          <a:noFill/>
          <a:ln w="38100" cap="rnd">
            <a:solidFill>
              <a:srgbClr val="FFFFFF"/>
            </a:solidFill>
            <a:prstDash val="sysDot"/>
            <a:round/>
            <a:headEnd/>
            <a:tailEnd type="oval" w="med" len="med"/>
          </a:ln>
          <a:effectLst/>
        </p:spPr>
        <p:txBody>
          <a:bodyPr/>
          <a:lstStyle/>
          <a:p>
            <a:endParaRPr lang="en-US"/>
          </a:p>
        </p:txBody>
      </p:sp>
      <p:sp>
        <p:nvSpPr>
          <p:cNvPr id="43019" name="Line 21"/>
          <p:cNvSpPr>
            <a:spLocks noChangeShapeType="1"/>
          </p:cNvSpPr>
          <p:nvPr/>
        </p:nvSpPr>
        <p:spPr bwMode="auto">
          <a:xfrm>
            <a:off x="2209800" y="5867400"/>
            <a:ext cx="6278563" cy="0"/>
          </a:xfrm>
          <a:prstGeom prst="line">
            <a:avLst/>
          </a:prstGeom>
          <a:noFill/>
          <a:ln w="38100" cap="rnd">
            <a:solidFill>
              <a:srgbClr val="FFFFFF"/>
            </a:solidFill>
            <a:prstDash val="sysDot"/>
            <a:round/>
            <a:headEnd/>
            <a:tailEnd type="oval" w="med" len="med"/>
          </a:ln>
          <a:effectLst/>
        </p:spPr>
        <p:txBody>
          <a:bodyPr/>
          <a:lstStyle/>
          <a:p>
            <a:endParaRPr lang="en-US"/>
          </a:p>
        </p:txBody>
      </p:sp>
      <p:sp>
        <p:nvSpPr>
          <p:cNvPr id="43020" name="Text Box 22"/>
          <p:cNvSpPr txBox="1">
            <a:spLocks noChangeArrowheads="1"/>
          </p:cNvSpPr>
          <p:nvPr/>
        </p:nvSpPr>
        <p:spPr bwMode="auto">
          <a:xfrm>
            <a:off x="3352800" y="1066800"/>
            <a:ext cx="5114925" cy="1431161"/>
          </a:xfrm>
          <a:prstGeom prst="rect">
            <a:avLst/>
          </a:prstGeom>
          <a:noFill/>
          <a:ln w="9525">
            <a:noFill/>
            <a:miter lim="800000"/>
            <a:headEnd/>
            <a:tailEnd/>
          </a:ln>
          <a:effectLst/>
        </p:spPr>
        <p:txBody>
          <a:bodyPr wrap="square">
            <a:spAutoFit/>
          </a:bodyPr>
          <a:lstStyle/>
          <a:p>
            <a:pPr algn="ctr"/>
            <a:r>
              <a:rPr lang="en-US" sz="1600" dirty="0" smtClean="0"/>
              <a:t>  </a:t>
            </a:r>
            <a:r>
              <a:rPr lang="en-US" dirty="0" smtClean="0"/>
              <a:t>Do </a:t>
            </a:r>
            <a:r>
              <a:rPr lang="en-US" dirty="0" err="1" smtClean="0"/>
              <a:t>địa</a:t>
            </a:r>
            <a:r>
              <a:rPr lang="en-US" dirty="0" smtClean="0"/>
              <a:t> </a:t>
            </a:r>
            <a:r>
              <a:rPr lang="en-US" dirty="0" err="1" smtClean="0"/>
              <a:t>thế</a:t>
            </a:r>
            <a:r>
              <a:rPr lang="en-US" dirty="0" smtClean="0"/>
              <a:t> </a:t>
            </a:r>
            <a:r>
              <a:rPr lang="en-US" dirty="0" err="1" smtClean="0"/>
              <a:t>tự</a:t>
            </a:r>
            <a:r>
              <a:rPr lang="en-US" dirty="0" smtClean="0"/>
              <a:t> </a:t>
            </a:r>
            <a:r>
              <a:rPr lang="en-US" dirty="0" err="1" smtClean="0"/>
              <a:t>nhiên</a:t>
            </a:r>
            <a:r>
              <a:rPr lang="en-US" dirty="0" smtClean="0"/>
              <a:t>/</a:t>
            </a:r>
            <a:r>
              <a:rPr lang="en-US" dirty="0" err="1" smtClean="0"/>
              <a:t>theo</a:t>
            </a:r>
            <a:r>
              <a:rPr lang="en-US" dirty="0" smtClean="0"/>
              <a:t> </a:t>
            </a:r>
            <a:r>
              <a:rPr lang="en-US" dirty="0" err="1" smtClean="0"/>
              <a:t>quy</a:t>
            </a:r>
            <a:r>
              <a:rPr lang="en-US" dirty="0" smtClean="0"/>
              <a:t> </a:t>
            </a:r>
            <a:r>
              <a:rPr lang="en-US" dirty="0" err="1" smtClean="0"/>
              <a:t>định</a:t>
            </a:r>
            <a:r>
              <a:rPr lang="en-US" dirty="0" smtClean="0"/>
              <a:t> </a:t>
            </a:r>
            <a:r>
              <a:rPr lang="en-US" dirty="0" err="1" smtClean="0"/>
              <a:t>của</a:t>
            </a:r>
            <a:r>
              <a:rPr lang="en-US" dirty="0" smtClean="0"/>
              <a:t> </a:t>
            </a:r>
            <a:r>
              <a:rPr lang="en-US" dirty="0" err="1" smtClean="0"/>
              <a:t>Luật</a:t>
            </a:r>
            <a:r>
              <a:rPr lang="en-US" dirty="0" smtClean="0"/>
              <a:t>/</a:t>
            </a:r>
            <a:r>
              <a:rPr lang="en-US" dirty="0" err="1" smtClean="0"/>
              <a:t>theo</a:t>
            </a:r>
            <a:r>
              <a:rPr lang="en-US" dirty="0" smtClean="0"/>
              <a:t> </a:t>
            </a:r>
            <a:r>
              <a:rPr lang="en-US" dirty="0" err="1" smtClean="0"/>
              <a:t>thỏa</a:t>
            </a:r>
            <a:r>
              <a:rPr lang="en-US" dirty="0" smtClean="0"/>
              <a:t> </a:t>
            </a:r>
            <a:r>
              <a:rPr lang="en-US" dirty="0" err="1" smtClean="0"/>
              <a:t>thuận</a:t>
            </a:r>
            <a:r>
              <a:rPr lang="en-US" dirty="0" smtClean="0"/>
              <a:t>/ </a:t>
            </a:r>
            <a:r>
              <a:rPr lang="en-US" dirty="0" err="1" smtClean="0"/>
              <a:t>theo</a:t>
            </a:r>
            <a:r>
              <a:rPr lang="en-US" dirty="0" smtClean="0"/>
              <a:t> </a:t>
            </a:r>
            <a:r>
              <a:rPr lang="en-US" dirty="0" err="1" smtClean="0"/>
              <a:t>di</a:t>
            </a:r>
            <a:r>
              <a:rPr lang="en-US" dirty="0" smtClean="0"/>
              <a:t> </a:t>
            </a:r>
            <a:r>
              <a:rPr lang="en-US" dirty="0" err="1" smtClean="0"/>
              <a:t>chúc</a:t>
            </a:r>
            <a:r>
              <a:rPr lang="en-US" dirty="0" smtClean="0"/>
              <a:t>. </a:t>
            </a:r>
          </a:p>
          <a:p>
            <a:pPr algn="ctr"/>
            <a:r>
              <a:rPr lang="en-US" dirty="0" err="1" smtClean="0"/>
              <a:t>Có</a:t>
            </a:r>
            <a:r>
              <a:rPr lang="en-US" dirty="0" smtClean="0"/>
              <a:t> </a:t>
            </a:r>
            <a:r>
              <a:rPr lang="en-US" dirty="0" err="1" smtClean="0"/>
              <a:t>Hiệu</a:t>
            </a:r>
            <a:r>
              <a:rPr lang="en-US" dirty="0" smtClean="0"/>
              <a:t> </a:t>
            </a:r>
            <a:r>
              <a:rPr lang="en-US" dirty="0" err="1" smtClean="0"/>
              <a:t>lực</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mọi</a:t>
            </a:r>
            <a:r>
              <a:rPr lang="en-US" dirty="0" smtClean="0"/>
              <a:t> CN, PN</a:t>
            </a:r>
            <a:endParaRPr lang="vi-VN" sz="1600" dirty="0" smtClean="0"/>
          </a:p>
          <a:p>
            <a:endParaRPr lang="vi-VN" altLang="en-US" sz="1500" dirty="0">
              <a:latin typeface="Times New Roman" pitchFamily="18" charset="0"/>
              <a:cs typeface="Times New Roman" pitchFamily="18" charset="0"/>
            </a:endParaRPr>
          </a:p>
        </p:txBody>
      </p:sp>
      <p:sp>
        <p:nvSpPr>
          <p:cNvPr id="43021" name="Title 1"/>
          <p:cNvSpPr txBox="1">
            <a:spLocks/>
          </p:cNvSpPr>
          <p:nvPr/>
        </p:nvSpPr>
        <p:spPr bwMode="auto">
          <a:xfrm>
            <a:off x="457200" y="228601"/>
            <a:ext cx="5638800" cy="533399"/>
          </a:xfrm>
          <a:prstGeom prst="rect">
            <a:avLst/>
          </a:prstGeom>
          <a:noFill/>
          <a:ln w="9525">
            <a:noFill/>
            <a:miter lim="800000"/>
            <a:headEnd/>
            <a:tailEnd/>
          </a:ln>
        </p:spPr>
        <p:txBody>
          <a:bodyPr/>
          <a:lstStyle/>
          <a:p>
            <a:pPr algn="ctr"/>
            <a:r>
              <a:rPr lang="en-US" altLang="en-US" sz="3200" b="1" dirty="0" smtClean="0">
                <a:solidFill>
                  <a:srgbClr val="C00000"/>
                </a:solidFill>
              </a:rPr>
              <a:t>7.5. </a:t>
            </a:r>
            <a:r>
              <a:rPr lang="en-US" altLang="en-US" sz="3200" b="1" dirty="0" err="1" smtClean="0">
                <a:solidFill>
                  <a:srgbClr val="C00000"/>
                </a:solidFill>
              </a:rPr>
              <a:t>Quyền</a:t>
            </a:r>
            <a:r>
              <a:rPr lang="en-US" altLang="en-US" sz="3200" b="1" dirty="0" smtClean="0">
                <a:solidFill>
                  <a:srgbClr val="C00000"/>
                </a:solidFill>
              </a:rPr>
              <a:t> </a:t>
            </a:r>
            <a:r>
              <a:rPr lang="en-US" altLang="en-US" sz="3200" b="1" dirty="0" err="1" smtClean="0">
                <a:solidFill>
                  <a:srgbClr val="C00000"/>
                </a:solidFill>
              </a:rPr>
              <a:t>đối</a:t>
            </a:r>
            <a:r>
              <a:rPr lang="en-US" altLang="en-US" sz="3200" b="1" dirty="0" smtClean="0">
                <a:solidFill>
                  <a:srgbClr val="C00000"/>
                </a:solidFill>
              </a:rPr>
              <a:t> </a:t>
            </a:r>
            <a:r>
              <a:rPr lang="en-US" altLang="en-US" sz="3200" b="1" dirty="0" err="1" smtClean="0">
                <a:solidFill>
                  <a:srgbClr val="C00000"/>
                </a:solidFill>
              </a:rPr>
              <a:t>với</a:t>
            </a:r>
            <a:r>
              <a:rPr lang="en-US" altLang="en-US" sz="3200" b="1" dirty="0" smtClean="0">
                <a:solidFill>
                  <a:srgbClr val="C00000"/>
                </a:solidFill>
              </a:rPr>
              <a:t> BĐS </a:t>
            </a:r>
            <a:r>
              <a:rPr lang="en-US" altLang="en-US" sz="3200" b="1" dirty="0" err="1" smtClean="0">
                <a:solidFill>
                  <a:srgbClr val="C00000"/>
                </a:solidFill>
              </a:rPr>
              <a:t>liền</a:t>
            </a:r>
            <a:r>
              <a:rPr lang="en-US" altLang="en-US" sz="3200" b="1" dirty="0" smtClean="0">
                <a:solidFill>
                  <a:srgbClr val="C00000"/>
                </a:solidFill>
              </a:rPr>
              <a:t> </a:t>
            </a:r>
            <a:r>
              <a:rPr lang="en-US" altLang="en-US" sz="3200" b="1" dirty="0" err="1" smtClean="0">
                <a:solidFill>
                  <a:srgbClr val="C00000"/>
                </a:solidFill>
              </a:rPr>
              <a:t>kề</a:t>
            </a:r>
            <a:r>
              <a:rPr lang="en-US" altLang="en-US" sz="3200" b="1" dirty="0">
                <a:solidFill>
                  <a:srgbClr val="C00000"/>
                </a:solidFill>
              </a:rPr>
              <a:t/>
            </a:r>
            <a:br>
              <a:rPr lang="en-US" altLang="en-US" sz="3200" b="1" dirty="0">
                <a:solidFill>
                  <a:srgbClr val="C00000"/>
                </a:solidFill>
              </a:rPr>
            </a:br>
            <a:endParaRPr lang="en-US" altLang="en-US" sz="3200" b="1" dirty="0"/>
          </a:p>
        </p:txBody>
      </p:sp>
      <p:sp>
        <p:nvSpPr>
          <p:cNvPr id="43023" name="Text Box 22"/>
          <p:cNvSpPr txBox="1">
            <a:spLocks noChangeArrowheads="1"/>
          </p:cNvSpPr>
          <p:nvPr/>
        </p:nvSpPr>
        <p:spPr bwMode="auto">
          <a:xfrm>
            <a:off x="3200400" y="2514600"/>
            <a:ext cx="5715000" cy="1200329"/>
          </a:xfrm>
          <a:prstGeom prst="rect">
            <a:avLst/>
          </a:prstGeom>
          <a:noFill/>
          <a:ln w="9525">
            <a:noFill/>
            <a:miter lim="800000"/>
            <a:headEnd/>
            <a:tailEnd/>
          </a:ln>
          <a:effectLst/>
        </p:spPr>
        <p:txBody>
          <a:bodyPr wrap="square">
            <a:spAutoFit/>
          </a:bodyPr>
          <a:lstStyle/>
          <a:p>
            <a:pPr algn="ctr" eaLnBrk="1" hangingPunct="1">
              <a:defRPr/>
            </a:pPr>
            <a:r>
              <a:rPr lang="en-US" dirty="0" smtClean="0"/>
              <a:t>Theo </a:t>
            </a:r>
            <a:r>
              <a:rPr lang="en-US" dirty="0" err="1" smtClean="0"/>
              <a:t>thỏa</a:t>
            </a:r>
            <a:r>
              <a:rPr lang="en-US" dirty="0" smtClean="0"/>
              <a:t> </a:t>
            </a:r>
            <a:r>
              <a:rPr lang="en-US" dirty="0" err="1" smtClean="0"/>
              <a:t>thuận</a:t>
            </a:r>
            <a:r>
              <a:rPr lang="en-US" dirty="0" smtClean="0"/>
              <a:t> / </a:t>
            </a:r>
            <a:r>
              <a:rPr lang="en-US" dirty="0" err="1" smtClean="0"/>
              <a:t>theo</a:t>
            </a:r>
            <a:r>
              <a:rPr lang="en-US" dirty="0" smtClean="0"/>
              <a:t> NT </a:t>
            </a:r>
            <a:r>
              <a:rPr lang="en-US" dirty="0" err="1" smtClean="0"/>
              <a:t>bảo</a:t>
            </a:r>
            <a:r>
              <a:rPr lang="en-US" dirty="0" smtClean="0"/>
              <a:t> </a:t>
            </a:r>
            <a:r>
              <a:rPr lang="en-US" i="1" dirty="0" err="1" smtClean="0"/>
              <a:t>đảm</a:t>
            </a:r>
            <a:r>
              <a:rPr lang="en-US" i="1" dirty="0" smtClean="0"/>
              <a:t> </a:t>
            </a:r>
            <a:r>
              <a:rPr lang="en-US" i="1" dirty="0" err="1" smtClean="0"/>
              <a:t>nhu</a:t>
            </a:r>
            <a:r>
              <a:rPr lang="en-US" i="1" dirty="0" smtClean="0"/>
              <a:t> </a:t>
            </a:r>
            <a:r>
              <a:rPr lang="en-US" i="1" dirty="0" err="1" smtClean="0"/>
              <a:t>cầu</a:t>
            </a:r>
            <a:r>
              <a:rPr lang="en-US" i="1" dirty="0" smtClean="0"/>
              <a:t> </a:t>
            </a:r>
            <a:r>
              <a:rPr lang="en-US" i="1" dirty="0" err="1" smtClean="0"/>
              <a:t>hợp</a:t>
            </a:r>
            <a:r>
              <a:rPr lang="en-US" i="1" dirty="0" smtClean="0"/>
              <a:t> </a:t>
            </a:r>
            <a:r>
              <a:rPr lang="en-US" i="1" dirty="0" err="1" smtClean="0"/>
              <a:t>lý</a:t>
            </a:r>
            <a:r>
              <a:rPr lang="en-US" i="1" dirty="0" smtClean="0"/>
              <a:t> </a:t>
            </a:r>
            <a:r>
              <a:rPr lang="en-US" i="1" dirty="0" err="1" smtClean="0"/>
              <a:t>của</a:t>
            </a:r>
            <a:r>
              <a:rPr lang="en-US" i="1" dirty="0" smtClean="0"/>
              <a:t> </a:t>
            </a:r>
            <a:r>
              <a:rPr lang="en-US" i="1" dirty="0" err="1" smtClean="0"/>
              <a:t>bên</a:t>
            </a:r>
            <a:r>
              <a:rPr lang="en-US" i="1" dirty="0" smtClean="0"/>
              <a:t> </a:t>
            </a:r>
            <a:r>
              <a:rPr lang="en-US" i="1" dirty="0" err="1" smtClean="0"/>
              <a:t>khai</a:t>
            </a:r>
            <a:r>
              <a:rPr lang="en-US" i="1" dirty="0" smtClean="0"/>
              <a:t> </a:t>
            </a:r>
            <a:r>
              <a:rPr lang="en-US" i="1" dirty="0" err="1" smtClean="0"/>
              <a:t>thác</a:t>
            </a:r>
            <a:r>
              <a:rPr lang="en-US" i="1" dirty="0" smtClean="0"/>
              <a:t> BĐS </a:t>
            </a:r>
            <a:r>
              <a:rPr lang="en-US" i="1" dirty="0" err="1" smtClean="0"/>
              <a:t>hưởng</a:t>
            </a:r>
            <a:r>
              <a:rPr lang="en-US" i="1" dirty="0" smtClean="0"/>
              <a:t> </a:t>
            </a:r>
            <a:r>
              <a:rPr lang="en-US" i="1" dirty="0" err="1" smtClean="0"/>
              <a:t>quyền</a:t>
            </a:r>
            <a:r>
              <a:rPr lang="en-US" i="1" dirty="0" smtClean="0"/>
              <a:t>, </a:t>
            </a:r>
            <a:r>
              <a:rPr lang="en-US" dirty="0" err="1" smtClean="0"/>
              <a:t>phù</a:t>
            </a:r>
            <a:r>
              <a:rPr lang="en-US" dirty="0" smtClean="0"/>
              <a:t> </a:t>
            </a:r>
            <a:r>
              <a:rPr lang="en-US" dirty="0" err="1" smtClean="0"/>
              <a:t>hợp</a:t>
            </a:r>
            <a:r>
              <a:rPr lang="en-US" dirty="0" smtClean="0"/>
              <a:t> </a:t>
            </a:r>
            <a:r>
              <a:rPr lang="en-US" dirty="0" err="1" smtClean="0"/>
              <a:t>với</a:t>
            </a:r>
            <a:r>
              <a:rPr lang="en-US" dirty="0" smtClean="0"/>
              <a:t> MĐSD </a:t>
            </a:r>
            <a:r>
              <a:rPr lang="en-US" dirty="0" err="1" smtClean="0"/>
              <a:t>của</a:t>
            </a:r>
            <a:r>
              <a:rPr lang="en-US" dirty="0" smtClean="0"/>
              <a:t> </a:t>
            </a:r>
            <a:r>
              <a:rPr lang="en-US" dirty="0" err="1" smtClean="0"/>
              <a:t>cả</a:t>
            </a:r>
            <a:r>
              <a:rPr lang="en-US" dirty="0" smtClean="0"/>
              <a:t> 2 BĐS</a:t>
            </a:r>
          </a:p>
        </p:txBody>
      </p:sp>
      <p:sp>
        <p:nvSpPr>
          <p:cNvPr id="28" name="Rectangle 27"/>
          <p:cNvSpPr/>
          <p:nvPr/>
        </p:nvSpPr>
        <p:spPr>
          <a:xfrm>
            <a:off x="6324600" y="5939135"/>
            <a:ext cx="492443" cy="461665"/>
          </a:xfrm>
          <a:prstGeom prst="rect">
            <a:avLst/>
          </a:prstGeom>
        </p:spPr>
        <p:txBody>
          <a:bodyPr wrap="none">
            <a:spAutoFit/>
          </a:bodyPr>
          <a:lstStyle/>
          <a:p>
            <a:r>
              <a:rPr lang="en-US" altLang="en-US" b="1" dirty="0" smtClean="0">
                <a:solidFill>
                  <a:srgbClr val="FF0000"/>
                </a:solidFill>
              </a:rPr>
              <a:t>    </a:t>
            </a:r>
            <a:endParaRPr lang="en-US" dirty="0"/>
          </a:p>
        </p:txBody>
      </p:sp>
      <p:sp>
        <p:nvSpPr>
          <p:cNvPr id="30" name="Rectangle 9"/>
          <p:cNvSpPr>
            <a:spLocks noChangeArrowheads="1"/>
          </p:cNvSpPr>
          <p:nvPr/>
        </p:nvSpPr>
        <p:spPr bwMode="gray">
          <a:xfrm>
            <a:off x="381000" y="4876800"/>
            <a:ext cx="2736850" cy="725487"/>
          </a:xfrm>
          <a:prstGeom prst="rect">
            <a:avLst/>
          </a:prstGeom>
          <a:gradFill rotWithShape="1">
            <a:gsLst>
              <a:gs pos="0">
                <a:srgbClr val="CBE9A2"/>
              </a:gs>
              <a:gs pos="100000">
                <a:srgbClr val="99D549"/>
              </a:gs>
            </a:gsLst>
            <a:lin ang="2700000" scaled="1"/>
          </a:gradFill>
          <a:ln w="9525" algn="ctr">
            <a:noFill/>
            <a:miter lim="800000"/>
            <a:headEnd/>
            <a:tailEnd/>
          </a:ln>
          <a:effectLst/>
        </p:spPr>
        <p:txBody>
          <a:bodyPr wrap="none" anchor="ctr"/>
          <a:lstStyle/>
          <a:p>
            <a:pPr marL="609600" indent="-609600" algn="ctr">
              <a:buFont typeface="Arial" charset="0"/>
              <a:buNone/>
            </a:pPr>
            <a:r>
              <a:rPr lang="en-US" dirty="0" err="1" smtClean="0"/>
              <a:t>Hạn</a:t>
            </a:r>
            <a:r>
              <a:rPr lang="en-US" dirty="0" smtClean="0"/>
              <a:t> </a:t>
            </a:r>
            <a:r>
              <a:rPr lang="en-US" dirty="0" err="1" smtClean="0"/>
              <a:t>chế</a:t>
            </a:r>
            <a:endParaRPr lang="en-US" altLang="en-US" dirty="0"/>
          </a:p>
        </p:txBody>
      </p:sp>
      <p:sp>
        <p:nvSpPr>
          <p:cNvPr id="31" name="Text Box 22"/>
          <p:cNvSpPr txBox="1">
            <a:spLocks noChangeArrowheads="1"/>
          </p:cNvSpPr>
          <p:nvPr/>
        </p:nvSpPr>
        <p:spPr bwMode="auto">
          <a:xfrm>
            <a:off x="3200400" y="4114800"/>
            <a:ext cx="5943600" cy="830997"/>
          </a:xfrm>
          <a:prstGeom prst="rect">
            <a:avLst/>
          </a:prstGeom>
          <a:noFill/>
          <a:ln w="9525">
            <a:noFill/>
            <a:miter lim="800000"/>
            <a:headEnd/>
            <a:tailEnd/>
          </a:ln>
          <a:effectLst/>
        </p:spPr>
        <p:txBody>
          <a:bodyPr wrap="square">
            <a:spAutoFit/>
          </a:bodyPr>
          <a:lstStyle/>
          <a:p>
            <a:pPr algn="ctr">
              <a:buFontTx/>
              <a:buChar char="-"/>
            </a:pPr>
            <a:r>
              <a:rPr lang="en-US" altLang="en-US" sz="1800"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Chủ</a:t>
            </a:r>
            <a:r>
              <a:rPr lang="en-US" altLang="en-US" dirty="0" smtClean="0">
                <a:latin typeface="Times New Roman" pitchFamily="18" charset="0"/>
                <a:cs typeface="Times New Roman" pitchFamily="18" charset="0"/>
              </a:rPr>
              <a:t> SH BĐS </a:t>
            </a:r>
            <a:r>
              <a:rPr lang="en-US" altLang="en-US" dirty="0" err="1" smtClean="0">
                <a:latin typeface="Times New Roman" pitchFamily="18" charset="0"/>
                <a:cs typeface="Times New Roman" pitchFamily="18" charset="0"/>
              </a:rPr>
              <a:t>hưởng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quyền</a:t>
            </a:r>
            <a:r>
              <a:rPr lang="en-US" altLang="en-US" dirty="0" smtClean="0">
                <a:latin typeface="Times New Roman" pitchFamily="18" charset="0"/>
                <a:cs typeface="Times New Roman" pitchFamily="18" charset="0"/>
              </a:rPr>
              <a:t> </a:t>
            </a:r>
            <a:r>
              <a:rPr lang="en-US" altLang="en-US" i="1" dirty="0" smtClean="0">
                <a:latin typeface="Times New Roman" pitchFamily="18" charset="0"/>
                <a:cs typeface="Times New Roman" pitchFamily="18" charset="0"/>
              </a:rPr>
              <a:t>Kg </a:t>
            </a:r>
            <a:r>
              <a:rPr lang="en-US" altLang="en-US" i="1" dirty="0" err="1" smtClean="0">
                <a:latin typeface="Times New Roman" pitchFamily="18" charset="0"/>
                <a:cs typeface="Times New Roman" pitchFamily="18" charset="0"/>
              </a:rPr>
              <a:t>lạm</a:t>
            </a:r>
            <a:r>
              <a:rPr lang="en-US" altLang="en-US" i="1" dirty="0" smtClean="0">
                <a:latin typeface="Times New Roman" pitchFamily="18" charset="0"/>
                <a:cs typeface="Times New Roman" pitchFamily="18" charset="0"/>
              </a:rPr>
              <a:t> </a:t>
            </a:r>
            <a:r>
              <a:rPr lang="en-US" altLang="en-US" i="1" dirty="0" err="1" smtClean="0">
                <a:latin typeface="Times New Roman" pitchFamily="18" charset="0"/>
                <a:cs typeface="Times New Roman" pitchFamily="18" charset="0"/>
              </a:rPr>
              <a:t>dụng</a:t>
            </a:r>
            <a:r>
              <a:rPr lang="en-US" altLang="en-US" i="1" dirty="0" smtClean="0">
                <a:latin typeface="Times New Roman" pitchFamily="18" charset="0"/>
                <a:cs typeface="Times New Roman" pitchFamily="18" charset="0"/>
              </a:rPr>
              <a:t> </a:t>
            </a:r>
            <a:r>
              <a:rPr lang="en-US" altLang="en-US" i="1" dirty="0" err="1" smtClean="0">
                <a:latin typeface="Times New Roman" pitchFamily="18" charset="0"/>
                <a:cs typeface="Times New Roman" pitchFamily="18" charset="0"/>
              </a:rPr>
              <a:t>quyền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đối</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với</a:t>
            </a:r>
            <a:r>
              <a:rPr lang="en-US" altLang="en-US" dirty="0" smtClean="0">
                <a:latin typeface="Times New Roman" pitchFamily="18" charset="0"/>
                <a:cs typeface="Times New Roman" pitchFamily="18" charset="0"/>
              </a:rPr>
              <a:t> BĐS </a:t>
            </a:r>
            <a:r>
              <a:rPr lang="en-US" altLang="en-US" dirty="0" err="1" smtClean="0">
                <a:latin typeface="Times New Roman" pitchFamily="18" charset="0"/>
                <a:cs typeface="Times New Roman" pitchFamily="18" charset="0"/>
              </a:rPr>
              <a:t>chịu</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hưởng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quyền</a:t>
            </a:r>
            <a:r>
              <a:rPr lang="en-US" altLang="en-US" dirty="0" smtClean="0">
                <a:latin typeface="Times New Roman" pitchFamily="18" charset="0"/>
                <a:cs typeface="Times New Roman" pitchFamily="18" charset="0"/>
              </a:rPr>
              <a:t>;</a:t>
            </a:r>
          </a:p>
        </p:txBody>
      </p:sp>
      <p:sp>
        <p:nvSpPr>
          <p:cNvPr id="22" name="Horizontal Scroll 21"/>
          <p:cNvSpPr/>
          <p:nvPr/>
        </p:nvSpPr>
        <p:spPr>
          <a:xfrm>
            <a:off x="533400" y="609600"/>
            <a:ext cx="7924800" cy="5486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lgn="ctr">
              <a:buNone/>
              <a:defRPr/>
            </a:pPr>
            <a:r>
              <a:rPr lang="en-US" sz="3200" i="1" dirty="0" err="1" smtClean="0">
                <a:latin typeface="Times New Roman" pitchFamily="18" charset="0"/>
                <a:cs typeface="Times New Roman" pitchFamily="18" charset="0"/>
              </a:rPr>
              <a:t>Là</a:t>
            </a:r>
            <a:r>
              <a:rPr lang="en-US" sz="3200" i="1" dirty="0" smtClean="0">
                <a:latin typeface="Times New Roman" pitchFamily="18" charset="0"/>
                <a:cs typeface="Times New Roman" pitchFamily="18" charset="0"/>
              </a:rPr>
              <a:t> QH </a:t>
            </a:r>
            <a:r>
              <a:rPr lang="en-US" sz="3200" i="1" dirty="0" err="1" smtClean="0">
                <a:latin typeface="Times New Roman" pitchFamily="18" charset="0"/>
                <a:cs typeface="Times New Roman" pitchFamily="18" charset="0"/>
              </a:rPr>
              <a:t>giữa</a:t>
            </a:r>
            <a:r>
              <a:rPr lang="en-US" sz="3200" i="1" dirty="0" smtClean="0">
                <a:latin typeface="Times New Roman" pitchFamily="18" charset="0"/>
                <a:cs typeface="Times New Roman" pitchFamily="18" charset="0"/>
              </a:rPr>
              <a:t> 2 BĐS </a:t>
            </a:r>
            <a:r>
              <a:rPr lang="en-US" sz="3200" i="1" dirty="0" err="1" smtClean="0">
                <a:latin typeface="Times New Roman" pitchFamily="18" charset="0"/>
                <a:cs typeface="Times New Roman" pitchFamily="18" charset="0"/>
              </a:rPr>
              <a:t>có</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liên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quan</a:t>
            </a:r>
            <a:r>
              <a:rPr lang="en-US" sz="3200" i="1" dirty="0" smtClean="0">
                <a:latin typeface="Times New Roman" pitchFamily="18" charset="0"/>
                <a:cs typeface="Times New Roman" pitchFamily="18" charset="0"/>
              </a:rPr>
              <a:t> – </a:t>
            </a:r>
            <a:r>
              <a:rPr lang="en-US" sz="3200" i="1" dirty="0" err="1" smtClean="0">
                <a:latin typeface="Times New Roman" pitchFamily="18" charset="0"/>
                <a:cs typeface="Times New Roman" pitchFamily="18" charset="0"/>
              </a:rPr>
              <a:t>Quyền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được</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thực</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hiện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trên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một</a:t>
            </a:r>
            <a:r>
              <a:rPr lang="en-US" sz="3200" i="1" dirty="0" smtClean="0">
                <a:latin typeface="Times New Roman" pitchFamily="18" charset="0"/>
                <a:cs typeface="Times New Roman" pitchFamily="18" charset="0"/>
              </a:rPr>
              <a:t> BĐS (BĐS </a:t>
            </a:r>
            <a:r>
              <a:rPr lang="en-US" sz="3200" i="1" dirty="0" err="1" smtClean="0">
                <a:latin typeface="Times New Roman" pitchFamily="18" charset="0"/>
                <a:cs typeface="Times New Roman" pitchFamily="18" charset="0"/>
              </a:rPr>
              <a:t>chịu</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hưởng</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quyền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nhằm</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phục</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vụ</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cho</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việc</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khai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thác</a:t>
            </a:r>
            <a:r>
              <a:rPr lang="en-US" sz="3200" i="1" dirty="0" smtClean="0">
                <a:latin typeface="Times New Roman" pitchFamily="18" charset="0"/>
                <a:cs typeface="Times New Roman" pitchFamily="18" charset="0"/>
              </a:rPr>
              <a:t> 1 BĐS </a:t>
            </a:r>
            <a:r>
              <a:rPr lang="en-US" sz="3200" i="1" dirty="0" err="1" smtClean="0">
                <a:latin typeface="Times New Roman" pitchFamily="18" charset="0"/>
                <a:cs typeface="Times New Roman" pitchFamily="18" charset="0"/>
              </a:rPr>
              <a:t>khác</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thuộc</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quyền</a:t>
            </a:r>
            <a:r>
              <a:rPr lang="en-US" sz="3200" i="1" dirty="0" smtClean="0">
                <a:latin typeface="Times New Roman" pitchFamily="18" charset="0"/>
                <a:cs typeface="Times New Roman" pitchFamily="18" charset="0"/>
              </a:rPr>
              <a:t> SH </a:t>
            </a:r>
            <a:r>
              <a:rPr lang="en-US" sz="3200" i="1" dirty="0" err="1" smtClean="0">
                <a:latin typeface="Times New Roman" pitchFamily="18" charset="0"/>
                <a:cs typeface="Times New Roman" pitchFamily="18" charset="0"/>
              </a:rPr>
              <a:t>của</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người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khác</a:t>
            </a:r>
            <a:r>
              <a:rPr lang="en-US" sz="3200" i="1" dirty="0" smtClean="0">
                <a:latin typeface="Times New Roman" pitchFamily="18" charset="0"/>
                <a:cs typeface="Times New Roman" pitchFamily="18" charset="0"/>
              </a:rPr>
              <a:t>  (BĐS </a:t>
            </a:r>
            <a:r>
              <a:rPr lang="en-US" sz="3200" i="1" dirty="0" err="1" smtClean="0">
                <a:latin typeface="Times New Roman" pitchFamily="18" charset="0"/>
                <a:cs typeface="Times New Roman" pitchFamily="18" charset="0"/>
              </a:rPr>
              <a:t>hưởng</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quyền</a:t>
            </a:r>
            <a:r>
              <a:rPr lang="en-US" sz="3200" i="1" dirty="0" smtClean="0">
                <a:latin typeface="Times New Roman" pitchFamily="18" charset="0"/>
                <a:cs typeface="Times New Roman" pitchFamily="18" charset="0"/>
              </a:rPr>
              <a:t>)</a:t>
            </a:r>
            <a:endParaRPr lang="vi-VN" sz="3200" i="1" dirty="0" smtClean="0">
              <a:latin typeface="Times New Roman" pitchFamily="18" charset="0"/>
              <a:cs typeface="Times New Roman" pitchFamily="18" charset="0"/>
            </a:endParaRPr>
          </a:p>
        </p:txBody>
      </p:sp>
      <p:sp>
        <p:nvSpPr>
          <p:cNvPr id="23" name="Text Box 22"/>
          <p:cNvSpPr txBox="1">
            <a:spLocks noChangeArrowheads="1"/>
          </p:cNvSpPr>
          <p:nvPr/>
        </p:nvSpPr>
        <p:spPr bwMode="auto">
          <a:xfrm>
            <a:off x="3200400" y="5181600"/>
            <a:ext cx="5943600" cy="1384995"/>
          </a:xfrm>
          <a:prstGeom prst="rect">
            <a:avLst/>
          </a:prstGeom>
          <a:noFill/>
          <a:ln w="9525">
            <a:noFill/>
            <a:miter lim="800000"/>
            <a:headEnd/>
            <a:tailEnd/>
          </a:ln>
          <a:effectLst/>
        </p:spPr>
        <p:txBody>
          <a:bodyPr wrap="square">
            <a:spAutoFit/>
          </a:bodyPr>
          <a:lstStyle/>
          <a:p>
            <a:pPr algn="ctr">
              <a:buFontTx/>
              <a:buChar char="-"/>
            </a:pPr>
            <a:r>
              <a:rPr lang="en-US" altLang="en-US" sz="1200" dirty="0" smtClean="0">
                <a:latin typeface="Times New Roman" pitchFamily="18" charset="0"/>
                <a:cs typeface="Times New Roman" pitchFamily="18" charset="0"/>
              </a:rPr>
              <a:t> </a:t>
            </a:r>
            <a:endParaRPr lang="en-US" altLang="en-US" sz="1600" dirty="0" smtClean="0">
              <a:latin typeface="Times New Roman" pitchFamily="18" charset="0"/>
              <a:cs typeface="Times New Roman" pitchFamily="18" charset="0"/>
            </a:endParaRPr>
          </a:p>
          <a:p>
            <a:pPr algn="ctr">
              <a:buFontTx/>
              <a:buChar char="-"/>
            </a:pPr>
            <a:r>
              <a:rPr lang="en-US" altLang="en-US" dirty="0" smtClean="0">
                <a:cs typeface="Times New Roman" pitchFamily="18" charset="0"/>
              </a:rPr>
              <a:t> </a:t>
            </a:r>
            <a:r>
              <a:rPr lang="en-US" altLang="en-US" dirty="0" err="1" smtClean="0">
                <a:cs typeface="Times New Roman" pitchFamily="18" charset="0"/>
              </a:rPr>
              <a:t>Chủ</a:t>
            </a:r>
            <a:r>
              <a:rPr lang="en-US" altLang="en-US" dirty="0" smtClean="0">
                <a:cs typeface="Times New Roman" pitchFamily="18" charset="0"/>
              </a:rPr>
              <a:t> SH BĐS </a:t>
            </a:r>
            <a:r>
              <a:rPr lang="en-US" altLang="en-US" dirty="0" err="1" smtClean="0">
                <a:cs typeface="Times New Roman" pitchFamily="18" charset="0"/>
              </a:rPr>
              <a:t>chịu</a:t>
            </a:r>
            <a:r>
              <a:rPr lang="en-US" altLang="en-US" dirty="0" smtClean="0">
                <a:cs typeface="Times New Roman" pitchFamily="18" charset="0"/>
              </a:rPr>
              <a:t> </a:t>
            </a:r>
            <a:r>
              <a:rPr lang="en-US" altLang="en-US" dirty="0" err="1" smtClean="0">
                <a:cs typeface="Times New Roman" pitchFamily="18" charset="0"/>
              </a:rPr>
              <a:t>hưởng</a:t>
            </a:r>
            <a:r>
              <a:rPr lang="en-US" altLang="en-US" dirty="0" smtClean="0">
                <a:cs typeface="Times New Roman" pitchFamily="18" charset="0"/>
              </a:rPr>
              <a:t> Q kg </a:t>
            </a:r>
            <a:r>
              <a:rPr lang="en-US" altLang="en-US" i="1" dirty="0" err="1" smtClean="0">
                <a:cs typeface="Times New Roman" pitchFamily="18" charset="0"/>
              </a:rPr>
              <a:t>được</a:t>
            </a:r>
            <a:r>
              <a:rPr lang="en-US" altLang="en-US" i="1" dirty="0" smtClean="0">
                <a:cs typeface="Times New Roman" pitchFamily="18" charset="0"/>
              </a:rPr>
              <a:t> </a:t>
            </a:r>
            <a:r>
              <a:rPr lang="en-US" altLang="en-US" i="1" dirty="0" err="1" smtClean="0">
                <a:cs typeface="Times New Roman" pitchFamily="18" charset="0"/>
              </a:rPr>
              <a:t>ngăn</a:t>
            </a:r>
            <a:r>
              <a:rPr lang="en-US" altLang="en-US" i="1" dirty="0" smtClean="0">
                <a:cs typeface="Times New Roman" pitchFamily="18" charset="0"/>
              </a:rPr>
              <a:t> </a:t>
            </a:r>
            <a:r>
              <a:rPr lang="en-US" altLang="en-US" i="1" dirty="0" err="1" smtClean="0">
                <a:cs typeface="Times New Roman" pitchFamily="18" charset="0"/>
              </a:rPr>
              <a:t>cản</a:t>
            </a:r>
            <a:r>
              <a:rPr lang="en-US" altLang="en-US" i="1" dirty="0" smtClean="0">
                <a:cs typeface="Times New Roman" pitchFamily="18" charset="0"/>
              </a:rPr>
              <a:t> </a:t>
            </a:r>
            <a:r>
              <a:rPr lang="en-US" altLang="en-US" i="1" dirty="0" err="1" smtClean="0">
                <a:cs typeface="Times New Roman" pitchFamily="18" charset="0"/>
              </a:rPr>
              <a:t>hoặc</a:t>
            </a:r>
            <a:r>
              <a:rPr lang="en-US" altLang="en-US" i="1" dirty="0" smtClean="0">
                <a:cs typeface="Times New Roman" pitchFamily="18" charset="0"/>
              </a:rPr>
              <a:t> </a:t>
            </a:r>
            <a:r>
              <a:rPr lang="en-US" altLang="en-US" i="1" dirty="0" err="1" smtClean="0">
                <a:cs typeface="Times New Roman" pitchFamily="18" charset="0"/>
              </a:rPr>
              <a:t>làm</a:t>
            </a:r>
            <a:r>
              <a:rPr lang="en-US" altLang="en-US" i="1" dirty="0" smtClean="0">
                <a:cs typeface="Times New Roman" pitchFamily="18" charset="0"/>
              </a:rPr>
              <a:t> </a:t>
            </a:r>
            <a:r>
              <a:rPr lang="en-US" altLang="en-US" i="1" dirty="0" err="1" smtClean="0">
                <a:cs typeface="Times New Roman" pitchFamily="18" charset="0"/>
              </a:rPr>
              <a:t>cho</a:t>
            </a:r>
            <a:r>
              <a:rPr lang="en-US" altLang="en-US" i="1" dirty="0" smtClean="0">
                <a:cs typeface="Times New Roman" pitchFamily="18" charset="0"/>
              </a:rPr>
              <a:t> </a:t>
            </a:r>
            <a:r>
              <a:rPr lang="en-US" altLang="en-US" i="1" dirty="0" err="1" smtClean="0">
                <a:cs typeface="Times New Roman" pitchFamily="18" charset="0"/>
              </a:rPr>
              <a:t>việc</a:t>
            </a:r>
            <a:r>
              <a:rPr lang="en-US" altLang="en-US" i="1" dirty="0" smtClean="0">
                <a:cs typeface="Times New Roman" pitchFamily="18" charset="0"/>
              </a:rPr>
              <a:t> </a:t>
            </a:r>
            <a:r>
              <a:rPr lang="en-US" altLang="en-US" i="1" dirty="0" err="1" smtClean="0">
                <a:cs typeface="Times New Roman" pitchFamily="18" charset="0"/>
              </a:rPr>
              <a:t>thực</a:t>
            </a:r>
            <a:r>
              <a:rPr lang="en-US" altLang="en-US" i="1" dirty="0" smtClean="0">
                <a:cs typeface="Times New Roman" pitchFamily="18" charset="0"/>
              </a:rPr>
              <a:t> </a:t>
            </a:r>
            <a:r>
              <a:rPr lang="en-US" altLang="en-US" i="1" dirty="0" err="1" smtClean="0">
                <a:cs typeface="Times New Roman" pitchFamily="18" charset="0"/>
              </a:rPr>
              <a:t>hiện</a:t>
            </a:r>
            <a:r>
              <a:rPr lang="en-US" altLang="en-US" i="1" dirty="0" smtClean="0">
                <a:cs typeface="Times New Roman" pitchFamily="18" charset="0"/>
              </a:rPr>
              <a:t> </a:t>
            </a:r>
            <a:r>
              <a:rPr lang="en-US" altLang="en-US" i="1" dirty="0" err="1" smtClean="0">
                <a:cs typeface="Times New Roman" pitchFamily="18" charset="0"/>
              </a:rPr>
              <a:t>quyền</a:t>
            </a:r>
            <a:r>
              <a:rPr lang="en-US" altLang="en-US" i="1" dirty="0" smtClean="0">
                <a:cs typeface="Times New Roman" pitchFamily="18" charset="0"/>
              </a:rPr>
              <a:t> </a:t>
            </a:r>
            <a:r>
              <a:rPr lang="en-US" altLang="en-US" i="1" dirty="0" err="1" smtClean="0">
                <a:cs typeface="Times New Roman" pitchFamily="18" charset="0"/>
              </a:rPr>
              <a:t>đối</a:t>
            </a:r>
            <a:r>
              <a:rPr lang="en-US" altLang="en-US" i="1" dirty="0" smtClean="0">
                <a:cs typeface="Times New Roman" pitchFamily="18" charset="0"/>
              </a:rPr>
              <a:t> </a:t>
            </a:r>
            <a:r>
              <a:rPr lang="en-US" altLang="en-US" i="1" dirty="0" err="1" smtClean="0">
                <a:cs typeface="Times New Roman" pitchFamily="18" charset="0"/>
              </a:rPr>
              <a:t>với</a:t>
            </a:r>
            <a:r>
              <a:rPr lang="en-US" altLang="en-US" i="1" dirty="0" smtClean="0">
                <a:cs typeface="Times New Roman" pitchFamily="18" charset="0"/>
              </a:rPr>
              <a:t> BĐS </a:t>
            </a:r>
            <a:r>
              <a:rPr lang="en-US" altLang="en-US" i="1" dirty="0" err="1" smtClean="0">
                <a:cs typeface="Times New Roman" pitchFamily="18" charset="0"/>
              </a:rPr>
              <a:t>hưởng</a:t>
            </a:r>
            <a:r>
              <a:rPr lang="en-US" altLang="en-US" i="1" dirty="0" smtClean="0">
                <a:cs typeface="Times New Roman" pitchFamily="18" charset="0"/>
              </a:rPr>
              <a:t> </a:t>
            </a:r>
            <a:r>
              <a:rPr lang="en-US" altLang="en-US" i="1" dirty="0" err="1" smtClean="0">
                <a:cs typeface="Times New Roman" pitchFamily="18" charset="0"/>
              </a:rPr>
              <a:t>quyền</a:t>
            </a:r>
            <a:r>
              <a:rPr lang="en-US" altLang="en-US" i="1" dirty="0" smtClean="0">
                <a:cs typeface="Times New Roman" pitchFamily="18" charset="0"/>
              </a:rPr>
              <a:t> </a:t>
            </a:r>
            <a:r>
              <a:rPr lang="en-US" altLang="en-US" i="1" dirty="0" err="1" smtClean="0">
                <a:cs typeface="Times New Roman" pitchFamily="18" charset="0"/>
              </a:rPr>
              <a:t>trở</a:t>
            </a:r>
            <a:r>
              <a:rPr lang="en-US" altLang="en-US" i="1" dirty="0" smtClean="0">
                <a:cs typeface="Times New Roman" pitchFamily="18" charset="0"/>
              </a:rPr>
              <a:t> </a:t>
            </a:r>
            <a:r>
              <a:rPr lang="en-US" altLang="en-US" i="1" dirty="0" err="1" smtClean="0">
                <a:cs typeface="Times New Roman" pitchFamily="18" charset="0"/>
              </a:rPr>
              <a:t>nên</a:t>
            </a:r>
            <a:r>
              <a:rPr lang="en-US" altLang="en-US" i="1" dirty="0" smtClean="0">
                <a:cs typeface="Times New Roman" pitchFamily="18" charset="0"/>
              </a:rPr>
              <a:t> </a:t>
            </a:r>
            <a:r>
              <a:rPr lang="en-US" altLang="en-US" i="1" dirty="0" err="1" smtClean="0">
                <a:cs typeface="Times New Roman" pitchFamily="18" charset="0"/>
              </a:rPr>
              <a:t>khó</a:t>
            </a:r>
            <a:r>
              <a:rPr lang="en-US" altLang="en-US" i="1" dirty="0" smtClean="0">
                <a:cs typeface="Times New Roman" pitchFamily="18" charset="0"/>
              </a:rPr>
              <a:t> </a:t>
            </a:r>
            <a:r>
              <a:rPr lang="en-US" altLang="en-US" i="1" dirty="0" err="1" smtClean="0">
                <a:cs typeface="Times New Roman" pitchFamily="18" charset="0"/>
              </a:rPr>
              <a:t>khăn</a:t>
            </a:r>
            <a:endParaRPr lang="en-US" altLang="en-US" sz="28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3021"/>
                                        </p:tgtEl>
                                        <p:attrNameLst>
                                          <p:attrName>style.visibility</p:attrName>
                                        </p:attrNameLst>
                                      </p:cBhvr>
                                      <p:to>
                                        <p:strVal val="visible"/>
                                      </p:to>
                                    </p:set>
                                    <p:animEffect transition="in" filter="fade">
                                      <p:cBhvr>
                                        <p:cTn id="7" dur="1000"/>
                                        <p:tgtEl>
                                          <p:spTgt spid="43021"/>
                                        </p:tgtEl>
                                      </p:cBhvr>
                                    </p:animEffect>
                                    <p:anim calcmode="lin" valueType="num">
                                      <p:cBhvr>
                                        <p:cTn id="8" dur="1000" fill="hold"/>
                                        <p:tgtEl>
                                          <p:spTgt spid="43021"/>
                                        </p:tgtEl>
                                        <p:attrNameLst>
                                          <p:attrName>ppt_x</p:attrName>
                                        </p:attrNameLst>
                                      </p:cBhvr>
                                      <p:tavLst>
                                        <p:tav tm="0">
                                          <p:val>
                                            <p:strVal val="#ppt_x"/>
                                          </p:val>
                                        </p:tav>
                                        <p:tav tm="100000">
                                          <p:val>
                                            <p:strVal val="#ppt_x"/>
                                          </p:val>
                                        </p:tav>
                                      </p:tavLst>
                                    </p:anim>
                                    <p:anim calcmode="lin" valueType="num">
                                      <p:cBhvr>
                                        <p:cTn id="9" dur="1000" fill="hold"/>
                                        <p:tgtEl>
                                          <p:spTgt spid="430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plus(in)">
                                      <p:cBhvr>
                                        <p:cTn id="26" dur="2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43020"/>
                                        </p:tgtEl>
                                        <p:attrNameLst>
                                          <p:attrName>style.visibility</p:attrName>
                                        </p:attrNameLst>
                                      </p:cBhvr>
                                      <p:to>
                                        <p:strVal val="visible"/>
                                      </p:to>
                                    </p:set>
                                    <p:animEffect transition="in" filter="randombar(horizontal)">
                                      <p:cBhvr>
                                        <p:cTn id="31" dur="500"/>
                                        <p:tgtEl>
                                          <p:spTgt spid="4302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3023"/>
                                        </p:tgtEl>
                                        <p:attrNameLst>
                                          <p:attrName>style.visibility</p:attrName>
                                        </p:attrNameLst>
                                      </p:cBhvr>
                                      <p:to>
                                        <p:strVal val="visible"/>
                                      </p:to>
                                    </p:set>
                                    <p:animEffect transition="in" filter="wipe(down)">
                                      <p:cBhvr>
                                        <p:cTn id="41" dur="500"/>
                                        <p:tgtEl>
                                          <p:spTgt spid="43023"/>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ox(in)">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3" presetClass="entr" presetSubtype="16" fill="hold" grpId="0" nodeType="clickEffect">
                                  <p:stCondLst>
                                    <p:cond delay="0"/>
                                  </p:stCondLst>
                                  <p:iterate type="lt">
                                    <p:tmPct val="0"/>
                                  </p:iterate>
                                  <p:childTnLst>
                                    <p:set>
                                      <p:cBhvr>
                                        <p:cTn id="54" dur="1" fill="hold">
                                          <p:stCondLst>
                                            <p:cond delay="0"/>
                                          </p:stCondLst>
                                        </p:cTn>
                                        <p:tgtEl>
                                          <p:spTgt spid="31"/>
                                        </p:tgtEl>
                                        <p:attrNameLst>
                                          <p:attrName>style.visibility</p:attrName>
                                        </p:attrNameLst>
                                      </p:cBhvr>
                                      <p:to>
                                        <p:strVal val="visible"/>
                                      </p:to>
                                    </p:set>
                                    <p:animEffect transition="in" filter="plus(in)">
                                      <p:cBhvr>
                                        <p:cTn id="55" dur="20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3" presetClass="entr" presetSubtype="16" fill="hold" grpId="0" nodeType="clickEffect">
                                  <p:stCondLst>
                                    <p:cond delay="0"/>
                                  </p:stCondLst>
                                  <p:iterate type="lt">
                                    <p:tmPct val="0"/>
                                  </p:iterate>
                                  <p:childTnLst>
                                    <p:set>
                                      <p:cBhvr>
                                        <p:cTn id="59" dur="1" fill="hold">
                                          <p:stCondLst>
                                            <p:cond delay="0"/>
                                          </p:stCondLst>
                                        </p:cTn>
                                        <p:tgtEl>
                                          <p:spTgt spid="23"/>
                                        </p:tgtEl>
                                        <p:attrNameLst>
                                          <p:attrName>style.visibility</p:attrName>
                                        </p:attrNameLst>
                                      </p:cBhvr>
                                      <p:to>
                                        <p:strVal val="visible"/>
                                      </p:to>
                                    </p:set>
                                    <p:animEffect transition="in" filter="plus(in)">
                                      <p:cBhvr>
                                        <p:cTn id="6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p:bldP spid="43021" grpId="0"/>
      <p:bldP spid="43023" grpId="0"/>
      <p:bldP spid="28" grpId="0"/>
      <p:bldP spid="30" grpId="0" animBg="1"/>
      <p:bldP spid="31" grpId="0"/>
      <p:bldP spid="22" grpId="0" animBg="1"/>
      <p:bldP spid="22" grpId="1"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3"/>
          <p:cNvSpPr>
            <a:spLocks noChangeArrowheads="1"/>
          </p:cNvSpPr>
          <p:nvPr/>
        </p:nvSpPr>
        <p:spPr bwMode="auto">
          <a:xfrm>
            <a:off x="203200" y="-33338"/>
            <a:ext cx="3048000" cy="1598613"/>
          </a:xfrm>
          <a:prstGeom prst="ellipse">
            <a:avLst/>
          </a:prstGeom>
          <a:gradFill rotWithShape="1">
            <a:gsLst>
              <a:gs pos="0">
                <a:srgbClr val="F5CB71"/>
              </a:gs>
              <a:gs pos="100000">
                <a:srgbClr val="C7951F"/>
              </a:gs>
            </a:gsLst>
            <a:lin ang="5400000" scaled="1"/>
          </a:gradFill>
          <a:ln w="9525">
            <a:noFill/>
            <a:round/>
            <a:headEnd/>
            <a:tailEnd/>
          </a:ln>
        </p:spPr>
        <p:txBody>
          <a:bodyPr anchor="ctr"/>
          <a:lstStyle/>
          <a:p>
            <a:pPr algn="ctr"/>
            <a:r>
              <a:rPr lang="en-US" sz="3200" dirty="0" smtClean="0">
                <a:solidFill>
                  <a:srgbClr val="FF0000"/>
                </a:solidFill>
                <a:sym typeface="Arial" charset="0"/>
              </a:rPr>
              <a:t>7.6. </a:t>
            </a:r>
            <a:r>
              <a:rPr lang="en-US" sz="3200" dirty="0" err="1" smtClean="0">
                <a:solidFill>
                  <a:srgbClr val="FF0000"/>
                </a:solidFill>
                <a:sym typeface="Arial" charset="0"/>
              </a:rPr>
              <a:t>Quyền</a:t>
            </a:r>
            <a:r>
              <a:rPr lang="en-US" sz="3200" dirty="0" smtClean="0">
                <a:solidFill>
                  <a:srgbClr val="FF0000"/>
                </a:solidFill>
                <a:sym typeface="Arial" charset="0"/>
              </a:rPr>
              <a:t> </a:t>
            </a:r>
            <a:r>
              <a:rPr lang="en-US" sz="3200" dirty="0" err="1" smtClean="0">
                <a:solidFill>
                  <a:srgbClr val="FF0000"/>
                </a:solidFill>
                <a:sym typeface="Arial" charset="0"/>
              </a:rPr>
              <a:t>hưởng</a:t>
            </a:r>
            <a:r>
              <a:rPr lang="en-US" sz="3200" dirty="0" smtClean="0">
                <a:solidFill>
                  <a:srgbClr val="FF0000"/>
                </a:solidFill>
                <a:sym typeface="Arial" charset="0"/>
              </a:rPr>
              <a:t> </a:t>
            </a:r>
            <a:r>
              <a:rPr lang="en-US" sz="3200" dirty="0" err="1" smtClean="0">
                <a:solidFill>
                  <a:srgbClr val="FF0000"/>
                </a:solidFill>
                <a:sym typeface="Arial" charset="0"/>
              </a:rPr>
              <a:t>dụng</a:t>
            </a:r>
            <a:endParaRPr lang="en-US" sz="3200" dirty="0">
              <a:solidFill>
                <a:srgbClr val="FF0000"/>
              </a:solidFill>
              <a:sym typeface="Arial" charset="0"/>
            </a:endParaRPr>
          </a:p>
        </p:txBody>
      </p:sp>
      <p:sp>
        <p:nvSpPr>
          <p:cNvPr id="6147" name="Rounded Rectangle 4"/>
          <p:cNvSpPr>
            <a:spLocks noChangeArrowheads="1"/>
          </p:cNvSpPr>
          <p:nvPr/>
        </p:nvSpPr>
        <p:spPr bwMode="auto">
          <a:xfrm>
            <a:off x="4114800" y="228600"/>
            <a:ext cx="5029200" cy="990600"/>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2800" b="1" i="1" dirty="0" smtClean="0">
                <a:solidFill>
                  <a:srgbClr val="000000"/>
                </a:solidFill>
                <a:sym typeface="Arial" charset="0"/>
              </a:rPr>
              <a:t> </a:t>
            </a:r>
            <a:r>
              <a:rPr lang="en-US" sz="2800" b="1" i="1" dirty="0" err="1" smtClean="0">
                <a:solidFill>
                  <a:schemeClr val="accent1"/>
                </a:solidFill>
                <a:sym typeface="Arial" charset="0"/>
              </a:rPr>
              <a:t>Định</a:t>
            </a:r>
            <a:r>
              <a:rPr lang="en-US" sz="2800" b="1" i="1" dirty="0" smtClean="0">
                <a:solidFill>
                  <a:schemeClr val="accent1"/>
                </a:solidFill>
                <a:sym typeface="Arial" charset="0"/>
              </a:rPr>
              <a:t> </a:t>
            </a:r>
            <a:r>
              <a:rPr lang="en-US" sz="2800" b="1" i="1" dirty="0" err="1" smtClean="0">
                <a:solidFill>
                  <a:schemeClr val="accent1"/>
                </a:solidFill>
                <a:sym typeface="Arial" charset="0"/>
              </a:rPr>
              <a:t>nghĩa</a:t>
            </a:r>
            <a:endParaRPr lang="en-US" sz="2800" b="1" i="1" dirty="0">
              <a:solidFill>
                <a:schemeClr val="accent1"/>
              </a:solidFill>
              <a:sym typeface="Arial" charset="0"/>
            </a:endParaRPr>
          </a:p>
        </p:txBody>
      </p:sp>
      <p:sp>
        <p:nvSpPr>
          <p:cNvPr id="6148" name="Rounded Rectangle 5"/>
          <p:cNvSpPr>
            <a:spLocks noChangeArrowheads="1"/>
          </p:cNvSpPr>
          <p:nvPr/>
        </p:nvSpPr>
        <p:spPr bwMode="auto">
          <a:xfrm>
            <a:off x="4114800" y="1295400"/>
            <a:ext cx="5029200" cy="10668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3200" b="1" i="1" dirty="0" err="1" smtClean="0">
                <a:solidFill>
                  <a:schemeClr val="bg1"/>
                </a:solidFill>
                <a:sym typeface="Arial" charset="0"/>
              </a:rPr>
              <a:t>Chủ</a:t>
            </a:r>
            <a:r>
              <a:rPr lang="en-US" sz="3200" b="1" i="1" dirty="0" smtClean="0">
                <a:solidFill>
                  <a:schemeClr val="bg1"/>
                </a:solidFill>
                <a:sym typeface="Arial" charset="0"/>
              </a:rPr>
              <a:t> </a:t>
            </a:r>
            <a:r>
              <a:rPr lang="en-US" sz="3200" b="1" i="1" dirty="0" err="1" smtClean="0">
                <a:solidFill>
                  <a:schemeClr val="bg1"/>
                </a:solidFill>
                <a:sym typeface="Arial" charset="0"/>
              </a:rPr>
              <a:t>thể</a:t>
            </a:r>
            <a:r>
              <a:rPr lang="en-US" sz="3200" b="1" i="1" dirty="0" smtClean="0">
                <a:solidFill>
                  <a:schemeClr val="bg1"/>
                </a:solidFill>
                <a:sym typeface="Arial" charset="0"/>
              </a:rPr>
              <a:t>/ </a:t>
            </a:r>
            <a:r>
              <a:rPr lang="en-US" sz="3200" b="1" i="1" dirty="0" err="1" smtClean="0">
                <a:solidFill>
                  <a:schemeClr val="bg1"/>
                </a:solidFill>
                <a:sym typeface="Arial" charset="0"/>
              </a:rPr>
              <a:t>Khách</a:t>
            </a:r>
            <a:r>
              <a:rPr lang="en-US" sz="3200" b="1" i="1" dirty="0" smtClean="0">
                <a:solidFill>
                  <a:schemeClr val="bg1"/>
                </a:solidFill>
                <a:sym typeface="Arial" charset="0"/>
              </a:rPr>
              <a:t> </a:t>
            </a:r>
            <a:r>
              <a:rPr lang="en-US" sz="3200" b="1" i="1" dirty="0" err="1" smtClean="0">
                <a:solidFill>
                  <a:schemeClr val="bg1"/>
                </a:solidFill>
                <a:sym typeface="Arial" charset="0"/>
              </a:rPr>
              <a:t>thể</a:t>
            </a:r>
            <a:endParaRPr lang="en-US" sz="3200" b="1" i="1" dirty="0">
              <a:solidFill>
                <a:schemeClr val="bg1"/>
              </a:solidFill>
              <a:sym typeface="Arial" charset="0"/>
            </a:endParaRPr>
          </a:p>
        </p:txBody>
      </p:sp>
      <p:sp>
        <p:nvSpPr>
          <p:cNvPr id="6149" name="Rounded Rectangle 6"/>
          <p:cNvSpPr>
            <a:spLocks noChangeArrowheads="1"/>
          </p:cNvSpPr>
          <p:nvPr/>
        </p:nvSpPr>
        <p:spPr bwMode="auto">
          <a:xfrm>
            <a:off x="4197350" y="2438400"/>
            <a:ext cx="4946650" cy="9906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a:r>
              <a:rPr lang="en-US" sz="4000" i="1" dirty="0" err="1" smtClean="0">
                <a:solidFill>
                  <a:schemeClr val="bg1"/>
                </a:solidFill>
                <a:latin typeface="Times New Roman" pitchFamily="18" charset="0"/>
                <a:cs typeface="Times New Roman" pitchFamily="18" charset="0"/>
              </a:rPr>
              <a:t>Xác</a:t>
            </a:r>
            <a:r>
              <a:rPr lang="en-US" sz="4000" i="1" dirty="0" smtClean="0">
                <a:solidFill>
                  <a:schemeClr val="bg1"/>
                </a:solidFill>
                <a:latin typeface="Times New Roman" pitchFamily="18" charset="0"/>
                <a:cs typeface="Times New Roman" pitchFamily="18" charset="0"/>
              </a:rPr>
              <a:t> </a:t>
            </a:r>
            <a:r>
              <a:rPr lang="en-US" sz="4000" i="1" dirty="0" err="1" smtClean="0">
                <a:solidFill>
                  <a:schemeClr val="bg1"/>
                </a:solidFill>
                <a:latin typeface="Times New Roman" pitchFamily="18" charset="0"/>
                <a:cs typeface="Times New Roman" pitchFamily="18" charset="0"/>
              </a:rPr>
              <a:t>lập</a:t>
            </a:r>
            <a:endParaRPr lang="en-US" sz="4000" i="1" dirty="0">
              <a:solidFill>
                <a:schemeClr val="bg1"/>
              </a:solidFill>
              <a:latin typeface="Times New Roman" pitchFamily="18" charset="0"/>
              <a:cs typeface="Times New Roman" pitchFamily="18" charset="0"/>
              <a:sym typeface="Arial" charset="0"/>
            </a:endParaRPr>
          </a:p>
        </p:txBody>
      </p:sp>
      <p:sp>
        <p:nvSpPr>
          <p:cNvPr id="6150" name="Rounded Rectangle 7"/>
          <p:cNvSpPr>
            <a:spLocks noChangeArrowheads="1"/>
          </p:cNvSpPr>
          <p:nvPr/>
        </p:nvSpPr>
        <p:spPr bwMode="auto">
          <a:xfrm>
            <a:off x="0" y="1828800"/>
            <a:ext cx="3797300" cy="4114800"/>
          </a:xfrm>
          <a:prstGeom prst="roundRect">
            <a:avLst>
              <a:gd name="adj" fmla="val 16667"/>
            </a:avLst>
          </a:prstGeom>
          <a:solidFill>
            <a:srgbClr val="FFFFFF"/>
          </a:solidFill>
          <a:ln w="19050" cap="rnd" cmpd="sng">
            <a:solidFill>
              <a:schemeClr val="accent1"/>
            </a:solidFill>
            <a:round/>
            <a:headEnd/>
            <a:tailEnd/>
          </a:ln>
        </p:spPr>
        <p:txBody>
          <a:bodyPr/>
          <a:lstStyle/>
          <a:p>
            <a:pPr algn="just" eaLnBrk="1" hangingPunct="1">
              <a:defRPr/>
            </a:pPr>
            <a:r>
              <a:rPr lang="en-US" sz="3200" i="1" dirty="0" err="1" smtClean="0">
                <a:solidFill>
                  <a:schemeClr val="bg2">
                    <a:lumMod val="50000"/>
                  </a:schemeClr>
                </a:solidFill>
              </a:rPr>
              <a:t>Là</a:t>
            </a:r>
            <a:r>
              <a:rPr lang="en-US" sz="3200" i="1" dirty="0" smtClean="0">
                <a:solidFill>
                  <a:schemeClr val="bg2">
                    <a:lumMod val="50000"/>
                  </a:schemeClr>
                </a:solidFill>
              </a:rPr>
              <a:t> </a:t>
            </a:r>
            <a:r>
              <a:rPr lang="en-US" sz="3200" i="1" dirty="0" err="1" smtClean="0"/>
              <a:t>quyền</a:t>
            </a:r>
            <a:r>
              <a:rPr lang="en-US" sz="3200" i="1" dirty="0" smtClean="0"/>
              <a:t> </a:t>
            </a:r>
            <a:r>
              <a:rPr lang="en-US" sz="3200" i="1" dirty="0" err="1" smtClean="0"/>
              <a:t>của</a:t>
            </a:r>
            <a:r>
              <a:rPr lang="en-US" sz="3200" i="1" dirty="0" smtClean="0"/>
              <a:t> </a:t>
            </a:r>
            <a:r>
              <a:rPr lang="en-US" sz="3200" i="1" dirty="0" err="1" smtClean="0"/>
              <a:t>chủ</a:t>
            </a:r>
            <a:r>
              <a:rPr lang="en-US" sz="3200" i="1" dirty="0" smtClean="0"/>
              <a:t> </a:t>
            </a:r>
            <a:r>
              <a:rPr lang="en-US" sz="3200" i="1" dirty="0" err="1" smtClean="0"/>
              <a:t>thể</a:t>
            </a:r>
            <a:r>
              <a:rPr lang="en-US" sz="3200" i="1" dirty="0" smtClean="0"/>
              <a:t> </a:t>
            </a:r>
            <a:r>
              <a:rPr lang="en-US" sz="3200" i="1" dirty="0" err="1" smtClean="0"/>
              <a:t>được</a:t>
            </a:r>
            <a:r>
              <a:rPr lang="en-US" sz="3200" i="1" dirty="0" smtClean="0"/>
              <a:t> </a:t>
            </a:r>
            <a:r>
              <a:rPr lang="en-US" sz="3200" i="1" dirty="0" err="1" smtClean="0"/>
              <a:t>khai</a:t>
            </a:r>
            <a:r>
              <a:rPr lang="en-US" sz="3200" i="1" dirty="0" smtClean="0"/>
              <a:t> </a:t>
            </a:r>
            <a:r>
              <a:rPr lang="en-US" sz="3200" i="1" dirty="0" err="1" smtClean="0"/>
              <a:t>thác</a:t>
            </a:r>
            <a:r>
              <a:rPr lang="en-US" sz="3200" i="1" dirty="0" smtClean="0"/>
              <a:t> </a:t>
            </a:r>
            <a:r>
              <a:rPr lang="en-US" sz="3200" i="1" dirty="0" err="1" smtClean="0"/>
              <a:t>công</a:t>
            </a:r>
            <a:r>
              <a:rPr lang="en-US" sz="3200" i="1" dirty="0" smtClean="0"/>
              <a:t> </a:t>
            </a:r>
            <a:r>
              <a:rPr lang="en-US" sz="3200" i="1" dirty="0" err="1" smtClean="0"/>
              <a:t>dụng</a:t>
            </a:r>
            <a:r>
              <a:rPr lang="en-US" sz="3200" i="1" dirty="0" smtClean="0"/>
              <a:t> </a:t>
            </a:r>
            <a:r>
              <a:rPr lang="en-US" sz="3200" i="1" dirty="0" err="1" smtClean="0"/>
              <a:t>và</a:t>
            </a:r>
            <a:r>
              <a:rPr lang="en-US" sz="3200" i="1" dirty="0" smtClean="0"/>
              <a:t> </a:t>
            </a:r>
            <a:r>
              <a:rPr lang="en-US" sz="3200" i="1" dirty="0" err="1" smtClean="0"/>
              <a:t>hưởng</a:t>
            </a:r>
            <a:r>
              <a:rPr lang="en-US" sz="3200" i="1" dirty="0" smtClean="0"/>
              <a:t> </a:t>
            </a:r>
            <a:r>
              <a:rPr lang="en-US" sz="3200" i="1" dirty="0" err="1" smtClean="0"/>
              <a:t>hoa</a:t>
            </a:r>
            <a:r>
              <a:rPr lang="en-US" sz="3200" i="1" dirty="0" smtClean="0"/>
              <a:t> </a:t>
            </a:r>
            <a:r>
              <a:rPr lang="en-US" sz="3200" i="1" dirty="0" err="1" smtClean="0"/>
              <a:t>lợi</a:t>
            </a:r>
            <a:r>
              <a:rPr lang="en-US" sz="3200" i="1" dirty="0" smtClean="0"/>
              <a:t>, </a:t>
            </a:r>
            <a:r>
              <a:rPr lang="en-US" sz="3200" i="1" dirty="0" err="1" smtClean="0"/>
              <a:t>lợi</a:t>
            </a:r>
            <a:r>
              <a:rPr lang="en-US" sz="3200" i="1" dirty="0" smtClean="0"/>
              <a:t> </a:t>
            </a:r>
            <a:r>
              <a:rPr lang="en-US" sz="3200" i="1" dirty="0" err="1" smtClean="0"/>
              <a:t>tức</a:t>
            </a:r>
            <a:r>
              <a:rPr lang="en-US" sz="3200" i="1" dirty="0" smtClean="0"/>
              <a:t> </a:t>
            </a:r>
            <a:r>
              <a:rPr lang="en-US" sz="3200" i="1" dirty="0" err="1" smtClean="0"/>
              <a:t>đối</a:t>
            </a:r>
            <a:r>
              <a:rPr lang="en-US" sz="3200" i="1" dirty="0" smtClean="0"/>
              <a:t> </a:t>
            </a:r>
            <a:r>
              <a:rPr lang="en-US" sz="3200" i="1" dirty="0" err="1" smtClean="0"/>
              <a:t>với</a:t>
            </a:r>
            <a:r>
              <a:rPr lang="en-US" sz="3200" i="1" dirty="0" smtClean="0"/>
              <a:t> TS </a:t>
            </a:r>
            <a:r>
              <a:rPr lang="en-US" sz="3200" i="1" dirty="0" err="1" smtClean="0"/>
              <a:t>thuộc</a:t>
            </a:r>
            <a:r>
              <a:rPr lang="en-US" sz="3200" i="1" dirty="0" smtClean="0"/>
              <a:t> QSH </a:t>
            </a:r>
            <a:r>
              <a:rPr lang="en-US" sz="3200" i="1" dirty="0" err="1" smtClean="0"/>
              <a:t>của</a:t>
            </a:r>
            <a:r>
              <a:rPr lang="en-US" sz="3200" i="1" dirty="0" smtClean="0"/>
              <a:t> </a:t>
            </a:r>
            <a:r>
              <a:rPr lang="en-US" sz="3200" i="1" dirty="0" err="1" smtClean="0"/>
              <a:t>chủ</a:t>
            </a:r>
            <a:r>
              <a:rPr lang="en-US" sz="3200" i="1" dirty="0" smtClean="0"/>
              <a:t> </a:t>
            </a:r>
            <a:r>
              <a:rPr lang="en-US" sz="3200" i="1" dirty="0" err="1" smtClean="0"/>
              <a:t>thể</a:t>
            </a:r>
            <a:r>
              <a:rPr lang="en-US" sz="3200" i="1" dirty="0" smtClean="0"/>
              <a:t> </a:t>
            </a:r>
            <a:r>
              <a:rPr lang="en-US" sz="3200" i="1" dirty="0" err="1" smtClean="0"/>
              <a:t>khác</a:t>
            </a:r>
            <a:r>
              <a:rPr lang="en-US" sz="3200" i="1" dirty="0" smtClean="0"/>
              <a:t> </a:t>
            </a:r>
            <a:r>
              <a:rPr lang="en-US" sz="3200" i="1" dirty="0" err="1" smtClean="0"/>
              <a:t>trong</a:t>
            </a:r>
            <a:r>
              <a:rPr lang="en-US" sz="3200" i="1" dirty="0" smtClean="0"/>
              <a:t> </a:t>
            </a:r>
            <a:r>
              <a:rPr lang="en-US" sz="3200" i="1" dirty="0" err="1" smtClean="0"/>
              <a:t>một</a:t>
            </a:r>
            <a:r>
              <a:rPr lang="en-US" sz="3200" i="1" dirty="0" smtClean="0"/>
              <a:t> </a:t>
            </a:r>
            <a:r>
              <a:rPr lang="en-US" sz="3200" i="1" dirty="0" err="1" smtClean="0"/>
              <a:t>thời</a:t>
            </a:r>
            <a:r>
              <a:rPr lang="en-US" sz="3200" i="1" dirty="0" smtClean="0"/>
              <a:t> </a:t>
            </a:r>
            <a:r>
              <a:rPr lang="en-US" sz="3200" i="1" dirty="0" err="1" smtClean="0"/>
              <a:t>hạn</a:t>
            </a:r>
            <a:r>
              <a:rPr lang="en-US" sz="3200" i="1" dirty="0" smtClean="0"/>
              <a:t> </a:t>
            </a:r>
            <a:r>
              <a:rPr lang="en-US" sz="3200" i="1" dirty="0" err="1" smtClean="0"/>
              <a:t>nhất</a:t>
            </a:r>
            <a:r>
              <a:rPr lang="en-US" sz="3200" i="1" dirty="0" smtClean="0"/>
              <a:t> </a:t>
            </a:r>
            <a:r>
              <a:rPr lang="en-US" sz="3200" i="1" dirty="0" err="1" smtClean="0"/>
              <a:t>định</a:t>
            </a:r>
            <a:endParaRPr lang="en-US" altLang="en-US" sz="2000" i="1" dirty="0">
              <a:solidFill>
                <a:srgbClr val="000000"/>
              </a:solidFill>
              <a:latin typeface="Verdana" pitchFamily="34" charset="0"/>
              <a:ea typeface="Verdana" pitchFamily="34" charset="0"/>
              <a:cs typeface="Verdana" pitchFamily="34" charset="0"/>
              <a:sym typeface="Verdana" pitchFamily="34" charset="0"/>
            </a:endParaRPr>
          </a:p>
          <a:p>
            <a:pPr algn="just"/>
            <a:endParaRPr lang="en-US" altLang="en-US" dirty="0">
              <a:solidFill>
                <a:srgbClr val="000000"/>
              </a:solidFill>
              <a:latin typeface="Verdana" pitchFamily="34" charset="0"/>
              <a:ea typeface="Verdana" pitchFamily="34" charset="0"/>
              <a:cs typeface="Verdana" pitchFamily="34" charset="0"/>
              <a:sym typeface="Verdana" pitchFamily="34" charset="0"/>
            </a:endParaRPr>
          </a:p>
          <a:p>
            <a:pPr algn="just"/>
            <a:endParaRPr lang="en-US" altLang="en-US" dirty="0">
              <a:solidFill>
                <a:srgbClr val="000000"/>
              </a:solidFill>
              <a:latin typeface="Verdana" pitchFamily="34" charset="0"/>
              <a:ea typeface="Verdana" pitchFamily="34" charset="0"/>
              <a:cs typeface="Verdana" pitchFamily="34" charset="0"/>
              <a:sym typeface="Verdana" pitchFamily="34" charset="0"/>
            </a:endParaRPr>
          </a:p>
          <a:p>
            <a:pPr algn="just"/>
            <a:endParaRPr lang="en-US" altLang="en-US" dirty="0">
              <a:solidFill>
                <a:srgbClr val="000000"/>
              </a:solidFill>
              <a:latin typeface="Verdana" pitchFamily="34" charset="0"/>
              <a:ea typeface="Verdana" pitchFamily="34" charset="0"/>
              <a:cs typeface="Verdana" pitchFamily="34" charset="0"/>
              <a:sym typeface="Verdana" pitchFamily="34" charset="0"/>
            </a:endParaRPr>
          </a:p>
          <a:p>
            <a:pPr algn="just"/>
            <a:endParaRPr lang="en-US" altLang="en-US" dirty="0">
              <a:solidFill>
                <a:srgbClr val="000000"/>
              </a:solidFill>
              <a:latin typeface="Verdana" pitchFamily="34" charset="0"/>
              <a:ea typeface="Verdana" pitchFamily="34" charset="0"/>
              <a:cs typeface="Verdana" pitchFamily="34" charset="0"/>
              <a:sym typeface="Verdana" pitchFamily="34" charset="0"/>
            </a:endParaRPr>
          </a:p>
          <a:p>
            <a:pPr algn="just"/>
            <a:endParaRPr lang="en-US" altLang="en-US" dirty="0">
              <a:solidFill>
                <a:srgbClr val="000000"/>
              </a:solidFill>
              <a:latin typeface="Verdana" pitchFamily="34" charset="0"/>
              <a:ea typeface="Verdana" pitchFamily="34" charset="0"/>
              <a:cs typeface="Verdana" pitchFamily="34" charset="0"/>
              <a:sym typeface="Verdana" pitchFamily="34" charset="0"/>
            </a:endParaRPr>
          </a:p>
          <a:p>
            <a:pPr algn="just"/>
            <a:endParaRPr lang="en-US" altLang="en-US" dirty="0">
              <a:solidFill>
                <a:srgbClr val="000000"/>
              </a:solidFill>
              <a:latin typeface="Verdana" pitchFamily="34" charset="0"/>
              <a:ea typeface="Verdana" pitchFamily="34" charset="0"/>
              <a:cs typeface="Verdana" pitchFamily="34" charset="0"/>
              <a:sym typeface="Verdana" pitchFamily="34" charset="0"/>
            </a:endParaRPr>
          </a:p>
          <a:p>
            <a:pPr algn="just"/>
            <a:endParaRPr lang="en-US" altLang="en-US" dirty="0">
              <a:solidFill>
                <a:srgbClr val="000000"/>
              </a:solidFill>
              <a:latin typeface="Verdana" pitchFamily="34" charset="0"/>
              <a:ea typeface="Verdana" pitchFamily="34" charset="0"/>
              <a:cs typeface="Verdana" pitchFamily="34" charset="0"/>
              <a:sym typeface="Verdana" pitchFamily="34" charset="0"/>
            </a:endParaRPr>
          </a:p>
          <a:p>
            <a:pPr algn="just"/>
            <a:endParaRPr lang="en-US" altLang="en-US" dirty="0">
              <a:solidFill>
                <a:srgbClr val="000000"/>
              </a:solidFill>
              <a:latin typeface="Verdana" pitchFamily="34" charset="0"/>
              <a:ea typeface="Verdana" pitchFamily="34" charset="0"/>
              <a:cs typeface="Verdana" pitchFamily="34" charset="0"/>
              <a:sym typeface="Verdana" pitchFamily="34" charset="0"/>
            </a:endParaRPr>
          </a:p>
          <a:p>
            <a:pPr algn="just"/>
            <a:endParaRPr lang="en-US" altLang="en-US" dirty="0">
              <a:solidFill>
                <a:srgbClr val="000000"/>
              </a:solidFill>
              <a:latin typeface="Verdana" pitchFamily="34" charset="0"/>
              <a:ea typeface="Verdana" pitchFamily="34" charset="0"/>
              <a:cs typeface="Verdana" pitchFamily="34" charset="0"/>
              <a:sym typeface="Verdana" pitchFamily="34" charset="0"/>
            </a:endParaRPr>
          </a:p>
        </p:txBody>
      </p:sp>
      <p:sp>
        <p:nvSpPr>
          <p:cNvPr id="6151" name="Rounded Rectangle 8"/>
          <p:cNvSpPr>
            <a:spLocks noChangeArrowheads="1"/>
          </p:cNvSpPr>
          <p:nvPr/>
        </p:nvSpPr>
        <p:spPr bwMode="auto">
          <a:xfrm>
            <a:off x="0" y="1752600"/>
            <a:ext cx="3886200" cy="4633912"/>
          </a:xfrm>
          <a:prstGeom prst="roundRect">
            <a:avLst>
              <a:gd name="adj" fmla="val 16667"/>
            </a:avLst>
          </a:prstGeom>
          <a:solidFill>
            <a:srgbClr val="FFFFFF"/>
          </a:solidFill>
          <a:ln w="19050" cap="rnd" cmpd="sng">
            <a:solidFill>
              <a:schemeClr val="accent1"/>
            </a:solidFill>
            <a:round/>
            <a:headEnd/>
            <a:tailEnd/>
          </a:ln>
        </p:spPr>
        <p:txBody>
          <a:bodyPr/>
          <a:lstStyle/>
          <a:p>
            <a:pPr algn="just"/>
            <a:r>
              <a:rPr lang="en-US" sz="3600" dirty="0" smtClean="0">
                <a:solidFill>
                  <a:srgbClr val="000000"/>
                </a:solidFill>
                <a:sym typeface="Arial" charset="0"/>
              </a:rPr>
              <a:t>+ </a:t>
            </a:r>
            <a:r>
              <a:rPr lang="en-US" sz="3600" dirty="0" err="1" smtClean="0">
                <a:solidFill>
                  <a:srgbClr val="000000"/>
                </a:solidFill>
                <a:sym typeface="Arial" charset="0"/>
              </a:rPr>
              <a:t>Chủ</a:t>
            </a:r>
            <a:r>
              <a:rPr lang="en-US" sz="3600" dirty="0" smtClean="0">
                <a:solidFill>
                  <a:srgbClr val="000000"/>
                </a:solidFill>
                <a:sym typeface="Arial" charset="0"/>
              </a:rPr>
              <a:t> </a:t>
            </a:r>
            <a:r>
              <a:rPr lang="en-US" sz="3600" dirty="0" err="1" smtClean="0">
                <a:solidFill>
                  <a:srgbClr val="000000"/>
                </a:solidFill>
                <a:sym typeface="Arial" charset="0"/>
              </a:rPr>
              <a:t>thể</a:t>
            </a:r>
            <a:r>
              <a:rPr lang="en-US" sz="3600" dirty="0" smtClean="0">
                <a:solidFill>
                  <a:srgbClr val="000000"/>
                </a:solidFill>
                <a:sym typeface="Arial" charset="0"/>
              </a:rPr>
              <a:t>: </a:t>
            </a:r>
            <a:r>
              <a:rPr lang="nl-NL" sz="3600" dirty="0" smtClean="0"/>
              <a:t>Cá nhân, pháp nhân;</a:t>
            </a:r>
          </a:p>
          <a:p>
            <a:pPr algn="just"/>
            <a:r>
              <a:rPr lang="nl-NL" sz="3600" dirty="0" smtClean="0"/>
              <a:t>+ ĐT: các TS được quy định trong BLDS</a:t>
            </a:r>
            <a:endParaRPr lang="en-US" sz="3600" dirty="0" smtClean="0">
              <a:solidFill>
                <a:srgbClr val="000000"/>
              </a:solidFill>
              <a:sym typeface="Arial" charset="0"/>
            </a:endParaRPr>
          </a:p>
        </p:txBody>
      </p:sp>
      <p:sp>
        <p:nvSpPr>
          <p:cNvPr id="6152" name="Rounded Rectangle 9"/>
          <p:cNvSpPr>
            <a:spLocks noChangeArrowheads="1"/>
          </p:cNvSpPr>
          <p:nvPr/>
        </p:nvSpPr>
        <p:spPr bwMode="auto">
          <a:xfrm>
            <a:off x="0" y="1676400"/>
            <a:ext cx="3665538" cy="5008880"/>
          </a:xfrm>
          <a:prstGeom prst="roundRect">
            <a:avLst>
              <a:gd name="adj" fmla="val 16667"/>
            </a:avLst>
          </a:prstGeom>
          <a:solidFill>
            <a:srgbClr val="FFFFFF"/>
          </a:solidFill>
          <a:ln w="19050" cap="rnd" cmpd="sng">
            <a:solidFill>
              <a:schemeClr val="accent1"/>
            </a:solidFill>
            <a:round/>
            <a:headEnd/>
            <a:tailEnd/>
          </a:ln>
        </p:spPr>
        <p:txBody>
          <a:bodyPr/>
          <a:lstStyle/>
          <a:p>
            <a:pPr algn="ctr" eaLnBrk="1" hangingPunct="1">
              <a:defRPr/>
            </a:pPr>
            <a:r>
              <a:rPr lang="nl-NL" sz="2800" dirty="0" smtClean="0"/>
              <a:t>Theo quy định của luật,/theo thoả thuận/theo di chúc;</a:t>
            </a:r>
          </a:p>
          <a:p>
            <a:pPr algn="ctr" eaLnBrk="1" hangingPunct="1">
              <a:buFontTx/>
              <a:buChar char="-"/>
              <a:defRPr/>
            </a:pPr>
            <a:r>
              <a:rPr lang="nl-NL" sz="2800" dirty="0" smtClean="0"/>
              <a:t>QHD được xác lập từ thời điểm nhận chuyển giao tài sản, trừ...</a:t>
            </a:r>
          </a:p>
          <a:p>
            <a:pPr algn="ctr" eaLnBrk="1" hangingPunct="1">
              <a:buFontTx/>
              <a:buChar char="-"/>
              <a:defRPr/>
            </a:pPr>
            <a:r>
              <a:rPr lang="nl-NL" sz="2800" dirty="0" smtClean="0">
                <a:solidFill>
                  <a:srgbClr val="002060"/>
                </a:solidFill>
              </a:rPr>
              <a:t> Có hiệu lực đối với mọi CNN, PN, trừ...</a:t>
            </a:r>
            <a:endParaRPr lang="vi-VN" sz="2800" dirty="0" smtClean="0">
              <a:solidFill>
                <a:srgbClr val="002060"/>
              </a:solidFill>
            </a:endParaRPr>
          </a:p>
        </p:txBody>
      </p:sp>
      <p:sp>
        <p:nvSpPr>
          <p:cNvPr id="6153" name="Rounded Rectangle 10"/>
          <p:cNvSpPr>
            <a:spLocks noChangeArrowheads="1"/>
          </p:cNvSpPr>
          <p:nvPr/>
        </p:nvSpPr>
        <p:spPr bwMode="auto">
          <a:xfrm>
            <a:off x="4197350" y="3657600"/>
            <a:ext cx="4946650" cy="8382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spcBef>
                <a:spcPts val="600"/>
              </a:spcBef>
            </a:pPr>
            <a:r>
              <a:rPr lang="en-US" sz="4000" i="1" dirty="0" err="1" smtClean="0">
                <a:solidFill>
                  <a:srgbClr val="002060"/>
                </a:solidFill>
              </a:rPr>
              <a:t>Thời</a:t>
            </a:r>
            <a:r>
              <a:rPr lang="en-US" sz="4000" i="1" dirty="0" smtClean="0">
                <a:solidFill>
                  <a:srgbClr val="002060"/>
                </a:solidFill>
              </a:rPr>
              <a:t> </a:t>
            </a:r>
            <a:r>
              <a:rPr lang="en-US" sz="4000" i="1" dirty="0" err="1" smtClean="0">
                <a:solidFill>
                  <a:srgbClr val="002060"/>
                </a:solidFill>
              </a:rPr>
              <a:t>hạn</a:t>
            </a:r>
            <a:r>
              <a:rPr lang="en-US" sz="4000" i="1" dirty="0" smtClean="0">
                <a:solidFill>
                  <a:srgbClr val="002060"/>
                </a:solidFill>
              </a:rPr>
              <a:t> </a:t>
            </a:r>
            <a:endParaRPr lang="en-US" sz="4000" i="1" dirty="0">
              <a:solidFill>
                <a:srgbClr val="002060"/>
              </a:solidFill>
              <a:sym typeface="Arial" charset="0"/>
            </a:endParaRPr>
          </a:p>
        </p:txBody>
      </p:sp>
      <p:sp>
        <p:nvSpPr>
          <p:cNvPr id="6154" name="Rectangle 1"/>
          <p:cNvSpPr>
            <a:spLocks noChangeArrowheads="1"/>
          </p:cNvSpPr>
          <p:nvPr/>
        </p:nvSpPr>
        <p:spPr bwMode="auto">
          <a:xfrm>
            <a:off x="5516563" y="228600"/>
            <a:ext cx="3856037" cy="646331"/>
          </a:xfrm>
          <a:prstGeom prst="rect">
            <a:avLst/>
          </a:prstGeom>
          <a:noFill/>
          <a:ln w="9525">
            <a:noFill/>
            <a:miter lim="800000"/>
            <a:headEnd/>
            <a:tailEnd/>
          </a:ln>
        </p:spPr>
        <p:txBody>
          <a:bodyPr wrap="square">
            <a:spAutoFit/>
          </a:bodyPr>
          <a:lstStyle/>
          <a:p>
            <a:pPr algn="just"/>
            <a:endParaRPr lang="en-US" altLang="en-US" sz="3600" dirty="0"/>
          </a:p>
        </p:txBody>
      </p:sp>
      <p:sp>
        <p:nvSpPr>
          <p:cNvPr id="6155" name="Rectangle 2"/>
          <p:cNvSpPr>
            <a:spLocks noChangeArrowheads="1"/>
          </p:cNvSpPr>
          <p:nvPr/>
        </p:nvSpPr>
        <p:spPr bwMode="auto">
          <a:xfrm>
            <a:off x="207963" y="4906963"/>
            <a:ext cx="3786187" cy="461665"/>
          </a:xfrm>
          <a:prstGeom prst="rect">
            <a:avLst/>
          </a:prstGeom>
          <a:noFill/>
          <a:ln w="9525">
            <a:noFill/>
            <a:miter lim="800000"/>
            <a:headEnd/>
            <a:tailEnd/>
          </a:ln>
        </p:spPr>
        <p:txBody>
          <a:bodyPr>
            <a:spAutoFit/>
          </a:bodyPr>
          <a:lstStyle/>
          <a:p>
            <a:pPr algn="just"/>
            <a:endParaRPr lang="en-US" altLang="en-US" dirty="0"/>
          </a:p>
        </p:txBody>
      </p:sp>
      <p:sp>
        <p:nvSpPr>
          <p:cNvPr id="6156" name="Rectangle 11"/>
          <p:cNvSpPr>
            <a:spLocks noChangeArrowheads="1"/>
          </p:cNvSpPr>
          <p:nvPr/>
        </p:nvSpPr>
        <p:spPr bwMode="auto">
          <a:xfrm>
            <a:off x="304800" y="4462463"/>
            <a:ext cx="3400425" cy="461962"/>
          </a:xfrm>
          <a:prstGeom prst="rect">
            <a:avLst/>
          </a:prstGeom>
          <a:noFill/>
          <a:ln w="9525">
            <a:noFill/>
            <a:miter lim="800000"/>
            <a:headEnd/>
            <a:tailEnd/>
          </a:ln>
        </p:spPr>
        <p:txBody>
          <a:bodyPr>
            <a:spAutoFit/>
          </a:bodyPr>
          <a:lstStyle/>
          <a:p>
            <a:pPr algn="just"/>
            <a:endParaRPr lang="en-US" altLang="en-US" dirty="0"/>
          </a:p>
        </p:txBody>
      </p:sp>
      <p:sp>
        <p:nvSpPr>
          <p:cNvPr id="6157" name="Rectangle 12"/>
          <p:cNvSpPr>
            <a:spLocks noChangeArrowheads="1"/>
          </p:cNvSpPr>
          <p:nvPr/>
        </p:nvSpPr>
        <p:spPr bwMode="auto">
          <a:xfrm>
            <a:off x="374650" y="4103688"/>
            <a:ext cx="3578225" cy="461665"/>
          </a:xfrm>
          <a:prstGeom prst="rect">
            <a:avLst/>
          </a:prstGeom>
          <a:noFill/>
          <a:ln w="9525">
            <a:noFill/>
            <a:miter lim="800000"/>
            <a:headEnd/>
            <a:tailEnd/>
          </a:ln>
        </p:spPr>
        <p:txBody>
          <a:bodyPr>
            <a:spAutoFit/>
          </a:bodyPr>
          <a:lstStyle/>
          <a:p>
            <a:pPr algn="just"/>
            <a:endParaRPr lang="en-US" altLang="en-US" dirty="0"/>
          </a:p>
        </p:txBody>
      </p:sp>
      <p:sp>
        <p:nvSpPr>
          <p:cNvPr id="6158" name="Straight Arrow Connector 14"/>
          <p:cNvSpPr>
            <a:spLocks noChangeShapeType="1"/>
          </p:cNvSpPr>
          <p:nvPr/>
        </p:nvSpPr>
        <p:spPr bwMode="auto">
          <a:xfrm flipV="1">
            <a:off x="3251200" y="614363"/>
            <a:ext cx="863600" cy="150812"/>
          </a:xfrm>
          <a:prstGeom prst="straightConnector1">
            <a:avLst/>
          </a:prstGeom>
          <a:noFill/>
          <a:ln w="19050" cap="rnd" cmpd="sng">
            <a:solidFill>
              <a:srgbClr val="F47E5A"/>
            </a:solidFill>
            <a:round/>
            <a:headEnd/>
            <a:tailEnd type="arrow" w="med" len="med"/>
          </a:ln>
        </p:spPr>
        <p:txBody>
          <a:bodyPr/>
          <a:lstStyle/>
          <a:p>
            <a:endParaRPr lang="en-US"/>
          </a:p>
        </p:txBody>
      </p:sp>
      <p:sp>
        <p:nvSpPr>
          <p:cNvPr id="6159" name="Straight Arrow Connector 16"/>
          <p:cNvSpPr>
            <a:spLocks noChangeShapeType="1"/>
          </p:cNvSpPr>
          <p:nvPr/>
        </p:nvSpPr>
        <p:spPr bwMode="auto">
          <a:xfrm>
            <a:off x="3251200" y="765175"/>
            <a:ext cx="863600" cy="1181100"/>
          </a:xfrm>
          <a:prstGeom prst="straightConnector1">
            <a:avLst/>
          </a:prstGeom>
          <a:noFill/>
          <a:ln w="19050" cap="rnd" cmpd="sng">
            <a:solidFill>
              <a:srgbClr val="F47E5A"/>
            </a:solidFill>
            <a:round/>
            <a:headEnd/>
            <a:tailEnd type="arrow" w="med" len="med"/>
          </a:ln>
        </p:spPr>
        <p:txBody>
          <a:bodyPr/>
          <a:lstStyle/>
          <a:p>
            <a:endParaRPr lang="en-US"/>
          </a:p>
        </p:txBody>
      </p:sp>
      <p:cxnSp>
        <p:nvCxnSpPr>
          <p:cNvPr id="6160" name="Straight Arrow Connector 18"/>
          <p:cNvCxnSpPr>
            <a:cxnSpLocks noChangeShapeType="1"/>
            <a:stCxn id="6146" idx="6"/>
            <a:endCxn id="6149" idx="1"/>
          </p:cNvCxnSpPr>
          <p:nvPr/>
        </p:nvCxnSpPr>
        <p:spPr bwMode="auto">
          <a:xfrm>
            <a:off x="3251200" y="765969"/>
            <a:ext cx="946150" cy="2167731"/>
          </a:xfrm>
          <a:prstGeom prst="straightConnector1">
            <a:avLst/>
          </a:prstGeom>
          <a:noFill/>
          <a:ln w="19050" cap="rnd" cmpd="sng">
            <a:solidFill>
              <a:srgbClr val="F47E5A"/>
            </a:solidFill>
            <a:round/>
            <a:headEnd/>
            <a:tailEnd type="arrow" w="med" len="med"/>
          </a:ln>
        </p:spPr>
      </p:cxnSp>
      <p:cxnSp>
        <p:nvCxnSpPr>
          <p:cNvPr id="6161" name="Straight Arrow Connector 20"/>
          <p:cNvCxnSpPr>
            <a:cxnSpLocks noChangeShapeType="1"/>
            <a:stCxn id="6146" idx="6"/>
            <a:endCxn id="6153" idx="1"/>
          </p:cNvCxnSpPr>
          <p:nvPr/>
        </p:nvCxnSpPr>
        <p:spPr bwMode="auto">
          <a:xfrm>
            <a:off x="3251200" y="765969"/>
            <a:ext cx="946150" cy="3310731"/>
          </a:xfrm>
          <a:prstGeom prst="straightConnector1">
            <a:avLst/>
          </a:prstGeom>
          <a:noFill/>
          <a:ln w="19050" cap="rnd" cmpd="sng">
            <a:solidFill>
              <a:srgbClr val="F47E5A"/>
            </a:solidFill>
            <a:round/>
            <a:headEnd/>
            <a:tailEnd type="arrow" w="med" len="med"/>
          </a:ln>
        </p:spPr>
      </p:cxnSp>
      <p:sp>
        <p:nvSpPr>
          <p:cNvPr id="19" name="Rounded Rectangle 9"/>
          <p:cNvSpPr>
            <a:spLocks noChangeArrowheads="1"/>
          </p:cNvSpPr>
          <p:nvPr/>
        </p:nvSpPr>
        <p:spPr bwMode="auto">
          <a:xfrm>
            <a:off x="0" y="1524000"/>
            <a:ext cx="4038600" cy="5334000"/>
          </a:xfrm>
          <a:prstGeom prst="roundRect">
            <a:avLst>
              <a:gd name="adj" fmla="val 16667"/>
            </a:avLst>
          </a:prstGeom>
          <a:solidFill>
            <a:srgbClr val="FFFFFF"/>
          </a:solidFill>
          <a:ln w="19050" cap="rnd" cmpd="sng">
            <a:solidFill>
              <a:schemeClr val="accent1"/>
            </a:solidFill>
            <a:round/>
            <a:headEnd/>
            <a:tailEnd/>
          </a:ln>
        </p:spPr>
        <p:txBody>
          <a:bodyPr/>
          <a:lstStyle/>
          <a:p>
            <a:pPr algn="just" eaLnBrk="1" hangingPunct="1">
              <a:defRPr/>
            </a:pPr>
            <a:r>
              <a:rPr lang="nl-NL" sz="3200" dirty="0" smtClean="0"/>
              <a:t>- Do các bên thỏa thuận/ luật quy định.</a:t>
            </a:r>
          </a:p>
          <a:p>
            <a:pPr algn="just" eaLnBrk="1" hangingPunct="1">
              <a:defRPr/>
            </a:pPr>
            <a:r>
              <a:rPr lang="nl-NL" sz="3200" dirty="0" smtClean="0">
                <a:solidFill>
                  <a:schemeClr val="bg2">
                    <a:lumMod val="50000"/>
                  </a:schemeClr>
                </a:solidFill>
              </a:rPr>
              <a:t>- Nhưng tối đa kg </a:t>
            </a:r>
            <a:r>
              <a:rPr lang="nl-NL" sz="3200" dirty="0" smtClean="0"/>
              <a:t>đến </a:t>
            </a:r>
            <a:r>
              <a:rPr lang="nl-NL" sz="3200" i="1" dirty="0" smtClean="0"/>
              <a:t>hết cuộc đời của người hưởng dụng đầu tiên </a:t>
            </a:r>
            <a:r>
              <a:rPr lang="nl-NL" sz="3200" dirty="0" smtClean="0"/>
              <a:t>(cá nhân) và </a:t>
            </a:r>
            <a:r>
              <a:rPr lang="nl-NL" sz="3200" i="1" dirty="0" smtClean="0"/>
              <a:t>đến khi pháp nhân chấm dứt </a:t>
            </a:r>
            <a:r>
              <a:rPr lang="nl-NL" sz="3200" dirty="0" smtClean="0"/>
              <a:t>tồn tại nhưng tối đa </a:t>
            </a:r>
            <a:r>
              <a:rPr lang="nl-NL" sz="3200" i="1" dirty="0" smtClean="0"/>
              <a:t>30 năm</a:t>
            </a:r>
            <a:endParaRPr lang="vi-VN" sz="3200" i="1" dirty="0" smtClean="0">
              <a:solidFill>
                <a:schemeClr val="bg2">
                  <a:lumMod val="50000"/>
                </a:schemeClr>
              </a:solidFill>
            </a:endParaRPr>
          </a:p>
        </p:txBody>
      </p:sp>
      <p:sp>
        <p:nvSpPr>
          <p:cNvPr id="23" name="Rounded Rectangle 10"/>
          <p:cNvSpPr>
            <a:spLocks noChangeArrowheads="1"/>
          </p:cNvSpPr>
          <p:nvPr/>
        </p:nvSpPr>
        <p:spPr bwMode="auto">
          <a:xfrm>
            <a:off x="4197350" y="4800600"/>
            <a:ext cx="4946650" cy="8382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spcBef>
                <a:spcPts val="600"/>
              </a:spcBef>
            </a:pPr>
            <a:r>
              <a:rPr lang="en-US" sz="3200" i="1" dirty="0" err="1" smtClean="0">
                <a:solidFill>
                  <a:srgbClr val="002060"/>
                </a:solidFill>
              </a:rPr>
              <a:t>Chấm</a:t>
            </a:r>
            <a:r>
              <a:rPr lang="en-US" sz="3200" i="1" dirty="0" smtClean="0">
                <a:solidFill>
                  <a:srgbClr val="002060"/>
                </a:solidFill>
              </a:rPr>
              <a:t> </a:t>
            </a:r>
            <a:r>
              <a:rPr lang="en-US" sz="3200" i="1" dirty="0" err="1" smtClean="0">
                <a:solidFill>
                  <a:srgbClr val="002060"/>
                </a:solidFill>
              </a:rPr>
              <a:t>dứt</a:t>
            </a:r>
            <a:endParaRPr lang="en-US" sz="3200" i="1" dirty="0">
              <a:solidFill>
                <a:srgbClr val="002060"/>
              </a:solidFill>
              <a:sym typeface="Arial" charset="0"/>
            </a:endParaRPr>
          </a:p>
        </p:txBody>
      </p:sp>
      <p:sp>
        <p:nvSpPr>
          <p:cNvPr id="24" name="Rounded Rectangle 10"/>
          <p:cNvSpPr>
            <a:spLocks noChangeArrowheads="1"/>
          </p:cNvSpPr>
          <p:nvPr/>
        </p:nvSpPr>
        <p:spPr bwMode="auto">
          <a:xfrm>
            <a:off x="4197350" y="5791200"/>
            <a:ext cx="4946650" cy="8382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spcBef>
                <a:spcPts val="600"/>
              </a:spcBef>
            </a:pPr>
            <a:r>
              <a:rPr lang="en-US" sz="3200" i="1" dirty="0" err="1" smtClean="0">
                <a:solidFill>
                  <a:srgbClr val="002060"/>
                </a:solidFill>
              </a:rPr>
              <a:t>Quyền</a:t>
            </a:r>
            <a:r>
              <a:rPr lang="en-US" sz="3200" i="1" dirty="0" smtClean="0">
                <a:solidFill>
                  <a:srgbClr val="002060"/>
                </a:solidFill>
              </a:rPr>
              <a:t> </a:t>
            </a:r>
            <a:r>
              <a:rPr lang="en-US" sz="3200" i="1" dirty="0" err="1" smtClean="0">
                <a:solidFill>
                  <a:srgbClr val="002060"/>
                </a:solidFill>
              </a:rPr>
              <a:t>và</a:t>
            </a:r>
            <a:r>
              <a:rPr lang="en-US" sz="3200" i="1" dirty="0" smtClean="0">
                <a:solidFill>
                  <a:srgbClr val="002060"/>
                </a:solidFill>
              </a:rPr>
              <a:t> </a:t>
            </a:r>
            <a:r>
              <a:rPr lang="en-US" sz="3200" i="1" dirty="0" err="1" smtClean="0">
                <a:solidFill>
                  <a:srgbClr val="002060"/>
                </a:solidFill>
              </a:rPr>
              <a:t>nghĩa</a:t>
            </a:r>
            <a:r>
              <a:rPr lang="en-US" sz="3200" i="1" dirty="0" smtClean="0">
                <a:solidFill>
                  <a:srgbClr val="002060"/>
                </a:solidFill>
              </a:rPr>
              <a:t> </a:t>
            </a:r>
            <a:r>
              <a:rPr lang="en-US" sz="3200" i="1" dirty="0" err="1" smtClean="0">
                <a:solidFill>
                  <a:srgbClr val="002060"/>
                </a:solidFill>
              </a:rPr>
              <a:t>vụ</a:t>
            </a:r>
            <a:endParaRPr lang="en-US" sz="3200" i="1" dirty="0">
              <a:solidFill>
                <a:srgbClr val="002060"/>
              </a:solidFill>
              <a:sym typeface="Arial" charset="0"/>
            </a:endParaRPr>
          </a:p>
        </p:txBody>
      </p:sp>
      <p:sp>
        <p:nvSpPr>
          <p:cNvPr id="27" name="Rounded Rectangle 9"/>
          <p:cNvSpPr>
            <a:spLocks noChangeArrowheads="1"/>
          </p:cNvSpPr>
          <p:nvPr/>
        </p:nvSpPr>
        <p:spPr bwMode="auto">
          <a:xfrm>
            <a:off x="0" y="1524000"/>
            <a:ext cx="4038600" cy="5334000"/>
          </a:xfrm>
          <a:prstGeom prst="roundRect">
            <a:avLst>
              <a:gd name="adj" fmla="val 16667"/>
            </a:avLst>
          </a:prstGeom>
          <a:solidFill>
            <a:srgbClr val="FFFFFF"/>
          </a:solidFill>
          <a:ln w="19050" cap="rnd" cmpd="sng">
            <a:solidFill>
              <a:schemeClr val="accent1"/>
            </a:solidFill>
            <a:round/>
            <a:headEnd/>
            <a:tailEnd/>
          </a:ln>
        </p:spPr>
        <p:txBody>
          <a:bodyPr/>
          <a:lstStyle/>
          <a:p>
            <a:pPr algn="just" eaLnBrk="1" hangingPunct="1">
              <a:defRPr/>
            </a:pPr>
            <a:r>
              <a:rPr lang="nl-NL" sz="2800" i="1" dirty="0" smtClean="0"/>
              <a:t>thời hạn của QHD đã </a:t>
            </a:r>
            <a:r>
              <a:rPr lang="nl-NL" sz="2800" b="1" i="1" dirty="0" smtClean="0"/>
              <a:t>hết</a:t>
            </a:r>
            <a:r>
              <a:rPr lang="nl-NL" sz="2800" i="1" dirty="0" smtClean="0"/>
              <a:t>/</a:t>
            </a:r>
            <a:r>
              <a:rPr lang="nl-NL" sz="2800" b="1" i="1" dirty="0" smtClean="0"/>
              <a:t>thỏa thuận</a:t>
            </a:r>
            <a:r>
              <a:rPr lang="nl-NL" sz="2800" i="1" dirty="0" smtClean="0"/>
              <a:t>/NHD trở thành </a:t>
            </a:r>
            <a:r>
              <a:rPr lang="nl-NL" sz="2800" b="1" i="1" dirty="0" smtClean="0"/>
              <a:t>chủ sở hữu </a:t>
            </a:r>
            <a:r>
              <a:rPr lang="nl-NL" sz="2800" i="1" dirty="0" smtClean="0"/>
              <a:t>TS là đối tượng của QHD/NHD </a:t>
            </a:r>
            <a:r>
              <a:rPr lang="nl-NL" sz="2800" b="1" i="1" dirty="0" smtClean="0"/>
              <a:t>từ bỏ hoặc không thực hiện </a:t>
            </a:r>
            <a:r>
              <a:rPr lang="nl-NL" sz="2800" i="1" dirty="0" smtClean="0"/>
              <a:t>QHD trong thời hạn do luật định/ TS là đối tượng của QHD </a:t>
            </a:r>
            <a:r>
              <a:rPr lang="nl-NL" sz="2800" b="1" i="1" dirty="0" smtClean="0"/>
              <a:t>không còn</a:t>
            </a:r>
            <a:r>
              <a:rPr lang="nl-NL" sz="2800" i="1" dirty="0" smtClean="0"/>
              <a:t>/ </a:t>
            </a:r>
            <a:r>
              <a:rPr lang="nl-NL" sz="2800" b="1" i="1" dirty="0" smtClean="0"/>
              <a:t>theo QĐ của TA </a:t>
            </a:r>
            <a:r>
              <a:rPr lang="nl-NL" sz="2800" i="1" dirty="0" smtClean="0"/>
              <a:t>hoặc căn cứ khác theo QĐ của luật</a:t>
            </a:r>
            <a:endParaRPr lang="vi-VN" sz="2800" i="1" dirty="0" smtClean="0">
              <a:solidFill>
                <a:schemeClr val="bg2">
                  <a:lumMod val="50000"/>
                </a:schemeClr>
              </a:solidFill>
            </a:endParaRPr>
          </a:p>
        </p:txBody>
      </p:sp>
      <p:sp>
        <p:nvSpPr>
          <p:cNvPr id="28" name="Rounded Rectangle 9"/>
          <p:cNvSpPr>
            <a:spLocks noChangeArrowheads="1"/>
          </p:cNvSpPr>
          <p:nvPr/>
        </p:nvSpPr>
        <p:spPr bwMode="auto">
          <a:xfrm>
            <a:off x="-152400" y="1219200"/>
            <a:ext cx="4122738" cy="6553200"/>
          </a:xfrm>
          <a:prstGeom prst="roundRect">
            <a:avLst>
              <a:gd name="adj" fmla="val 16667"/>
            </a:avLst>
          </a:prstGeom>
          <a:solidFill>
            <a:srgbClr val="FFFFFF"/>
          </a:solidFill>
          <a:ln w="19050" cap="rnd" cmpd="sng">
            <a:solidFill>
              <a:schemeClr val="accent1"/>
            </a:solidFill>
            <a:round/>
            <a:headEnd/>
            <a:tailEnd/>
          </a:ln>
        </p:spPr>
        <p:txBody>
          <a:bodyPr/>
          <a:lstStyle/>
          <a:p>
            <a:pPr algn="just" eaLnBrk="1" hangingPunct="1">
              <a:buFontTx/>
              <a:buChar char="-"/>
              <a:defRPr/>
            </a:pPr>
            <a:r>
              <a:rPr lang="nl-NL" sz="2800" dirty="0" smtClean="0"/>
              <a:t>NHD: khai thác, sử dụng, thu hoa lợi, lợi tức; cho thuê QHD; không phải chịu chi phí sửa chữa để tài sản không bị suy giảm đáng kể dẫn tới không thể sử dụng được hoặc mất toàn bộ công dụng, giá trị của tài sản;</a:t>
            </a:r>
          </a:p>
          <a:p>
            <a:pPr algn="just" eaLnBrk="1" hangingPunct="1">
              <a:buFontTx/>
              <a:buChar char="-"/>
              <a:defRPr/>
            </a:pPr>
            <a:r>
              <a:rPr lang="nl-NL" sz="2800" dirty="0" smtClean="0"/>
              <a:t> Chủ SH:quyền định đoạt, YC TA truất quyền của NHD nếu có VP...</a:t>
            </a:r>
            <a:endParaRPr lang="en-US" sz="28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58"/>
                                        </p:tgtEl>
                                        <p:attrNameLst>
                                          <p:attrName>style.visibility</p:attrName>
                                        </p:attrNameLst>
                                      </p:cBhvr>
                                      <p:to>
                                        <p:strVal val="visible"/>
                                      </p:to>
                                    </p:set>
                                    <p:animEffect transition="in" filter="checkerboard(across)">
                                      <p:cBhvr>
                                        <p:cTn id="12" dur="500"/>
                                        <p:tgtEl>
                                          <p:spTgt spid="615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checkerboard(across)">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diamond(in)">
                                      <p:cBhvr>
                                        <p:cTn id="22" dur="2000"/>
                                        <p:tgtEl>
                                          <p:spTgt spid="61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6150"/>
                                        </p:tgtEl>
                                      </p:cBhvr>
                                    </p:animEffect>
                                    <p:set>
                                      <p:cBhvr>
                                        <p:cTn id="27" dur="1" fill="hold">
                                          <p:stCondLst>
                                            <p:cond delay="499"/>
                                          </p:stCondLst>
                                        </p:cTn>
                                        <p:tgtEl>
                                          <p:spTgt spid="615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159"/>
                                        </p:tgtEl>
                                        <p:attrNameLst>
                                          <p:attrName>style.visibility</p:attrName>
                                        </p:attrNameLst>
                                      </p:cBhvr>
                                      <p:to>
                                        <p:strVal val="visible"/>
                                      </p:to>
                                    </p:set>
                                    <p:animEffect transition="in" filter="checkerboard(across)">
                                      <p:cBhvr>
                                        <p:cTn id="32" dur="500"/>
                                        <p:tgtEl>
                                          <p:spTgt spid="61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48"/>
                                        </p:tgtEl>
                                        <p:attrNameLst>
                                          <p:attrName>style.visibility</p:attrName>
                                        </p:attrNameLst>
                                      </p:cBhvr>
                                      <p:to>
                                        <p:strVal val="visible"/>
                                      </p:to>
                                    </p:set>
                                    <p:animEffect transition="in" filter="fade">
                                      <p:cBhvr>
                                        <p:cTn id="37" dur="2000"/>
                                        <p:tgtEl>
                                          <p:spTgt spid="6148"/>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6151"/>
                                        </p:tgtEl>
                                        <p:attrNameLst>
                                          <p:attrName>style.visibility</p:attrName>
                                        </p:attrNameLst>
                                      </p:cBhvr>
                                      <p:to>
                                        <p:strVal val="visible"/>
                                      </p:to>
                                    </p:set>
                                    <p:animEffect transition="in" filter="fade">
                                      <p:cBhvr>
                                        <p:cTn id="42" dur="1000"/>
                                        <p:tgtEl>
                                          <p:spTgt spid="6151"/>
                                        </p:tgtEl>
                                      </p:cBhvr>
                                    </p:animEffect>
                                    <p:anim calcmode="lin" valueType="num">
                                      <p:cBhvr>
                                        <p:cTn id="43" dur="1000" fill="hold"/>
                                        <p:tgtEl>
                                          <p:spTgt spid="6151"/>
                                        </p:tgtEl>
                                        <p:attrNameLst>
                                          <p:attrName>ppt_x</p:attrName>
                                        </p:attrNameLst>
                                      </p:cBhvr>
                                      <p:tavLst>
                                        <p:tav tm="0">
                                          <p:val>
                                            <p:strVal val="#ppt_x"/>
                                          </p:val>
                                        </p:tav>
                                        <p:tav tm="100000">
                                          <p:val>
                                            <p:strVal val="#ppt_x"/>
                                          </p:val>
                                        </p:tav>
                                      </p:tavLst>
                                    </p:anim>
                                    <p:anim calcmode="lin" valueType="num">
                                      <p:cBhvr>
                                        <p:cTn id="44"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xit" presetSubtype="16" fill="hold" grpId="1" nodeType="clickEffect">
                                  <p:stCondLst>
                                    <p:cond delay="0"/>
                                  </p:stCondLst>
                                  <p:childTnLst>
                                    <p:animEffect transition="out" filter="box(in)">
                                      <p:cBhvr>
                                        <p:cTn id="48" dur="500"/>
                                        <p:tgtEl>
                                          <p:spTgt spid="6151"/>
                                        </p:tgtEl>
                                      </p:cBhvr>
                                    </p:animEffect>
                                    <p:set>
                                      <p:cBhvr>
                                        <p:cTn id="49" dur="1" fill="hold">
                                          <p:stCondLst>
                                            <p:cond delay="499"/>
                                          </p:stCondLst>
                                        </p:cTn>
                                        <p:tgtEl>
                                          <p:spTgt spid="615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6160"/>
                                        </p:tgtEl>
                                        <p:attrNameLst>
                                          <p:attrName>style.visibility</p:attrName>
                                        </p:attrNameLst>
                                      </p:cBhvr>
                                      <p:to>
                                        <p:strVal val="visible"/>
                                      </p:to>
                                    </p:set>
                                    <p:animEffect transition="in" filter="checkerboard(across)">
                                      <p:cBhvr>
                                        <p:cTn id="54" dur="500"/>
                                        <p:tgtEl>
                                          <p:spTgt spid="6160"/>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149"/>
                                        </p:tgtEl>
                                        <p:attrNameLst>
                                          <p:attrName>style.visibility</p:attrName>
                                        </p:attrNameLst>
                                      </p:cBhvr>
                                      <p:to>
                                        <p:strVal val="visible"/>
                                      </p:to>
                                    </p:set>
                                    <p:anim calcmode="lin" valueType="num">
                                      <p:cBhvr additive="base">
                                        <p:cTn id="59" dur="500" fill="hold"/>
                                        <p:tgtEl>
                                          <p:spTgt spid="6149"/>
                                        </p:tgtEl>
                                        <p:attrNameLst>
                                          <p:attrName>ppt_x</p:attrName>
                                        </p:attrNameLst>
                                      </p:cBhvr>
                                      <p:tavLst>
                                        <p:tav tm="0">
                                          <p:val>
                                            <p:strVal val="#ppt_x"/>
                                          </p:val>
                                        </p:tav>
                                        <p:tav tm="100000">
                                          <p:val>
                                            <p:strVal val="#ppt_x"/>
                                          </p:val>
                                        </p:tav>
                                      </p:tavLst>
                                    </p:anim>
                                    <p:anim calcmode="lin" valueType="num">
                                      <p:cBhvr additive="base">
                                        <p:cTn id="60"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3" presetClass="entr" presetSubtype="16" fill="hold" grpId="0" nodeType="clickEffect">
                                  <p:stCondLst>
                                    <p:cond delay="0"/>
                                  </p:stCondLst>
                                  <p:childTnLst>
                                    <p:set>
                                      <p:cBhvr>
                                        <p:cTn id="64" dur="1" fill="hold">
                                          <p:stCondLst>
                                            <p:cond delay="0"/>
                                          </p:stCondLst>
                                        </p:cTn>
                                        <p:tgtEl>
                                          <p:spTgt spid="6152"/>
                                        </p:tgtEl>
                                        <p:attrNameLst>
                                          <p:attrName>style.visibility</p:attrName>
                                        </p:attrNameLst>
                                      </p:cBhvr>
                                      <p:to>
                                        <p:strVal val="visible"/>
                                      </p:to>
                                    </p:set>
                                    <p:animEffect transition="in" filter="plus(in)">
                                      <p:cBhvr>
                                        <p:cTn id="65" dur="2000"/>
                                        <p:tgtEl>
                                          <p:spTgt spid="6152"/>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xit" presetSubtype="16" fill="hold" grpId="1" nodeType="clickEffect">
                                  <p:stCondLst>
                                    <p:cond delay="0"/>
                                  </p:stCondLst>
                                  <p:childTnLst>
                                    <p:animEffect transition="out" filter="diamond(in)">
                                      <p:cBhvr>
                                        <p:cTn id="69" dur="2000"/>
                                        <p:tgtEl>
                                          <p:spTgt spid="6152"/>
                                        </p:tgtEl>
                                      </p:cBhvr>
                                    </p:animEffect>
                                    <p:set>
                                      <p:cBhvr>
                                        <p:cTn id="70" dur="1" fill="hold">
                                          <p:stCondLst>
                                            <p:cond delay="1999"/>
                                          </p:stCondLst>
                                        </p:cTn>
                                        <p:tgtEl>
                                          <p:spTgt spid="615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nodeType="clickEffect">
                                  <p:stCondLst>
                                    <p:cond delay="0"/>
                                  </p:stCondLst>
                                  <p:childTnLst>
                                    <p:set>
                                      <p:cBhvr>
                                        <p:cTn id="74" dur="1" fill="hold">
                                          <p:stCondLst>
                                            <p:cond delay="0"/>
                                          </p:stCondLst>
                                        </p:cTn>
                                        <p:tgtEl>
                                          <p:spTgt spid="6161"/>
                                        </p:tgtEl>
                                        <p:attrNameLst>
                                          <p:attrName>style.visibility</p:attrName>
                                        </p:attrNameLst>
                                      </p:cBhvr>
                                      <p:to>
                                        <p:strVal val="visible"/>
                                      </p:to>
                                    </p:set>
                                    <p:anim calcmode="lin" valueType="num">
                                      <p:cBhvr>
                                        <p:cTn id="75" dur="500" fill="hold"/>
                                        <p:tgtEl>
                                          <p:spTgt spid="6161"/>
                                        </p:tgtEl>
                                        <p:attrNameLst>
                                          <p:attrName>ppt_w</p:attrName>
                                        </p:attrNameLst>
                                      </p:cBhvr>
                                      <p:tavLst>
                                        <p:tav tm="0">
                                          <p:val>
                                            <p:fltVal val="0"/>
                                          </p:val>
                                        </p:tav>
                                        <p:tav tm="100000">
                                          <p:val>
                                            <p:strVal val="#ppt_w"/>
                                          </p:val>
                                        </p:tav>
                                      </p:tavLst>
                                    </p:anim>
                                    <p:anim calcmode="lin" valueType="num">
                                      <p:cBhvr>
                                        <p:cTn id="76" dur="500" fill="hold"/>
                                        <p:tgtEl>
                                          <p:spTgt spid="6161"/>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30" presetClass="entr" presetSubtype="0" fill="hold" grpId="0" nodeType="clickEffect">
                                  <p:stCondLst>
                                    <p:cond delay="0"/>
                                  </p:stCondLst>
                                  <p:childTnLst>
                                    <p:set>
                                      <p:cBhvr>
                                        <p:cTn id="80" dur="1" fill="hold">
                                          <p:stCondLst>
                                            <p:cond delay="0"/>
                                          </p:stCondLst>
                                        </p:cTn>
                                        <p:tgtEl>
                                          <p:spTgt spid="6153"/>
                                        </p:tgtEl>
                                        <p:attrNameLst>
                                          <p:attrName>style.visibility</p:attrName>
                                        </p:attrNameLst>
                                      </p:cBhvr>
                                      <p:to>
                                        <p:strVal val="visible"/>
                                      </p:to>
                                    </p:set>
                                    <p:animEffect transition="in" filter="fade">
                                      <p:cBhvr>
                                        <p:cTn id="81" dur="800" decel="100000"/>
                                        <p:tgtEl>
                                          <p:spTgt spid="6153"/>
                                        </p:tgtEl>
                                      </p:cBhvr>
                                    </p:animEffect>
                                    <p:anim calcmode="lin" valueType="num">
                                      <p:cBhvr>
                                        <p:cTn id="82" dur="800" decel="100000" fill="hold"/>
                                        <p:tgtEl>
                                          <p:spTgt spid="6153"/>
                                        </p:tgtEl>
                                        <p:attrNameLst>
                                          <p:attrName>style.rotation</p:attrName>
                                        </p:attrNameLst>
                                      </p:cBhvr>
                                      <p:tavLst>
                                        <p:tav tm="0">
                                          <p:val>
                                            <p:fltVal val="-90"/>
                                          </p:val>
                                        </p:tav>
                                        <p:tav tm="100000">
                                          <p:val>
                                            <p:fltVal val="0"/>
                                          </p:val>
                                        </p:tav>
                                      </p:tavLst>
                                    </p:anim>
                                    <p:anim calcmode="lin" valueType="num">
                                      <p:cBhvr>
                                        <p:cTn id="83" dur="800" decel="100000" fill="hold"/>
                                        <p:tgtEl>
                                          <p:spTgt spid="6153"/>
                                        </p:tgtEl>
                                        <p:attrNameLst>
                                          <p:attrName>ppt_x</p:attrName>
                                        </p:attrNameLst>
                                      </p:cBhvr>
                                      <p:tavLst>
                                        <p:tav tm="0">
                                          <p:val>
                                            <p:strVal val="#ppt_x+0.4"/>
                                          </p:val>
                                        </p:tav>
                                        <p:tav tm="100000">
                                          <p:val>
                                            <p:strVal val="#ppt_x-0.05"/>
                                          </p:val>
                                        </p:tav>
                                      </p:tavLst>
                                    </p:anim>
                                    <p:anim calcmode="lin" valueType="num">
                                      <p:cBhvr>
                                        <p:cTn id="84" dur="800" decel="100000" fill="hold"/>
                                        <p:tgtEl>
                                          <p:spTgt spid="6153"/>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6153"/>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6153"/>
                                        </p:tgtEl>
                                        <p:attrNameLst>
                                          <p:attrName>ppt_y</p:attrName>
                                        </p:attrNameLst>
                                      </p:cBhvr>
                                      <p:tavLst>
                                        <p:tav tm="0">
                                          <p:val>
                                            <p:strVal val="#ppt_y+0.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0" presetClass="entr" presetSubtype="0" fill="hold" grpId="0" nodeType="clickEffect">
                                  <p:stCondLst>
                                    <p:cond delay="0"/>
                                  </p:stCondLst>
                                  <p:iterate type="lt">
                                    <p:tmPct val="10000"/>
                                  </p:iterate>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1"/>
                                          </p:val>
                                        </p:tav>
                                        <p:tav tm="100000">
                                          <p:val>
                                            <p:strVal val="#ppt_x"/>
                                          </p:val>
                                        </p:tav>
                                      </p:tavLst>
                                    </p:anim>
                                    <p:anim calcmode="lin" valueType="num">
                                      <p:cBhvr>
                                        <p:cTn id="93"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0" presetClass="entr" presetSubtype="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800" decel="100000"/>
                                        <p:tgtEl>
                                          <p:spTgt spid="23"/>
                                        </p:tgtEl>
                                      </p:cBhvr>
                                    </p:animEffect>
                                    <p:anim calcmode="lin" valueType="num">
                                      <p:cBhvr>
                                        <p:cTn id="99" dur="800" decel="100000" fill="hold"/>
                                        <p:tgtEl>
                                          <p:spTgt spid="23"/>
                                        </p:tgtEl>
                                        <p:attrNameLst>
                                          <p:attrName>style.rotation</p:attrName>
                                        </p:attrNameLst>
                                      </p:cBhvr>
                                      <p:tavLst>
                                        <p:tav tm="0">
                                          <p:val>
                                            <p:fltVal val="-90"/>
                                          </p:val>
                                        </p:tav>
                                        <p:tav tm="100000">
                                          <p:val>
                                            <p:fltVal val="0"/>
                                          </p:val>
                                        </p:tav>
                                      </p:tavLst>
                                    </p:anim>
                                    <p:anim calcmode="lin" valueType="num">
                                      <p:cBhvr>
                                        <p:cTn id="100" dur="800" decel="100000" fill="hold"/>
                                        <p:tgtEl>
                                          <p:spTgt spid="23"/>
                                        </p:tgtEl>
                                        <p:attrNameLst>
                                          <p:attrName>ppt_x</p:attrName>
                                        </p:attrNameLst>
                                      </p:cBhvr>
                                      <p:tavLst>
                                        <p:tav tm="0">
                                          <p:val>
                                            <p:strVal val="#ppt_x+0.4"/>
                                          </p:val>
                                        </p:tav>
                                        <p:tav tm="100000">
                                          <p:val>
                                            <p:strVal val="#ppt_x-0.05"/>
                                          </p:val>
                                        </p:tav>
                                      </p:tavLst>
                                    </p:anim>
                                    <p:anim calcmode="lin" valueType="num">
                                      <p:cBhvr>
                                        <p:cTn id="101" dur="800" decel="100000" fill="hold"/>
                                        <p:tgtEl>
                                          <p:spTgt spid="23"/>
                                        </p:tgtEl>
                                        <p:attrNameLst>
                                          <p:attrName>ppt_y</p:attrName>
                                        </p:attrNameLst>
                                      </p:cBhvr>
                                      <p:tavLst>
                                        <p:tav tm="0">
                                          <p:val>
                                            <p:strVal val="#ppt_y-0.4"/>
                                          </p:val>
                                        </p:tav>
                                        <p:tav tm="100000">
                                          <p:val>
                                            <p:strVal val="#ppt_y+0.1"/>
                                          </p:val>
                                        </p:tav>
                                      </p:tavLst>
                                    </p:anim>
                                    <p:anim calcmode="lin" valueType="num">
                                      <p:cBhvr>
                                        <p:cTn id="102"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103"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0" presetClass="entr" presetSubtype="0" fill="hold" grpId="0" nodeType="click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800" decel="100000"/>
                                        <p:tgtEl>
                                          <p:spTgt spid="24"/>
                                        </p:tgtEl>
                                      </p:cBhvr>
                                    </p:animEffect>
                                    <p:anim calcmode="lin" valueType="num">
                                      <p:cBhvr>
                                        <p:cTn id="109" dur="800" decel="100000" fill="hold"/>
                                        <p:tgtEl>
                                          <p:spTgt spid="24"/>
                                        </p:tgtEl>
                                        <p:attrNameLst>
                                          <p:attrName>style.rotation</p:attrName>
                                        </p:attrNameLst>
                                      </p:cBhvr>
                                      <p:tavLst>
                                        <p:tav tm="0">
                                          <p:val>
                                            <p:fltVal val="-90"/>
                                          </p:val>
                                        </p:tav>
                                        <p:tav tm="100000">
                                          <p:val>
                                            <p:fltVal val="0"/>
                                          </p:val>
                                        </p:tav>
                                      </p:tavLst>
                                    </p:anim>
                                    <p:anim calcmode="lin" valueType="num">
                                      <p:cBhvr>
                                        <p:cTn id="110" dur="800" decel="100000" fill="hold"/>
                                        <p:tgtEl>
                                          <p:spTgt spid="24"/>
                                        </p:tgtEl>
                                        <p:attrNameLst>
                                          <p:attrName>ppt_x</p:attrName>
                                        </p:attrNameLst>
                                      </p:cBhvr>
                                      <p:tavLst>
                                        <p:tav tm="0">
                                          <p:val>
                                            <p:strVal val="#ppt_x+0.4"/>
                                          </p:val>
                                        </p:tav>
                                        <p:tav tm="100000">
                                          <p:val>
                                            <p:strVal val="#ppt_x-0.05"/>
                                          </p:val>
                                        </p:tav>
                                      </p:tavLst>
                                    </p:anim>
                                    <p:anim calcmode="lin" valueType="num">
                                      <p:cBhvr>
                                        <p:cTn id="111" dur="800" decel="100000" fill="hold"/>
                                        <p:tgtEl>
                                          <p:spTgt spid="24"/>
                                        </p:tgtEl>
                                        <p:attrNameLst>
                                          <p:attrName>ppt_y</p:attrName>
                                        </p:attrNameLst>
                                      </p:cBhvr>
                                      <p:tavLst>
                                        <p:tav tm="0">
                                          <p:val>
                                            <p:strVal val="#ppt_y-0.4"/>
                                          </p:val>
                                        </p:tav>
                                        <p:tav tm="100000">
                                          <p:val>
                                            <p:strVal val="#ppt_y+0.1"/>
                                          </p:val>
                                        </p:tav>
                                      </p:tavLst>
                                    </p:anim>
                                    <p:anim calcmode="lin" valueType="num">
                                      <p:cBhvr>
                                        <p:cTn id="112"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113"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3" presetClass="exit" presetSubtype="10" fill="hold" grpId="1" nodeType="clickEffect">
                                  <p:stCondLst>
                                    <p:cond delay="0"/>
                                  </p:stCondLst>
                                  <p:iterate type="lt">
                                    <p:tmPct val="0"/>
                                  </p:iterate>
                                  <p:childTnLst>
                                    <p:animEffect transition="out" filter="blinds(horizontal)">
                                      <p:cBhvr>
                                        <p:cTn id="117" dur="500"/>
                                        <p:tgtEl>
                                          <p:spTgt spid="19"/>
                                        </p:tgtEl>
                                      </p:cBhvr>
                                    </p:animEffect>
                                    <p:set>
                                      <p:cBhvr>
                                        <p:cTn id="118" dur="1" fill="hold">
                                          <p:stCondLst>
                                            <p:cond delay="499"/>
                                          </p:stCondLst>
                                        </p:cTn>
                                        <p:tgtEl>
                                          <p:spTgt spid="19"/>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40" presetClass="entr" presetSubtype="0" fill="hold" grpId="0" nodeType="clickEffect">
                                  <p:stCondLst>
                                    <p:cond delay="0"/>
                                  </p:stCondLst>
                                  <p:iterate type="lt">
                                    <p:tmPct val="10000"/>
                                  </p:iterate>
                                  <p:childTnLst>
                                    <p:set>
                                      <p:cBhvr>
                                        <p:cTn id="122" dur="1" fill="hold">
                                          <p:stCondLst>
                                            <p:cond delay="0"/>
                                          </p:stCondLst>
                                        </p:cTn>
                                        <p:tgtEl>
                                          <p:spTgt spid="27"/>
                                        </p:tgtEl>
                                        <p:attrNameLst>
                                          <p:attrName>style.visibility</p:attrName>
                                        </p:attrNameLst>
                                      </p:cBhvr>
                                      <p:to>
                                        <p:strVal val="visible"/>
                                      </p:to>
                                    </p:set>
                                    <p:animEffect transition="in" filter="fade">
                                      <p:cBhvr>
                                        <p:cTn id="123" dur="1000"/>
                                        <p:tgtEl>
                                          <p:spTgt spid="27"/>
                                        </p:tgtEl>
                                      </p:cBhvr>
                                    </p:animEffect>
                                    <p:anim calcmode="lin" valueType="num">
                                      <p:cBhvr>
                                        <p:cTn id="124" dur="1000" fill="hold"/>
                                        <p:tgtEl>
                                          <p:spTgt spid="27"/>
                                        </p:tgtEl>
                                        <p:attrNameLst>
                                          <p:attrName>ppt_x</p:attrName>
                                        </p:attrNameLst>
                                      </p:cBhvr>
                                      <p:tavLst>
                                        <p:tav tm="0">
                                          <p:val>
                                            <p:strVal val="#ppt_x-.1"/>
                                          </p:val>
                                        </p:tav>
                                        <p:tav tm="100000">
                                          <p:val>
                                            <p:strVal val="#ppt_x"/>
                                          </p:val>
                                        </p:tav>
                                      </p:tavLst>
                                    </p:anim>
                                    <p:anim calcmode="lin" valueType="num">
                                      <p:cBhvr>
                                        <p:cTn id="125"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3" presetClass="exit" presetSubtype="10" fill="hold" grpId="1" nodeType="clickEffect">
                                  <p:stCondLst>
                                    <p:cond delay="0"/>
                                  </p:stCondLst>
                                  <p:iterate type="lt">
                                    <p:tmPct val="0"/>
                                  </p:iterate>
                                  <p:childTnLst>
                                    <p:animEffect transition="out" filter="blinds(horizontal)">
                                      <p:cBhvr>
                                        <p:cTn id="129" dur="500"/>
                                        <p:tgtEl>
                                          <p:spTgt spid="27"/>
                                        </p:tgtEl>
                                      </p:cBhvr>
                                    </p:animEffect>
                                    <p:set>
                                      <p:cBhvr>
                                        <p:cTn id="130" dur="1" fill="hold">
                                          <p:stCondLst>
                                            <p:cond delay="499"/>
                                          </p:stCondLst>
                                        </p:cTn>
                                        <p:tgtEl>
                                          <p:spTgt spid="27"/>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3" presetClass="entr" presetSubtype="16" fill="hold" grpId="0" nodeType="click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plus(in)">
                                      <p:cBhvr>
                                        <p:cTn id="135" dur="2000"/>
                                        <p:tgtEl>
                                          <p:spTgt spid="28"/>
                                        </p:tgtEl>
                                      </p:cBhvr>
                                    </p:animEffect>
                                  </p:childTnLst>
                                </p:cTn>
                              </p:par>
                            </p:childTnLst>
                          </p:cTn>
                        </p:par>
                      </p:childTnLst>
                    </p:cTn>
                  </p:par>
                  <p:par>
                    <p:cTn id="136" fill="hold">
                      <p:stCondLst>
                        <p:cond delay="indefinite"/>
                      </p:stCondLst>
                      <p:childTnLst>
                        <p:par>
                          <p:cTn id="137" fill="hold">
                            <p:stCondLst>
                              <p:cond delay="0"/>
                            </p:stCondLst>
                            <p:childTnLst>
                              <p:par>
                                <p:cTn id="138" presetID="8" presetClass="exit" presetSubtype="16" fill="hold" grpId="1" nodeType="clickEffect">
                                  <p:stCondLst>
                                    <p:cond delay="0"/>
                                  </p:stCondLst>
                                  <p:childTnLst>
                                    <p:animEffect transition="out" filter="diamond(in)">
                                      <p:cBhvr>
                                        <p:cTn id="139" dur="2000"/>
                                        <p:tgtEl>
                                          <p:spTgt spid="28"/>
                                        </p:tgtEl>
                                      </p:cBhvr>
                                    </p:animEffect>
                                    <p:set>
                                      <p:cBhvr>
                                        <p:cTn id="140" dur="1" fill="hold">
                                          <p:stCondLst>
                                            <p:cond delay="1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48" grpId="0" animBg="1"/>
      <p:bldP spid="6149" grpId="0" animBg="1"/>
      <p:bldP spid="6150" grpId="0" animBg="1"/>
      <p:bldP spid="6150" grpId="1" animBg="1"/>
      <p:bldP spid="6151" grpId="0" animBg="1"/>
      <p:bldP spid="6151" grpId="1" animBg="1"/>
      <p:bldP spid="6152" grpId="0" animBg="1"/>
      <p:bldP spid="6152" grpId="1" animBg="1"/>
      <p:bldP spid="6153" grpId="0" animBg="1"/>
      <p:bldP spid="6158" grpId="0" animBg="1"/>
      <p:bldP spid="6159" grpId="0" animBg="1"/>
      <p:bldP spid="19" grpId="0" animBg="1"/>
      <p:bldP spid="19" grpId="1" animBg="1"/>
      <p:bldP spid="23" grpId="0" animBg="1"/>
      <p:bldP spid="24" grpId="0" animBg="1"/>
      <p:bldP spid="27" grpId="0" animBg="1"/>
      <p:bldP spid="27" grpId="1" animBg="1"/>
      <p:bldP spid="28" grpId="0" animBg="1"/>
      <p:bldP spid="2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685800"/>
          </a:xfrm>
        </p:spPr>
        <p:txBody>
          <a:bodyPr>
            <a:normAutofit/>
          </a:bodyPr>
          <a:lstStyle/>
          <a:p>
            <a:pPr algn="ctr"/>
            <a:r>
              <a:rPr lang="en-US" sz="3600" dirty="0" smtClean="0">
                <a:solidFill>
                  <a:srgbClr val="FF0000"/>
                </a:solidFill>
              </a:rPr>
              <a:t>7.7. </a:t>
            </a:r>
            <a:r>
              <a:rPr lang="en-US" sz="3600" dirty="0" err="1" smtClean="0">
                <a:solidFill>
                  <a:srgbClr val="FF0000"/>
                </a:solidFill>
              </a:rPr>
              <a:t>Quyền</a:t>
            </a:r>
            <a:r>
              <a:rPr lang="en-US" sz="3600" dirty="0" smtClean="0">
                <a:solidFill>
                  <a:srgbClr val="FF0000"/>
                </a:solidFill>
              </a:rPr>
              <a:t> </a:t>
            </a:r>
            <a:r>
              <a:rPr lang="en-US" sz="3600" dirty="0" err="1" smtClean="0">
                <a:solidFill>
                  <a:srgbClr val="FF0000"/>
                </a:solidFill>
              </a:rPr>
              <a:t>bề</a:t>
            </a:r>
            <a:r>
              <a:rPr lang="en-US" sz="3600" dirty="0" smtClean="0">
                <a:solidFill>
                  <a:srgbClr val="FF0000"/>
                </a:solidFill>
              </a:rPr>
              <a:t> </a:t>
            </a:r>
            <a:r>
              <a:rPr lang="en-US" sz="3600" dirty="0" err="1" smtClean="0">
                <a:solidFill>
                  <a:srgbClr val="FF0000"/>
                </a:solidFill>
              </a:rPr>
              <a:t>mặt</a:t>
            </a:r>
            <a:endParaRPr lang="en-US" sz="4800" b="1" dirty="0" smtClean="0">
              <a:latin typeface="Times New Roman" pitchFamily="18" charset="0"/>
            </a:endParaRPr>
          </a:p>
        </p:txBody>
      </p:sp>
      <p:sp>
        <p:nvSpPr>
          <p:cNvPr id="27651" name="Rectangle 3"/>
          <p:cNvSpPr>
            <a:spLocks noGrp="1" noChangeArrowheads="1"/>
          </p:cNvSpPr>
          <p:nvPr>
            <p:ph idx="1"/>
          </p:nvPr>
        </p:nvSpPr>
        <p:spPr>
          <a:xfrm>
            <a:off x="3657600" y="1219200"/>
            <a:ext cx="5105400" cy="5105400"/>
          </a:xfrm>
        </p:spPr>
        <p:txBody>
          <a:bodyPr>
            <a:normAutofit/>
          </a:bodyPr>
          <a:lstStyle/>
          <a:p>
            <a:pPr algn="just">
              <a:lnSpc>
                <a:spcPct val="80000"/>
              </a:lnSpc>
              <a:spcBef>
                <a:spcPts val="1200"/>
              </a:spcBef>
              <a:spcAft>
                <a:spcPts val="600"/>
              </a:spcAft>
              <a:buNone/>
              <a:defRPr/>
            </a:pPr>
            <a:r>
              <a:rPr lang="en-US" sz="3000" i="1" dirty="0" smtClean="0">
                <a:solidFill>
                  <a:schemeClr val="bg2">
                    <a:lumMod val="10000"/>
                  </a:schemeClr>
                </a:solidFill>
                <a:latin typeface="Arial" pitchFamily="34" charset="0"/>
                <a:cs typeface="Arial" pitchFamily="34" charset="0"/>
              </a:rPr>
              <a:t>- </a:t>
            </a:r>
            <a:r>
              <a:rPr lang="en-US" sz="3000" i="1" dirty="0" err="1" smtClean="0">
                <a:solidFill>
                  <a:schemeClr val="bg2">
                    <a:lumMod val="10000"/>
                  </a:schemeClr>
                </a:solidFill>
                <a:latin typeface="Arial" pitchFamily="34" charset="0"/>
                <a:cs typeface="Arial" pitchFamily="34" charset="0"/>
              </a:rPr>
              <a:t>Chủ</a:t>
            </a:r>
            <a:r>
              <a:rPr lang="en-US" sz="3000" i="1" dirty="0" smtClean="0">
                <a:solidFill>
                  <a:schemeClr val="bg2">
                    <a:lumMod val="10000"/>
                  </a:schemeClr>
                </a:solidFill>
                <a:latin typeface="Arial" pitchFamily="34" charset="0"/>
                <a:cs typeface="Arial" pitchFamily="34" charset="0"/>
              </a:rPr>
              <a:t> </a:t>
            </a:r>
            <a:r>
              <a:rPr lang="en-US" sz="3000" i="1" dirty="0" err="1" smtClean="0">
                <a:solidFill>
                  <a:schemeClr val="bg2">
                    <a:lumMod val="10000"/>
                  </a:schemeClr>
                </a:solidFill>
                <a:latin typeface="Arial" pitchFamily="34" charset="0"/>
                <a:cs typeface="Arial" pitchFamily="34" charset="0"/>
              </a:rPr>
              <a:t>thể</a:t>
            </a:r>
            <a:r>
              <a:rPr lang="en-US" sz="3000" i="1" dirty="0" smtClean="0">
                <a:solidFill>
                  <a:schemeClr val="bg2">
                    <a:lumMod val="10000"/>
                  </a:schemeClr>
                </a:solidFill>
                <a:latin typeface="Arial" pitchFamily="34" charset="0"/>
                <a:cs typeface="Arial" pitchFamily="34" charset="0"/>
              </a:rPr>
              <a:t>, </a:t>
            </a:r>
            <a:r>
              <a:rPr lang="en-US" sz="3000" i="1" dirty="0" err="1" smtClean="0">
                <a:solidFill>
                  <a:schemeClr val="bg2">
                    <a:lumMod val="10000"/>
                  </a:schemeClr>
                </a:solidFill>
                <a:latin typeface="Arial" pitchFamily="34" charset="0"/>
                <a:cs typeface="Arial" pitchFamily="34" charset="0"/>
              </a:rPr>
              <a:t>thời</a:t>
            </a:r>
            <a:r>
              <a:rPr lang="en-US" sz="3000" i="1" dirty="0" smtClean="0">
                <a:solidFill>
                  <a:schemeClr val="bg2">
                    <a:lumMod val="10000"/>
                  </a:schemeClr>
                </a:solidFill>
                <a:latin typeface="Arial" pitchFamily="34" charset="0"/>
                <a:cs typeface="Arial" pitchFamily="34" charset="0"/>
              </a:rPr>
              <a:t> </a:t>
            </a:r>
            <a:r>
              <a:rPr lang="en-US" sz="3000" i="1" dirty="0" err="1" smtClean="0">
                <a:solidFill>
                  <a:schemeClr val="bg2">
                    <a:lumMod val="10000"/>
                  </a:schemeClr>
                </a:solidFill>
                <a:latin typeface="Arial" pitchFamily="34" charset="0"/>
                <a:cs typeface="Arial" pitchFamily="34" charset="0"/>
              </a:rPr>
              <a:t>điểm</a:t>
            </a:r>
            <a:r>
              <a:rPr lang="en-US" sz="3000" i="1" dirty="0" smtClean="0">
                <a:solidFill>
                  <a:schemeClr val="bg2">
                    <a:lumMod val="10000"/>
                  </a:schemeClr>
                </a:solidFill>
                <a:latin typeface="Arial" pitchFamily="34" charset="0"/>
                <a:cs typeface="Arial" pitchFamily="34" charset="0"/>
              </a:rPr>
              <a:t> </a:t>
            </a:r>
            <a:r>
              <a:rPr lang="en-US" sz="3000" i="1" dirty="0" err="1" smtClean="0">
                <a:solidFill>
                  <a:schemeClr val="bg2">
                    <a:lumMod val="10000"/>
                  </a:schemeClr>
                </a:solidFill>
                <a:latin typeface="Arial" pitchFamily="34" charset="0"/>
                <a:cs typeface="Arial" pitchFamily="34" charset="0"/>
              </a:rPr>
              <a:t>xác</a:t>
            </a:r>
            <a:r>
              <a:rPr lang="en-US" sz="3000" i="1" dirty="0" smtClean="0">
                <a:solidFill>
                  <a:schemeClr val="bg2">
                    <a:lumMod val="10000"/>
                  </a:schemeClr>
                </a:solidFill>
                <a:latin typeface="Arial" pitchFamily="34" charset="0"/>
                <a:cs typeface="Arial" pitchFamily="34" charset="0"/>
              </a:rPr>
              <a:t> </a:t>
            </a:r>
            <a:r>
              <a:rPr lang="en-US" sz="3000" i="1" dirty="0" err="1" smtClean="0">
                <a:solidFill>
                  <a:schemeClr val="bg2">
                    <a:lumMod val="10000"/>
                  </a:schemeClr>
                </a:solidFill>
                <a:latin typeface="Arial" pitchFamily="34" charset="0"/>
                <a:cs typeface="Arial" pitchFamily="34" charset="0"/>
              </a:rPr>
              <a:t>lập</a:t>
            </a:r>
            <a:r>
              <a:rPr lang="en-US" sz="3000" i="1" dirty="0" smtClean="0">
                <a:solidFill>
                  <a:schemeClr val="bg2">
                    <a:lumMod val="10000"/>
                  </a:schemeClr>
                </a:solidFill>
                <a:latin typeface="Arial" pitchFamily="34" charset="0"/>
                <a:cs typeface="Arial" pitchFamily="34" charset="0"/>
              </a:rPr>
              <a:t>, </a:t>
            </a:r>
            <a:r>
              <a:rPr lang="en-US" sz="3000" i="1" dirty="0" err="1" smtClean="0">
                <a:solidFill>
                  <a:schemeClr val="bg2">
                    <a:lumMod val="10000"/>
                  </a:schemeClr>
                </a:solidFill>
                <a:latin typeface="Arial" pitchFamily="34" charset="0"/>
                <a:cs typeface="Arial" pitchFamily="34" charset="0"/>
              </a:rPr>
              <a:t>hiệu</a:t>
            </a:r>
            <a:r>
              <a:rPr lang="en-US" sz="3000" i="1" dirty="0" smtClean="0">
                <a:solidFill>
                  <a:schemeClr val="bg2">
                    <a:lumMod val="10000"/>
                  </a:schemeClr>
                </a:solidFill>
                <a:latin typeface="Arial" pitchFamily="34" charset="0"/>
                <a:cs typeface="Arial" pitchFamily="34" charset="0"/>
              </a:rPr>
              <a:t> </a:t>
            </a:r>
            <a:r>
              <a:rPr lang="en-US" sz="3000" i="1" dirty="0" err="1" smtClean="0">
                <a:solidFill>
                  <a:schemeClr val="bg2">
                    <a:lumMod val="10000"/>
                  </a:schemeClr>
                </a:solidFill>
                <a:latin typeface="Arial" pitchFamily="34" charset="0"/>
                <a:cs typeface="Arial" pitchFamily="34" charset="0"/>
              </a:rPr>
              <a:t>lực</a:t>
            </a:r>
            <a:r>
              <a:rPr lang="en-US" sz="3000" i="1" dirty="0" smtClean="0">
                <a:solidFill>
                  <a:schemeClr val="bg2">
                    <a:lumMod val="10000"/>
                  </a:schemeClr>
                </a:solidFill>
                <a:latin typeface="Arial" pitchFamily="34" charset="0"/>
                <a:cs typeface="Arial" pitchFamily="34" charset="0"/>
              </a:rPr>
              <a:t>: </a:t>
            </a:r>
            <a:r>
              <a:rPr lang="en-US" sz="3000" i="1" dirty="0" err="1" smtClean="0">
                <a:solidFill>
                  <a:schemeClr val="bg2">
                    <a:lumMod val="10000"/>
                  </a:schemeClr>
                </a:solidFill>
                <a:latin typeface="Arial" pitchFamily="34" charset="0"/>
                <a:cs typeface="Arial" pitchFamily="34" charset="0"/>
              </a:rPr>
              <a:t>Như</a:t>
            </a:r>
            <a:r>
              <a:rPr lang="en-US" sz="3000" i="1" dirty="0" smtClean="0">
                <a:solidFill>
                  <a:schemeClr val="bg2">
                    <a:lumMod val="10000"/>
                  </a:schemeClr>
                </a:solidFill>
                <a:latin typeface="Arial" pitchFamily="34" charset="0"/>
                <a:cs typeface="Arial" pitchFamily="34" charset="0"/>
              </a:rPr>
              <a:t>  QHD;</a:t>
            </a:r>
            <a:endParaRPr lang="en-US" sz="3000" dirty="0" smtClean="0">
              <a:solidFill>
                <a:schemeClr val="bg2">
                  <a:lumMod val="10000"/>
                </a:schemeClr>
              </a:solidFill>
              <a:latin typeface="Arial" pitchFamily="34" charset="0"/>
              <a:cs typeface="Arial" pitchFamily="34" charset="0"/>
            </a:endParaRPr>
          </a:p>
          <a:p>
            <a:pPr algn="just">
              <a:lnSpc>
                <a:spcPct val="80000"/>
              </a:lnSpc>
              <a:spcBef>
                <a:spcPts val="1200"/>
              </a:spcBef>
              <a:spcAft>
                <a:spcPts val="600"/>
              </a:spcAft>
              <a:buNone/>
              <a:defRPr/>
            </a:pPr>
            <a:r>
              <a:rPr lang="en-US" sz="3000" i="1" dirty="0" smtClean="0">
                <a:solidFill>
                  <a:schemeClr val="bg2">
                    <a:lumMod val="10000"/>
                  </a:schemeClr>
                </a:solidFill>
                <a:latin typeface="Arial" pitchFamily="34" charset="0"/>
                <a:cs typeface="Arial" pitchFamily="34" charset="0"/>
              </a:rPr>
              <a:t>- </a:t>
            </a:r>
            <a:r>
              <a:rPr lang="en-US" sz="3000" i="1" dirty="0" err="1" smtClean="0">
                <a:solidFill>
                  <a:schemeClr val="bg2">
                    <a:lumMod val="10000"/>
                  </a:schemeClr>
                </a:solidFill>
                <a:latin typeface="Arial" pitchFamily="34" charset="0"/>
                <a:cs typeface="Arial" pitchFamily="34" charset="0"/>
              </a:rPr>
              <a:t>Thời</a:t>
            </a:r>
            <a:r>
              <a:rPr lang="en-US" sz="3000" i="1" dirty="0" smtClean="0">
                <a:solidFill>
                  <a:schemeClr val="bg2">
                    <a:lumMod val="10000"/>
                  </a:schemeClr>
                </a:solidFill>
                <a:latin typeface="Arial" pitchFamily="34" charset="0"/>
                <a:cs typeface="Arial" pitchFamily="34" charset="0"/>
              </a:rPr>
              <a:t> </a:t>
            </a:r>
            <a:r>
              <a:rPr lang="en-US" sz="3000" i="1" dirty="0" err="1" smtClean="0">
                <a:solidFill>
                  <a:schemeClr val="bg2">
                    <a:lumMod val="10000"/>
                  </a:schemeClr>
                </a:solidFill>
                <a:latin typeface="Arial" pitchFamily="34" charset="0"/>
                <a:cs typeface="Arial" pitchFamily="34" charset="0"/>
              </a:rPr>
              <a:t>hạn</a:t>
            </a:r>
            <a:r>
              <a:rPr lang="en-US" sz="3000" dirty="0" smtClean="0">
                <a:solidFill>
                  <a:schemeClr val="bg2">
                    <a:lumMod val="10000"/>
                  </a:schemeClr>
                </a:solidFill>
                <a:latin typeface="Arial" pitchFamily="34" charset="0"/>
                <a:cs typeface="Arial" pitchFamily="34" charset="0"/>
              </a:rPr>
              <a:t>: Theo </a:t>
            </a:r>
            <a:r>
              <a:rPr lang="en-US" sz="3000" dirty="0" err="1" smtClean="0">
                <a:solidFill>
                  <a:schemeClr val="bg2">
                    <a:lumMod val="10000"/>
                  </a:schemeClr>
                </a:solidFill>
                <a:latin typeface="Arial" pitchFamily="34" charset="0"/>
                <a:cs typeface="Arial" pitchFamily="34" charset="0"/>
              </a:rPr>
              <a:t>luật</a:t>
            </a:r>
            <a:r>
              <a:rPr lang="en-US" sz="3000" dirty="0" smtClean="0">
                <a:solidFill>
                  <a:schemeClr val="bg2">
                    <a:lumMod val="10000"/>
                  </a:schemeClr>
                </a:solidFill>
                <a:latin typeface="Arial" pitchFamily="34" charset="0"/>
                <a:cs typeface="Arial" pitchFamily="34" charset="0"/>
              </a:rPr>
              <a:t>/ Di </a:t>
            </a:r>
            <a:r>
              <a:rPr lang="en-US" sz="3000" dirty="0" err="1" smtClean="0">
                <a:solidFill>
                  <a:schemeClr val="bg2">
                    <a:lumMod val="10000"/>
                  </a:schemeClr>
                </a:solidFill>
                <a:latin typeface="Arial" pitchFamily="34" charset="0"/>
                <a:cs typeface="Arial" pitchFamily="34" charset="0"/>
              </a:rPr>
              <a:t>chúc</a:t>
            </a:r>
            <a:r>
              <a:rPr lang="en-US" sz="3000" dirty="0" smtClean="0">
                <a:solidFill>
                  <a:schemeClr val="bg2">
                    <a:lumMod val="10000"/>
                  </a:schemeClr>
                </a:solidFill>
                <a:latin typeface="Arial" pitchFamily="34" charset="0"/>
                <a:cs typeface="Arial" pitchFamily="34" charset="0"/>
              </a:rPr>
              <a:t> </a:t>
            </a:r>
            <a:r>
              <a:rPr lang="en-US" sz="3000" dirty="0" err="1" smtClean="0">
                <a:solidFill>
                  <a:schemeClr val="bg2">
                    <a:lumMod val="10000"/>
                  </a:schemeClr>
                </a:solidFill>
                <a:latin typeface="Arial" pitchFamily="34" charset="0"/>
                <a:cs typeface="Arial" pitchFamily="34" charset="0"/>
              </a:rPr>
              <a:t>nhưng</a:t>
            </a:r>
            <a:r>
              <a:rPr lang="en-US" sz="3000" dirty="0" smtClean="0">
                <a:solidFill>
                  <a:schemeClr val="bg2">
                    <a:lumMod val="10000"/>
                  </a:schemeClr>
                </a:solidFill>
                <a:latin typeface="Arial" pitchFamily="34" charset="0"/>
                <a:cs typeface="Arial" pitchFamily="34" charset="0"/>
              </a:rPr>
              <a:t> </a:t>
            </a:r>
            <a:r>
              <a:rPr lang="en-US" sz="3000" dirty="0" err="1" smtClean="0">
                <a:solidFill>
                  <a:schemeClr val="bg2">
                    <a:lumMod val="10000"/>
                  </a:schemeClr>
                </a:solidFill>
                <a:latin typeface="Arial" pitchFamily="34" charset="0"/>
                <a:cs typeface="Arial" pitchFamily="34" charset="0"/>
              </a:rPr>
              <a:t>ko</a:t>
            </a:r>
            <a:r>
              <a:rPr lang="en-US" sz="3000" dirty="0" smtClean="0">
                <a:solidFill>
                  <a:schemeClr val="bg2">
                    <a:lumMod val="10000"/>
                  </a:schemeClr>
                </a:solidFill>
                <a:latin typeface="Arial" pitchFamily="34" charset="0"/>
                <a:cs typeface="Arial" pitchFamily="34" charset="0"/>
              </a:rPr>
              <a:t> </a:t>
            </a:r>
            <a:r>
              <a:rPr lang="en-US" sz="3000" dirty="0" err="1" smtClean="0">
                <a:solidFill>
                  <a:schemeClr val="bg2">
                    <a:lumMod val="10000"/>
                  </a:schemeClr>
                </a:solidFill>
                <a:latin typeface="Arial" pitchFamily="34" charset="0"/>
                <a:cs typeface="Arial" pitchFamily="34" charset="0"/>
              </a:rPr>
              <a:t>vượt</a:t>
            </a:r>
            <a:r>
              <a:rPr lang="en-US" sz="3000" dirty="0" smtClean="0">
                <a:solidFill>
                  <a:schemeClr val="bg2">
                    <a:lumMod val="10000"/>
                  </a:schemeClr>
                </a:solidFill>
                <a:latin typeface="Arial" pitchFamily="34" charset="0"/>
                <a:cs typeface="Arial" pitchFamily="34" charset="0"/>
              </a:rPr>
              <a:t> </a:t>
            </a:r>
            <a:r>
              <a:rPr lang="en-US" sz="3000" dirty="0" err="1" smtClean="0">
                <a:solidFill>
                  <a:schemeClr val="bg2">
                    <a:lumMod val="10000"/>
                  </a:schemeClr>
                </a:solidFill>
                <a:latin typeface="Arial" pitchFamily="34" charset="0"/>
                <a:cs typeface="Arial" pitchFamily="34" charset="0"/>
              </a:rPr>
              <a:t>quá</a:t>
            </a:r>
            <a:r>
              <a:rPr lang="en-US" sz="3000" dirty="0" smtClean="0">
                <a:solidFill>
                  <a:schemeClr val="bg2">
                    <a:lumMod val="10000"/>
                  </a:schemeClr>
                </a:solidFill>
                <a:latin typeface="Arial" pitchFamily="34" charset="0"/>
                <a:cs typeface="Arial" pitchFamily="34" charset="0"/>
              </a:rPr>
              <a:t> </a:t>
            </a:r>
            <a:r>
              <a:rPr lang="en-US" sz="3000" dirty="0" err="1" smtClean="0">
                <a:solidFill>
                  <a:schemeClr val="bg2">
                    <a:lumMod val="10000"/>
                  </a:schemeClr>
                </a:solidFill>
                <a:latin typeface="Arial" pitchFamily="34" charset="0"/>
                <a:cs typeface="Arial" pitchFamily="34" charset="0"/>
              </a:rPr>
              <a:t>thời</a:t>
            </a:r>
            <a:r>
              <a:rPr lang="en-US" sz="3000" dirty="0" smtClean="0">
                <a:solidFill>
                  <a:schemeClr val="bg2">
                    <a:lumMod val="10000"/>
                  </a:schemeClr>
                </a:solidFill>
                <a:latin typeface="Arial" pitchFamily="34" charset="0"/>
                <a:cs typeface="Arial" pitchFamily="34" charset="0"/>
              </a:rPr>
              <a:t> </a:t>
            </a:r>
            <a:r>
              <a:rPr lang="en-US" sz="3000" dirty="0" err="1" smtClean="0">
                <a:solidFill>
                  <a:schemeClr val="bg2">
                    <a:lumMod val="10000"/>
                  </a:schemeClr>
                </a:solidFill>
                <a:latin typeface="Arial" pitchFamily="34" charset="0"/>
                <a:cs typeface="Arial" pitchFamily="34" charset="0"/>
              </a:rPr>
              <a:t>hạn</a:t>
            </a:r>
            <a:r>
              <a:rPr lang="en-US" sz="3000" dirty="0" smtClean="0">
                <a:solidFill>
                  <a:schemeClr val="bg2">
                    <a:lumMod val="10000"/>
                  </a:schemeClr>
                </a:solidFill>
                <a:latin typeface="Arial" pitchFamily="34" charset="0"/>
                <a:cs typeface="Arial" pitchFamily="34" charset="0"/>
              </a:rPr>
              <a:t> SD </a:t>
            </a:r>
            <a:r>
              <a:rPr lang="en-US" sz="3000" dirty="0" err="1" smtClean="0">
                <a:solidFill>
                  <a:schemeClr val="bg2">
                    <a:lumMod val="10000"/>
                  </a:schemeClr>
                </a:solidFill>
                <a:latin typeface="Arial" pitchFamily="34" charset="0"/>
                <a:cs typeface="Arial" pitchFamily="34" charset="0"/>
              </a:rPr>
              <a:t>Đất</a:t>
            </a:r>
            <a:r>
              <a:rPr lang="en-US" sz="3000" dirty="0" smtClean="0">
                <a:solidFill>
                  <a:schemeClr val="bg2">
                    <a:lumMod val="10000"/>
                  </a:schemeClr>
                </a:solidFill>
                <a:latin typeface="Arial" pitchFamily="34" charset="0"/>
                <a:cs typeface="Arial" pitchFamily="34" charset="0"/>
              </a:rPr>
              <a:t>/ </a:t>
            </a:r>
            <a:r>
              <a:rPr lang="en-US" sz="3000" dirty="0" err="1" smtClean="0">
                <a:solidFill>
                  <a:schemeClr val="bg2">
                    <a:lumMod val="10000"/>
                  </a:schemeClr>
                </a:solidFill>
                <a:latin typeface="Arial" pitchFamily="34" charset="0"/>
                <a:cs typeface="Arial" pitchFamily="34" charset="0"/>
              </a:rPr>
              <a:t>bất</a:t>
            </a:r>
            <a:r>
              <a:rPr lang="en-US" sz="3000" dirty="0" smtClean="0">
                <a:solidFill>
                  <a:schemeClr val="bg2">
                    <a:lumMod val="10000"/>
                  </a:schemeClr>
                </a:solidFill>
                <a:latin typeface="Arial" pitchFamily="34" charset="0"/>
                <a:cs typeface="Arial" pitchFamily="34" charset="0"/>
              </a:rPr>
              <a:t> </a:t>
            </a:r>
            <a:r>
              <a:rPr lang="en-US" sz="3000" dirty="0" err="1" smtClean="0">
                <a:solidFill>
                  <a:schemeClr val="bg2">
                    <a:lumMod val="10000"/>
                  </a:schemeClr>
                </a:solidFill>
                <a:latin typeface="Arial" pitchFamily="34" charset="0"/>
                <a:cs typeface="Arial" pitchFamily="34" charset="0"/>
              </a:rPr>
              <a:t>kỳ</a:t>
            </a:r>
            <a:r>
              <a:rPr lang="en-US" sz="3000" dirty="0" smtClean="0">
                <a:solidFill>
                  <a:schemeClr val="bg2">
                    <a:lumMod val="10000"/>
                  </a:schemeClr>
                </a:solidFill>
                <a:latin typeface="Arial" pitchFamily="34" charset="0"/>
                <a:cs typeface="Arial" pitchFamily="34" charset="0"/>
              </a:rPr>
              <a:t> </a:t>
            </a:r>
            <a:r>
              <a:rPr lang="en-US" sz="3000" dirty="0" err="1" smtClean="0">
                <a:solidFill>
                  <a:schemeClr val="bg2">
                    <a:lumMod val="10000"/>
                  </a:schemeClr>
                </a:solidFill>
                <a:latin typeface="Arial" pitchFamily="34" charset="0"/>
                <a:cs typeface="Arial" pitchFamily="34" charset="0"/>
              </a:rPr>
              <a:t>lúc</a:t>
            </a:r>
            <a:r>
              <a:rPr lang="en-US" sz="3000" dirty="0" smtClean="0">
                <a:solidFill>
                  <a:schemeClr val="bg2">
                    <a:lumMod val="10000"/>
                  </a:schemeClr>
                </a:solidFill>
                <a:latin typeface="Arial" pitchFamily="34" charset="0"/>
                <a:cs typeface="Arial" pitchFamily="34" charset="0"/>
              </a:rPr>
              <a:t> </a:t>
            </a:r>
            <a:r>
              <a:rPr lang="en-US" sz="3000" dirty="0" err="1" smtClean="0">
                <a:solidFill>
                  <a:schemeClr val="bg2">
                    <a:lumMod val="10000"/>
                  </a:schemeClr>
                </a:solidFill>
                <a:latin typeface="Arial" pitchFamily="34" charset="0"/>
                <a:cs typeface="Arial" pitchFamily="34" charset="0"/>
              </a:rPr>
              <a:t>nào</a:t>
            </a:r>
            <a:r>
              <a:rPr lang="en-US" sz="3000" dirty="0" smtClean="0">
                <a:solidFill>
                  <a:schemeClr val="bg2">
                    <a:lumMod val="10000"/>
                  </a:schemeClr>
                </a:solidFill>
                <a:latin typeface="Arial" pitchFamily="34" charset="0"/>
                <a:cs typeface="Arial" pitchFamily="34" charset="0"/>
              </a:rPr>
              <a:t> </a:t>
            </a:r>
            <a:r>
              <a:rPr lang="en-US" sz="3000" dirty="0" err="1" smtClean="0">
                <a:solidFill>
                  <a:schemeClr val="bg2">
                    <a:lumMod val="10000"/>
                  </a:schemeClr>
                </a:solidFill>
                <a:latin typeface="Arial" pitchFamily="34" charset="0"/>
                <a:cs typeface="Arial" pitchFamily="34" charset="0"/>
              </a:rPr>
              <a:t>nhưng</a:t>
            </a:r>
            <a:r>
              <a:rPr lang="en-US" sz="3000" dirty="0" smtClean="0">
                <a:solidFill>
                  <a:schemeClr val="bg2">
                    <a:lumMod val="10000"/>
                  </a:schemeClr>
                </a:solidFill>
                <a:latin typeface="Arial" pitchFamily="34" charset="0"/>
                <a:cs typeface="Arial" pitchFamily="34" charset="0"/>
              </a:rPr>
              <a:t> </a:t>
            </a:r>
            <a:r>
              <a:rPr lang="en-US" sz="3000" dirty="0" err="1" smtClean="0">
                <a:solidFill>
                  <a:schemeClr val="bg2">
                    <a:lumMod val="10000"/>
                  </a:schemeClr>
                </a:solidFill>
                <a:latin typeface="Arial" pitchFamily="34" charset="0"/>
                <a:cs typeface="Arial" pitchFamily="34" charset="0"/>
              </a:rPr>
              <a:t>phải</a:t>
            </a:r>
            <a:r>
              <a:rPr lang="en-US" sz="3000" dirty="0" smtClean="0">
                <a:solidFill>
                  <a:schemeClr val="bg2">
                    <a:lumMod val="10000"/>
                  </a:schemeClr>
                </a:solidFill>
                <a:latin typeface="Arial" pitchFamily="34" charset="0"/>
                <a:cs typeface="Arial" pitchFamily="34" charset="0"/>
              </a:rPr>
              <a:t> </a:t>
            </a:r>
            <a:r>
              <a:rPr lang="en-US" sz="3000" dirty="0" err="1" smtClean="0">
                <a:solidFill>
                  <a:schemeClr val="bg2">
                    <a:lumMod val="10000"/>
                  </a:schemeClr>
                </a:solidFill>
                <a:latin typeface="Arial" pitchFamily="34" charset="0"/>
                <a:cs typeface="Arial" pitchFamily="34" charset="0"/>
              </a:rPr>
              <a:t>thông</a:t>
            </a:r>
            <a:r>
              <a:rPr lang="en-US" sz="3000" dirty="0" smtClean="0">
                <a:solidFill>
                  <a:schemeClr val="bg2">
                    <a:lumMod val="10000"/>
                  </a:schemeClr>
                </a:solidFill>
                <a:latin typeface="Arial" pitchFamily="34" charset="0"/>
                <a:cs typeface="Arial" pitchFamily="34" charset="0"/>
              </a:rPr>
              <a:t> </a:t>
            </a:r>
            <a:r>
              <a:rPr lang="en-US" sz="3000" dirty="0" err="1" smtClean="0">
                <a:solidFill>
                  <a:schemeClr val="bg2">
                    <a:lumMod val="10000"/>
                  </a:schemeClr>
                </a:solidFill>
                <a:latin typeface="Arial" pitchFamily="34" charset="0"/>
                <a:cs typeface="Arial" pitchFamily="34" charset="0"/>
              </a:rPr>
              <a:t>báo</a:t>
            </a:r>
            <a:r>
              <a:rPr lang="en-US" sz="3000" dirty="0" smtClean="0">
                <a:solidFill>
                  <a:schemeClr val="bg2">
                    <a:lumMod val="10000"/>
                  </a:schemeClr>
                </a:solidFill>
                <a:latin typeface="Arial" pitchFamily="34" charset="0"/>
                <a:cs typeface="Arial" pitchFamily="34" charset="0"/>
              </a:rPr>
              <a:t> </a:t>
            </a:r>
            <a:r>
              <a:rPr lang="en-US" sz="3000" dirty="0" err="1" smtClean="0">
                <a:solidFill>
                  <a:schemeClr val="bg2">
                    <a:lumMod val="10000"/>
                  </a:schemeClr>
                </a:solidFill>
                <a:latin typeface="Arial" pitchFamily="34" charset="0"/>
                <a:cs typeface="Arial" pitchFamily="34" charset="0"/>
              </a:rPr>
              <a:t>ít</a:t>
            </a:r>
            <a:r>
              <a:rPr lang="en-US" sz="3000" dirty="0" smtClean="0">
                <a:solidFill>
                  <a:schemeClr val="bg2">
                    <a:lumMod val="10000"/>
                  </a:schemeClr>
                </a:solidFill>
                <a:latin typeface="Arial" pitchFamily="34" charset="0"/>
                <a:cs typeface="Arial" pitchFamily="34" charset="0"/>
              </a:rPr>
              <a:t> </a:t>
            </a:r>
            <a:r>
              <a:rPr lang="en-US" sz="3000" dirty="0" err="1" smtClean="0">
                <a:solidFill>
                  <a:schemeClr val="bg2">
                    <a:lumMod val="10000"/>
                  </a:schemeClr>
                </a:solidFill>
                <a:latin typeface="Arial" pitchFamily="34" charset="0"/>
                <a:cs typeface="Arial" pitchFamily="34" charset="0"/>
              </a:rPr>
              <a:t>nhất</a:t>
            </a:r>
            <a:r>
              <a:rPr lang="en-US" sz="3000" dirty="0" smtClean="0">
                <a:solidFill>
                  <a:schemeClr val="bg2">
                    <a:lumMod val="10000"/>
                  </a:schemeClr>
                </a:solidFill>
                <a:latin typeface="Arial" pitchFamily="34" charset="0"/>
                <a:cs typeface="Arial" pitchFamily="34" charset="0"/>
              </a:rPr>
              <a:t> </a:t>
            </a:r>
            <a:r>
              <a:rPr lang="en-US" sz="3000" dirty="0" err="1" smtClean="0">
                <a:solidFill>
                  <a:schemeClr val="bg2">
                    <a:lumMod val="10000"/>
                  </a:schemeClr>
                </a:solidFill>
                <a:latin typeface="Arial" pitchFamily="34" charset="0"/>
                <a:cs typeface="Arial" pitchFamily="34" charset="0"/>
              </a:rPr>
              <a:t>trước</a:t>
            </a:r>
            <a:r>
              <a:rPr lang="en-US" sz="3000" dirty="0" smtClean="0">
                <a:solidFill>
                  <a:schemeClr val="bg2">
                    <a:lumMod val="10000"/>
                  </a:schemeClr>
                </a:solidFill>
                <a:latin typeface="Arial" pitchFamily="34" charset="0"/>
                <a:cs typeface="Arial" pitchFamily="34" charset="0"/>
              </a:rPr>
              <a:t> 6 </a:t>
            </a:r>
            <a:r>
              <a:rPr lang="en-US" sz="3000" dirty="0" err="1" smtClean="0">
                <a:solidFill>
                  <a:schemeClr val="bg2">
                    <a:lumMod val="10000"/>
                  </a:schemeClr>
                </a:solidFill>
                <a:latin typeface="Arial" pitchFamily="34" charset="0"/>
                <a:cs typeface="Arial" pitchFamily="34" charset="0"/>
              </a:rPr>
              <a:t>tháng</a:t>
            </a:r>
            <a:endParaRPr lang="en-US" sz="3500" dirty="0" smtClean="0">
              <a:solidFill>
                <a:schemeClr val="bg2">
                  <a:lumMod val="10000"/>
                </a:schemeClr>
              </a:solidFill>
              <a:latin typeface="Arial" pitchFamily="34" charset="0"/>
              <a:cs typeface="Arial" pitchFamily="34" charset="0"/>
            </a:endParaRPr>
          </a:p>
          <a:p>
            <a:pPr eaLnBrk="1" hangingPunct="1">
              <a:lnSpc>
                <a:spcPct val="90000"/>
              </a:lnSpc>
              <a:spcBef>
                <a:spcPts val="1200"/>
              </a:spcBef>
              <a:spcAft>
                <a:spcPts val="600"/>
              </a:spcAft>
              <a:buFont typeface="Wingdings" pitchFamily="2" charset="2"/>
              <a:buChar char="Ø"/>
            </a:pPr>
            <a:r>
              <a:rPr lang="en-US" sz="3600" b="1" dirty="0" err="1" smtClean="0">
                <a:solidFill>
                  <a:srgbClr val="FF0000"/>
                </a:solidFill>
                <a:latin typeface="Times New Roman" pitchFamily="18" charset="0"/>
              </a:rPr>
              <a:t>Quyền</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và</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nghĩa</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vụ</a:t>
            </a:r>
            <a:r>
              <a:rPr lang="en-US" sz="3600" b="1" dirty="0" smtClean="0">
                <a:solidFill>
                  <a:srgbClr val="FF0000"/>
                </a:solidFill>
                <a:latin typeface="Times New Roman" pitchFamily="18" charset="0"/>
              </a:rPr>
              <a:t>?</a:t>
            </a:r>
          </a:p>
          <a:p>
            <a:pPr eaLnBrk="1" hangingPunct="1">
              <a:lnSpc>
                <a:spcPct val="90000"/>
              </a:lnSpc>
              <a:spcBef>
                <a:spcPts val="1200"/>
              </a:spcBef>
              <a:spcAft>
                <a:spcPts val="600"/>
              </a:spcAft>
              <a:buFont typeface="Wingdings" pitchFamily="2" charset="2"/>
              <a:buChar char="Ø"/>
            </a:pPr>
            <a:r>
              <a:rPr lang="en-US" sz="3600" b="1" dirty="0" err="1" smtClean="0">
                <a:solidFill>
                  <a:srgbClr val="FF0000"/>
                </a:solidFill>
                <a:latin typeface="Times New Roman" pitchFamily="18" charset="0"/>
              </a:rPr>
              <a:t>Chấm</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dứt</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và</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hậu</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quả</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pháp</a:t>
            </a:r>
            <a:r>
              <a:rPr lang="en-US" sz="3600" b="1" dirty="0" smtClean="0">
                <a:solidFill>
                  <a:srgbClr val="FF0000"/>
                </a:solidFill>
                <a:latin typeface="Times New Roman" pitchFamily="18" charset="0"/>
              </a:rPr>
              <a:t> </a:t>
            </a:r>
            <a:r>
              <a:rPr lang="en-US" sz="3600" b="1" dirty="0" err="1" smtClean="0">
                <a:solidFill>
                  <a:srgbClr val="FF0000"/>
                </a:solidFill>
                <a:latin typeface="Times New Roman" pitchFamily="18" charset="0"/>
              </a:rPr>
              <a:t>lý</a:t>
            </a:r>
            <a:r>
              <a:rPr lang="en-US" sz="3600" b="1" dirty="0" smtClean="0">
                <a:solidFill>
                  <a:srgbClr val="FF0000"/>
                </a:solidFill>
                <a:latin typeface="Times New Roman" pitchFamily="18" charset="0"/>
              </a:rPr>
              <a:t>?</a:t>
            </a:r>
          </a:p>
        </p:txBody>
      </p:sp>
      <p:pic>
        <p:nvPicPr>
          <p:cNvPr id="4" name="Picture 3" descr="VIolet.jpg"/>
          <p:cNvPicPr>
            <a:picLocks noChangeAspect="1"/>
          </p:cNvPicPr>
          <p:nvPr/>
        </p:nvPicPr>
        <p:blipFill>
          <a:blip r:embed="rId3" cstate="print"/>
          <a:stretch>
            <a:fillRect/>
          </a:stretch>
        </p:blipFill>
        <p:spPr>
          <a:xfrm>
            <a:off x="0" y="2133600"/>
            <a:ext cx="3429000" cy="2743200"/>
          </a:xfrm>
          <a:prstGeom prst="rect">
            <a:avLst/>
          </a:prstGeom>
        </p:spPr>
      </p:pic>
      <p:sp>
        <p:nvSpPr>
          <p:cNvPr id="5" name="Oval 4"/>
          <p:cNvSpPr/>
          <p:nvPr/>
        </p:nvSpPr>
        <p:spPr>
          <a:xfrm>
            <a:off x="3886200" y="1143000"/>
            <a:ext cx="4572000" cy="4876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2800" i="1" dirty="0" smtClean="0">
                <a:latin typeface="Times New Roman" pitchFamily="18" charset="0"/>
                <a:cs typeface="Times New Roman" pitchFamily="18" charset="0"/>
              </a:rPr>
              <a:t>Là quyền của một chủ thể đối với mặt đất, mặt nước, khoảng không gian trên mặt đất, mặt nước và lòng đất </a:t>
            </a:r>
            <a:r>
              <a:rPr lang="nl-NL" sz="2800" b="1" i="1" dirty="0" smtClean="0">
                <a:latin typeface="Times New Roman" pitchFamily="18" charset="0"/>
                <a:cs typeface="Times New Roman" pitchFamily="18" charset="0"/>
              </a:rPr>
              <a:t>mà quyền sử dụng đất đó thuộc về chủ thể khác</a:t>
            </a:r>
            <a:endParaRPr lang="en-US" sz="28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amond(in)">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grpId="1" nodeType="clickEffect">
                                  <p:stCondLst>
                                    <p:cond delay="0"/>
                                  </p:stCondLst>
                                  <p:childTnLst>
                                    <p:animEffect transition="out" filter="box(in)">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7651">
                                            <p:txEl>
                                              <p:pRg st="0" end="0"/>
                                            </p:txEl>
                                          </p:spTgt>
                                        </p:tgtEl>
                                        <p:attrNameLst>
                                          <p:attrName>style.visibility</p:attrName>
                                        </p:attrNameLst>
                                      </p:cBhvr>
                                      <p:to>
                                        <p:strVal val="visible"/>
                                      </p:to>
                                    </p:set>
                                    <p:anim calcmode="lin" valueType="num">
                                      <p:cBhvr additive="base">
                                        <p:cTn id="35"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7651">
                                            <p:txEl>
                                              <p:pRg st="1" end="1"/>
                                            </p:txEl>
                                          </p:spTgt>
                                        </p:tgtEl>
                                        <p:attrNameLst>
                                          <p:attrName>style.visibility</p:attrName>
                                        </p:attrNameLst>
                                      </p:cBhvr>
                                      <p:to>
                                        <p:strVal val="visible"/>
                                      </p:to>
                                    </p:set>
                                    <p:anim calcmode="lin" valueType="num">
                                      <p:cBhvr additive="base">
                                        <p:cTn id="41"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7651">
                                            <p:txEl>
                                              <p:pRg st="2" end="2"/>
                                            </p:txEl>
                                          </p:spTgt>
                                        </p:tgtEl>
                                        <p:attrNameLst>
                                          <p:attrName>style.visibility</p:attrName>
                                        </p:attrNameLst>
                                      </p:cBhvr>
                                      <p:to>
                                        <p:strVal val="visible"/>
                                      </p:to>
                                    </p:set>
                                    <p:anim calcmode="lin" valueType="num">
                                      <p:cBhvr additive="base">
                                        <p:cTn id="47"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7651">
                                            <p:txEl>
                                              <p:pRg st="3" end="3"/>
                                            </p:txEl>
                                          </p:spTgt>
                                        </p:tgtEl>
                                        <p:attrNameLst>
                                          <p:attrName>style.visibility</p:attrName>
                                        </p:attrNameLst>
                                      </p:cBhvr>
                                      <p:to>
                                        <p:strVal val="visible"/>
                                      </p:to>
                                    </p:set>
                                    <p:anim calcmode="lin" valueType="num">
                                      <p:cBhvr additive="base">
                                        <p:cTn id="53"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27651">
                                            <p:txEl>
                                              <p:pRg st="0" end="0"/>
                                            </p:txEl>
                                          </p:spTgt>
                                        </p:tgtEl>
                                        <p:attrNameLst>
                                          <p:attrName>style.visibility</p:attrName>
                                        </p:attrNameLst>
                                      </p:cBhvr>
                                      <p:to>
                                        <p:strVal val="visible"/>
                                      </p:to>
                                    </p:set>
                                    <p:animEffect transition="in" filter="wipe(down)">
                                      <p:cBhvr>
                                        <p:cTn id="59" dur="580">
                                          <p:stCondLst>
                                            <p:cond delay="0"/>
                                          </p:stCondLst>
                                        </p:cTn>
                                        <p:tgtEl>
                                          <p:spTgt spid="27651">
                                            <p:txEl>
                                              <p:pRg st="0" end="0"/>
                                            </p:txEl>
                                          </p:spTgt>
                                        </p:tgtEl>
                                      </p:cBhvr>
                                    </p:animEffect>
                                    <p:anim calcmode="lin" valueType="num">
                                      <p:cBhvr>
                                        <p:cTn id="60" dur="1822" tmFilter="0,0; 0.14,0.36; 0.43,0.73; 0.71,0.91; 1.0,1.0">
                                          <p:stCondLst>
                                            <p:cond delay="0"/>
                                          </p:stCondLst>
                                        </p:cTn>
                                        <p:tgtEl>
                                          <p:spTgt spid="27651">
                                            <p:txEl>
                                              <p:pRg st="0" end="0"/>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7651">
                                            <p:txEl>
                                              <p:pRg st="0" end="0"/>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7651">
                                            <p:txEl>
                                              <p:pRg st="0" end="0"/>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7651">
                                            <p:txEl>
                                              <p:pRg st="0" end="0"/>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7651">
                                            <p:txEl>
                                              <p:pRg st="0" end="0"/>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27651">
                                            <p:txEl>
                                              <p:pRg st="0" end="0"/>
                                            </p:txEl>
                                          </p:spTgt>
                                        </p:tgtEl>
                                      </p:cBhvr>
                                      <p:to x="100000" y="60000"/>
                                    </p:animScale>
                                    <p:animScale>
                                      <p:cBhvr>
                                        <p:cTn id="66" dur="166" decel="50000">
                                          <p:stCondLst>
                                            <p:cond delay="676"/>
                                          </p:stCondLst>
                                        </p:cTn>
                                        <p:tgtEl>
                                          <p:spTgt spid="27651">
                                            <p:txEl>
                                              <p:pRg st="0" end="0"/>
                                            </p:txEl>
                                          </p:spTgt>
                                        </p:tgtEl>
                                      </p:cBhvr>
                                      <p:to x="100000" y="100000"/>
                                    </p:animScale>
                                    <p:animScale>
                                      <p:cBhvr>
                                        <p:cTn id="67" dur="26">
                                          <p:stCondLst>
                                            <p:cond delay="1312"/>
                                          </p:stCondLst>
                                        </p:cTn>
                                        <p:tgtEl>
                                          <p:spTgt spid="27651">
                                            <p:txEl>
                                              <p:pRg st="0" end="0"/>
                                            </p:txEl>
                                          </p:spTgt>
                                        </p:tgtEl>
                                      </p:cBhvr>
                                      <p:to x="100000" y="80000"/>
                                    </p:animScale>
                                    <p:animScale>
                                      <p:cBhvr>
                                        <p:cTn id="68" dur="166" decel="50000">
                                          <p:stCondLst>
                                            <p:cond delay="1338"/>
                                          </p:stCondLst>
                                        </p:cTn>
                                        <p:tgtEl>
                                          <p:spTgt spid="27651">
                                            <p:txEl>
                                              <p:pRg st="0" end="0"/>
                                            </p:txEl>
                                          </p:spTgt>
                                        </p:tgtEl>
                                      </p:cBhvr>
                                      <p:to x="100000" y="100000"/>
                                    </p:animScale>
                                    <p:animScale>
                                      <p:cBhvr>
                                        <p:cTn id="69" dur="26">
                                          <p:stCondLst>
                                            <p:cond delay="1642"/>
                                          </p:stCondLst>
                                        </p:cTn>
                                        <p:tgtEl>
                                          <p:spTgt spid="27651">
                                            <p:txEl>
                                              <p:pRg st="0" end="0"/>
                                            </p:txEl>
                                          </p:spTgt>
                                        </p:tgtEl>
                                      </p:cBhvr>
                                      <p:to x="100000" y="90000"/>
                                    </p:animScale>
                                    <p:animScale>
                                      <p:cBhvr>
                                        <p:cTn id="70" dur="166" decel="50000">
                                          <p:stCondLst>
                                            <p:cond delay="1668"/>
                                          </p:stCondLst>
                                        </p:cTn>
                                        <p:tgtEl>
                                          <p:spTgt spid="27651">
                                            <p:txEl>
                                              <p:pRg st="0" end="0"/>
                                            </p:txEl>
                                          </p:spTgt>
                                        </p:tgtEl>
                                      </p:cBhvr>
                                      <p:to x="100000" y="100000"/>
                                    </p:animScale>
                                    <p:animScale>
                                      <p:cBhvr>
                                        <p:cTn id="71" dur="26">
                                          <p:stCondLst>
                                            <p:cond delay="1808"/>
                                          </p:stCondLst>
                                        </p:cTn>
                                        <p:tgtEl>
                                          <p:spTgt spid="27651">
                                            <p:txEl>
                                              <p:pRg st="0" end="0"/>
                                            </p:txEl>
                                          </p:spTgt>
                                        </p:tgtEl>
                                      </p:cBhvr>
                                      <p:to x="100000" y="95000"/>
                                    </p:animScale>
                                    <p:animScale>
                                      <p:cBhvr>
                                        <p:cTn id="72" dur="166" decel="50000">
                                          <p:stCondLst>
                                            <p:cond delay="1834"/>
                                          </p:stCondLst>
                                        </p:cTn>
                                        <p:tgtEl>
                                          <p:spTgt spid="27651">
                                            <p:txEl>
                                              <p:pRg st="0" end="0"/>
                                            </p:tx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27651">
                                            <p:txEl>
                                              <p:pRg st="1" end="1"/>
                                            </p:txEl>
                                          </p:spTgt>
                                        </p:tgtEl>
                                        <p:attrNameLst>
                                          <p:attrName>style.visibility</p:attrName>
                                        </p:attrNameLst>
                                      </p:cBhvr>
                                      <p:to>
                                        <p:strVal val="visible"/>
                                      </p:to>
                                    </p:set>
                                    <p:animEffect transition="in" filter="wipe(down)">
                                      <p:cBhvr>
                                        <p:cTn id="77" dur="580">
                                          <p:stCondLst>
                                            <p:cond delay="0"/>
                                          </p:stCondLst>
                                        </p:cTn>
                                        <p:tgtEl>
                                          <p:spTgt spid="27651">
                                            <p:txEl>
                                              <p:pRg st="1" end="1"/>
                                            </p:txEl>
                                          </p:spTgt>
                                        </p:tgtEl>
                                      </p:cBhvr>
                                    </p:animEffect>
                                    <p:anim calcmode="lin" valueType="num">
                                      <p:cBhvr>
                                        <p:cTn id="78" dur="1822" tmFilter="0,0; 0.14,0.36; 0.43,0.73; 0.71,0.91; 1.0,1.0">
                                          <p:stCondLst>
                                            <p:cond delay="0"/>
                                          </p:stCondLst>
                                        </p:cTn>
                                        <p:tgtEl>
                                          <p:spTgt spid="27651">
                                            <p:txEl>
                                              <p:pRg st="1" end="1"/>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27651">
                                            <p:txEl>
                                              <p:pRg st="1" end="1"/>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27651">
                                            <p:txEl>
                                              <p:pRg st="1" end="1"/>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27651">
                                            <p:txEl>
                                              <p:pRg st="1" end="1"/>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27651">
                                            <p:txEl>
                                              <p:pRg st="1" end="1"/>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27651">
                                            <p:txEl>
                                              <p:pRg st="1" end="1"/>
                                            </p:txEl>
                                          </p:spTgt>
                                        </p:tgtEl>
                                      </p:cBhvr>
                                      <p:to x="100000" y="60000"/>
                                    </p:animScale>
                                    <p:animScale>
                                      <p:cBhvr>
                                        <p:cTn id="84" dur="166" decel="50000">
                                          <p:stCondLst>
                                            <p:cond delay="676"/>
                                          </p:stCondLst>
                                        </p:cTn>
                                        <p:tgtEl>
                                          <p:spTgt spid="27651">
                                            <p:txEl>
                                              <p:pRg st="1" end="1"/>
                                            </p:txEl>
                                          </p:spTgt>
                                        </p:tgtEl>
                                      </p:cBhvr>
                                      <p:to x="100000" y="100000"/>
                                    </p:animScale>
                                    <p:animScale>
                                      <p:cBhvr>
                                        <p:cTn id="85" dur="26">
                                          <p:stCondLst>
                                            <p:cond delay="1312"/>
                                          </p:stCondLst>
                                        </p:cTn>
                                        <p:tgtEl>
                                          <p:spTgt spid="27651">
                                            <p:txEl>
                                              <p:pRg st="1" end="1"/>
                                            </p:txEl>
                                          </p:spTgt>
                                        </p:tgtEl>
                                      </p:cBhvr>
                                      <p:to x="100000" y="80000"/>
                                    </p:animScale>
                                    <p:animScale>
                                      <p:cBhvr>
                                        <p:cTn id="86" dur="166" decel="50000">
                                          <p:stCondLst>
                                            <p:cond delay="1338"/>
                                          </p:stCondLst>
                                        </p:cTn>
                                        <p:tgtEl>
                                          <p:spTgt spid="27651">
                                            <p:txEl>
                                              <p:pRg st="1" end="1"/>
                                            </p:txEl>
                                          </p:spTgt>
                                        </p:tgtEl>
                                      </p:cBhvr>
                                      <p:to x="100000" y="100000"/>
                                    </p:animScale>
                                    <p:animScale>
                                      <p:cBhvr>
                                        <p:cTn id="87" dur="26">
                                          <p:stCondLst>
                                            <p:cond delay="1642"/>
                                          </p:stCondLst>
                                        </p:cTn>
                                        <p:tgtEl>
                                          <p:spTgt spid="27651">
                                            <p:txEl>
                                              <p:pRg st="1" end="1"/>
                                            </p:txEl>
                                          </p:spTgt>
                                        </p:tgtEl>
                                      </p:cBhvr>
                                      <p:to x="100000" y="90000"/>
                                    </p:animScale>
                                    <p:animScale>
                                      <p:cBhvr>
                                        <p:cTn id="88" dur="166" decel="50000">
                                          <p:stCondLst>
                                            <p:cond delay="1668"/>
                                          </p:stCondLst>
                                        </p:cTn>
                                        <p:tgtEl>
                                          <p:spTgt spid="27651">
                                            <p:txEl>
                                              <p:pRg st="1" end="1"/>
                                            </p:txEl>
                                          </p:spTgt>
                                        </p:tgtEl>
                                      </p:cBhvr>
                                      <p:to x="100000" y="100000"/>
                                    </p:animScale>
                                    <p:animScale>
                                      <p:cBhvr>
                                        <p:cTn id="89" dur="26">
                                          <p:stCondLst>
                                            <p:cond delay="1808"/>
                                          </p:stCondLst>
                                        </p:cTn>
                                        <p:tgtEl>
                                          <p:spTgt spid="27651">
                                            <p:txEl>
                                              <p:pRg st="1" end="1"/>
                                            </p:txEl>
                                          </p:spTgt>
                                        </p:tgtEl>
                                      </p:cBhvr>
                                      <p:to x="100000" y="95000"/>
                                    </p:animScale>
                                    <p:animScale>
                                      <p:cBhvr>
                                        <p:cTn id="90" dur="166" decel="50000">
                                          <p:stCondLst>
                                            <p:cond delay="1834"/>
                                          </p:stCondLst>
                                        </p:cTn>
                                        <p:tgtEl>
                                          <p:spTgt spid="27651">
                                            <p:txEl>
                                              <p:pRg st="1" end="1"/>
                                            </p:txEl>
                                          </p:spTgt>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27651">
                                            <p:txEl>
                                              <p:pRg st="2" end="2"/>
                                            </p:txEl>
                                          </p:spTgt>
                                        </p:tgtEl>
                                        <p:attrNameLst>
                                          <p:attrName>style.visibility</p:attrName>
                                        </p:attrNameLst>
                                      </p:cBhvr>
                                      <p:to>
                                        <p:strVal val="visible"/>
                                      </p:to>
                                    </p:set>
                                    <p:animEffect transition="in" filter="wipe(down)">
                                      <p:cBhvr>
                                        <p:cTn id="95" dur="580">
                                          <p:stCondLst>
                                            <p:cond delay="0"/>
                                          </p:stCondLst>
                                        </p:cTn>
                                        <p:tgtEl>
                                          <p:spTgt spid="27651">
                                            <p:txEl>
                                              <p:pRg st="2" end="2"/>
                                            </p:txEl>
                                          </p:spTgt>
                                        </p:tgtEl>
                                      </p:cBhvr>
                                    </p:animEffect>
                                    <p:anim calcmode="lin" valueType="num">
                                      <p:cBhvr>
                                        <p:cTn id="96" dur="1822" tmFilter="0,0; 0.14,0.36; 0.43,0.73; 0.71,0.91; 1.0,1.0">
                                          <p:stCondLst>
                                            <p:cond delay="0"/>
                                          </p:stCondLst>
                                        </p:cTn>
                                        <p:tgtEl>
                                          <p:spTgt spid="27651">
                                            <p:txEl>
                                              <p:pRg st="2" end="2"/>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27651">
                                            <p:txEl>
                                              <p:pRg st="2" end="2"/>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27651">
                                            <p:txEl>
                                              <p:pRg st="2" end="2"/>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27651">
                                            <p:txEl>
                                              <p:pRg st="2" end="2"/>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27651">
                                            <p:txEl>
                                              <p:pRg st="2" end="2"/>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27651">
                                            <p:txEl>
                                              <p:pRg st="2" end="2"/>
                                            </p:txEl>
                                          </p:spTgt>
                                        </p:tgtEl>
                                      </p:cBhvr>
                                      <p:to x="100000" y="60000"/>
                                    </p:animScale>
                                    <p:animScale>
                                      <p:cBhvr>
                                        <p:cTn id="102" dur="166" decel="50000">
                                          <p:stCondLst>
                                            <p:cond delay="676"/>
                                          </p:stCondLst>
                                        </p:cTn>
                                        <p:tgtEl>
                                          <p:spTgt spid="27651">
                                            <p:txEl>
                                              <p:pRg st="2" end="2"/>
                                            </p:txEl>
                                          </p:spTgt>
                                        </p:tgtEl>
                                      </p:cBhvr>
                                      <p:to x="100000" y="100000"/>
                                    </p:animScale>
                                    <p:animScale>
                                      <p:cBhvr>
                                        <p:cTn id="103" dur="26">
                                          <p:stCondLst>
                                            <p:cond delay="1312"/>
                                          </p:stCondLst>
                                        </p:cTn>
                                        <p:tgtEl>
                                          <p:spTgt spid="27651">
                                            <p:txEl>
                                              <p:pRg st="2" end="2"/>
                                            </p:txEl>
                                          </p:spTgt>
                                        </p:tgtEl>
                                      </p:cBhvr>
                                      <p:to x="100000" y="80000"/>
                                    </p:animScale>
                                    <p:animScale>
                                      <p:cBhvr>
                                        <p:cTn id="104" dur="166" decel="50000">
                                          <p:stCondLst>
                                            <p:cond delay="1338"/>
                                          </p:stCondLst>
                                        </p:cTn>
                                        <p:tgtEl>
                                          <p:spTgt spid="27651">
                                            <p:txEl>
                                              <p:pRg st="2" end="2"/>
                                            </p:txEl>
                                          </p:spTgt>
                                        </p:tgtEl>
                                      </p:cBhvr>
                                      <p:to x="100000" y="100000"/>
                                    </p:animScale>
                                    <p:animScale>
                                      <p:cBhvr>
                                        <p:cTn id="105" dur="26">
                                          <p:stCondLst>
                                            <p:cond delay="1642"/>
                                          </p:stCondLst>
                                        </p:cTn>
                                        <p:tgtEl>
                                          <p:spTgt spid="27651">
                                            <p:txEl>
                                              <p:pRg st="2" end="2"/>
                                            </p:txEl>
                                          </p:spTgt>
                                        </p:tgtEl>
                                      </p:cBhvr>
                                      <p:to x="100000" y="90000"/>
                                    </p:animScale>
                                    <p:animScale>
                                      <p:cBhvr>
                                        <p:cTn id="106" dur="166" decel="50000">
                                          <p:stCondLst>
                                            <p:cond delay="1668"/>
                                          </p:stCondLst>
                                        </p:cTn>
                                        <p:tgtEl>
                                          <p:spTgt spid="27651">
                                            <p:txEl>
                                              <p:pRg st="2" end="2"/>
                                            </p:txEl>
                                          </p:spTgt>
                                        </p:tgtEl>
                                      </p:cBhvr>
                                      <p:to x="100000" y="100000"/>
                                    </p:animScale>
                                    <p:animScale>
                                      <p:cBhvr>
                                        <p:cTn id="107" dur="26">
                                          <p:stCondLst>
                                            <p:cond delay="1808"/>
                                          </p:stCondLst>
                                        </p:cTn>
                                        <p:tgtEl>
                                          <p:spTgt spid="27651">
                                            <p:txEl>
                                              <p:pRg st="2" end="2"/>
                                            </p:txEl>
                                          </p:spTgt>
                                        </p:tgtEl>
                                      </p:cBhvr>
                                      <p:to x="100000" y="95000"/>
                                    </p:animScale>
                                    <p:animScale>
                                      <p:cBhvr>
                                        <p:cTn id="108" dur="166" decel="50000">
                                          <p:stCondLst>
                                            <p:cond delay="1834"/>
                                          </p:stCondLst>
                                        </p:cTn>
                                        <p:tgtEl>
                                          <p:spTgt spid="27651">
                                            <p:txEl>
                                              <p:pRg st="2" end="2"/>
                                            </p:txEl>
                                          </p:spTgt>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27651">
                                            <p:txEl>
                                              <p:pRg st="3" end="3"/>
                                            </p:txEl>
                                          </p:spTgt>
                                        </p:tgtEl>
                                        <p:attrNameLst>
                                          <p:attrName>style.visibility</p:attrName>
                                        </p:attrNameLst>
                                      </p:cBhvr>
                                      <p:to>
                                        <p:strVal val="visible"/>
                                      </p:to>
                                    </p:set>
                                    <p:animEffect transition="in" filter="wipe(down)">
                                      <p:cBhvr>
                                        <p:cTn id="113" dur="580">
                                          <p:stCondLst>
                                            <p:cond delay="0"/>
                                          </p:stCondLst>
                                        </p:cTn>
                                        <p:tgtEl>
                                          <p:spTgt spid="27651">
                                            <p:txEl>
                                              <p:pRg st="3" end="3"/>
                                            </p:txEl>
                                          </p:spTgt>
                                        </p:tgtEl>
                                      </p:cBhvr>
                                    </p:animEffect>
                                    <p:anim calcmode="lin" valueType="num">
                                      <p:cBhvr>
                                        <p:cTn id="114" dur="1822" tmFilter="0,0; 0.14,0.36; 0.43,0.73; 0.71,0.91; 1.0,1.0">
                                          <p:stCondLst>
                                            <p:cond delay="0"/>
                                          </p:stCondLst>
                                        </p:cTn>
                                        <p:tgtEl>
                                          <p:spTgt spid="27651">
                                            <p:txEl>
                                              <p:pRg st="3" end="3"/>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7651">
                                            <p:txEl>
                                              <p:pRg st="3" end="3"/>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7651">
                                            <p:txEl>
                                              <p:pRg st="3" end="3"/>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7651">
                                            <p:txEl>
                                              <p:pRg st="3" end="3"/>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7651">
                                            <p:txEl>
                                              <p:pRg st="3" end="3"/>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27651">
                                            <p:txEl>
                                              <p:pRg st="3" end="3"/>
                                            </p:txEl>
                                          </p:spTgt>
                                        </p:tgtEl>
                                      </p:cBhvr>
                                      <p:to x="100000" y="60000"/>
                                    </p:animScale>
                                    <p:animScale>
                                      <p:cBhvr>
                                        <p:cTn id="120" dur="166" decel="50000">
                                          <p:stCondLst>
                                            <p:cond delay="676"/>
                                          </p:stCondLst>
                                        </p:cTn>
                                        <p:tgtEl>
                                          <p:spTgt spid="27651">
                                            <p:txEl>
                                              <p:pRg st="3" end="3"/>
                                            </p:txEl>
                                          </p:spTgt>
                                        </p:tgtEl>
                                      </p:cBhvr>
                                      <p:to x="100000" y="100000"/>
                                    </p:animScale>
                                    <p:animScale>
                                      <p:cBhvr>
                                        <p:cTn id="121" dur="26">
                                          <p:stCondLst>
                                            <p:cond delay="1312"/>
                                          </p:stCondLst>
                                        </p:cTn>
                                        <p:tgtEl>
                                          <p:spTgt spid="27651">
                                            <p:txEl>
                                              <p:pRg st="3" end="3"/>
                                            </p:txEl>
                                          </p:spTgt>
                                        </p:tgtEl>
                                      </p:cBhvr>
                                      <p:to x="100000" y="80000"/>
                                    </p:animScale>
                                    <p:animScale>
                                      <p:cBhvr>
                                        <p:cTn id="122" dur="166" decel="50000">
                                          <p:stCondLst>
                                            <p:cond delay="1338"/>
                                          </p:stCondLst>
                                        </p:cTn>
                                        <p:tgtEl>
                                          <p:spTgt spid="27651">
                                            <p:txEl>
                                              <p:pRg st="3" end="3"/>
                                            </p:txEl>
                                          </p:spTgt>
                                        </p:tgtEl>
                                      </p:cBhvr>
                                      <p:to x="100000" y="100000"/>
                                    </p:animScale>
                                    <p:animScale>
                                      <p:cBhvr>
                                        <p:cTn id="123" dur="26">
                                          <p:stCondLst>
                                            <p:cond delay="1642"/>
                                          </p:stCondLst>
                                        </p:cTn>
                                        <p:tgtEl>
                                          <p:spTgt spid="27651">
                                            <p:txEl>
                                              <p:pRg st="3" end="3"/>
                                            </p:txEl>
                                          </p:spTgt>
                                        </p:tgtEl>
                                      </p:cBhvr>
                                      <p:to x="100000" y="90000"/>
                                    </p:animScale>
                                    <p:animScale>
                                      <p:cBhvr>
                                        <p:cTn id="124" dur="166" decel="50000">
                                          <p:stCondLst>
                                            <p:cond delay="1668"/>
                                          </p:stCondLst>
                                        </p:cTn>
                                        <p:tgtEl>
                                          <p:spTgt spid="27651">
                                            <p:txEl>
                                              <p:pRg st="3" end="3"/>
                                            </p:txEl>
                                          </p:spTgt>
                                        </p:tgtEl>
                                      </p:cBhvr>
                                      <p:to x="100000" y="100000"/>
                                    </p:animScale>
                                    <p:animScale>
                                      <p:cBhvr>
                                        <p:cTn id="125" dur="26">
                                          <p:stCondLst>
                                            <p:cond delay="1808"/>
                                          </p:stCondLst>
                                        </p:cTn>
                                        <p:tgtEl>
                                          <p:spTgt spid="27651">
                                            <p:txEl>
                                              <p:pRg st="3" end="3"/>
                                            </p:txEl>
                                          </p:spTgt>
                                        </p:tgtEl>
                                      </p:cBhvr>
                                      <p:to x="100000" y="95000"/>
                                    </p:animScale>
                                    <p:animScale>
                                      <p:cBhvr>
                                        <p:cTn id="126" dur="166" decel="50000">
                                          <p:stCondLst>
                                            <p:cond delay="1834"/>
                                          </p:stCondLst>
                                        </p:cTn>
                                        <p:tgtEl>
                                          <p:spTgt spid="27651">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ed Rectangle 4"/>
          <p:cNvSpPr>
            <a:spLocks noChangeArrowheads="1"/>
          </p:cNvSpPr>
          <p:nvPr/>
        </p:nvSpPr>
        <p:spPr bwMode="auto">
          <a:xfrm>
            <a:off x="533400" y="1676400"/>
            <a:ext cx="3657600" cy="4495800"/>
          </a:xfrm>
          <a:prstGeom prst="roundRect">
            <a:avLst>
              <a:gd name="adj" fmla="val 16667"/>
            </a:avLst>
          </a:prstGeom>
          <a:gradFill rotWithShape="1">
            <a:gsLst>
              <a:gs pos="0">
                <a:srgbClr val="B0EAAC"/>
              </a:gs>
              <a:gs pos="100000">
                <a:srgbClr val="53C04E"/>
              </a:gs>
            </a:gsLst>
            <a:lin ang="5400000" scaled="1"/>
          </a:gradFill>
          <a:ln w="9525">
            <a:noFill/>
            <a:round/>
            <a:headEnd/>
            <a:tailEnd/>
          </a:ln>
        </p:spPr>
        <p:txBody>
          <a:bodyPr/>
          <a:lstStyle/>
          <a:p>
            <a:pPr algn="ctr"/>
            <a:r>
              <a:rPr lang="nl-NL" sz="3200" dirty="0" smtClean="0"/>
              <a:t>Ghi nhận 09 biện pháp bảo đảm thực hiện nghĩa vụ, theo đó bổ sung 2 biện pháp:</a:t>
            </a:r>
            <a:r>
              <a:rPr lang="x-none" sz="3200" smtClean="0"/>
              <a:t> </a:t>
            </a:r>
            <a:r>
              <a:rPr lang="x-none" sz="3200" i="1" smtClean="0"/>
              <a:t>cầm giữ tài sản</a:t>
            </a:r>
            <a:r>
              <a:rPr lang="x-none" sz="3200" smtClean="0"/>
              <a:t> và </a:t>
            </a:r>
            <a:r>
              <a:rPr lang="x-none" sz="3200" i="1" smtClean="0"/>
              <a:t>bảo lưu quyền sở hữu</a:t>
            </a:r>
            <a:r>
              <a:rPr lang="x-none" sz="3200" smtClean="0"/>
              <a:t>.</a:t>
            </a:r>
            <a:endParaRPr lang="en-US" sz="3200" dirty="0"/>
          </a:p>
        </p:txBody>
      </p:sp>
      <p:sp>
        <p:nvSpPr>
          <p:cNvPr id="15363" name="Rounded Rectangle 5"/>
          <p:cNvSpPr>
            <a:spLocks noChangeArrowheads="1"/>
          </p:cNvSpPr>
          <p:nvPr/>
        </p:nvSpPr>
        <p:spPr bwMode="auto">
          <a:xfrm>
            <a:off x="4572000" y="1066800"/>
            <a:ext cx="4343400" cy="9144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a:lstStyle/>
          <a:p>
            <a:pPr algn="ctr"/>
            <a:r>
              <a:rPr lang="nl-NL" sz="3200" i="1" dirty="0" smtClean="0">
                <a:latin typeface="Times New Roman" pitchFamily="18" charset="0"/>
                <a:cs typeface="Times New Roman" pitchFamily="18" charset="0"/>
              </a:rPr>
              <a:t>Về tài sản bảo đảm</a:t>
            </a:r>
            <a:endParaRPr lang="en-US" sz="1200" dirty="0" smtClean="0">
              <a:latin typeface="Times New Roman" pitchFamily="18" charset="0"/>
              <a:cs typeface="Times New Roman" pitchFamily="18" charset="0"/>
            </a:endParaRPr>
          </a:p>
          <a:p>
            <a:endParaRPr lang="en-US" sz="3200" dirty="0"/>
          </a:p>
        </p:txBody>
      </p:sp>
      <p:sp>
        <p:nvSpPr>
          <p:cNvPr id="15364" name="Rounded Rectangle 7"/>
          <p:cNvSpPr>
            <a:spLocks noChangeArrowheads="1"/>
          </p:cNvSpPr>
          <p:nvPr/>
        </p:nvSpPr>
        <p:spPr bwMode="auto">
          <a:xfrm>
            <a:off x="4495800" y="2133600"/>
            <a:ext cx="4267200" cy="12192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eaLnBrk="1" hangingPunct="1">
              <a:defRPr/>
            </a:pPr>
            <a:r>
              <a:rPr lang="nl-NL" sz="2800" i="1" dirty="0" smtClean="0">
                <a:latin typeface="Times New Roman" pitchFamily="18" charset="0"/>
                <a:cs typeface="Times New Roman" pitchFamily="18" charset="0"/>
              </a:rPr>
              <a:t>Bảo đảm thực hiện nghĩa vụ trong tương lai..</a:t>
            </a:r>
            <a:r>
              <a:rPr lang="nl-NL" sz="3200" dirty="0" smtClean="0"/>
              <a:t>.</a:t>
            </a:r>
            <a:endParaRPr lang="vi-VN" sz="3200" dirty="0" smtClean="0">
              <a:solidFill>
                <a:srgbClr val="7030A0"/>
              </a:solidFill>
              <a:latin typeface="Times New Roman" pitchFamily="18" charset="0"/>
              <a:cs typeface="Times New Roman" pitchFamily="18" charset="0"/>
            </a:endParaRPr>
          </a:p>
        </p:txBody>
      </p:sp>
      <p:sp>
        <p:nvSpPr>
          <p:cNvPr id="15365" name="Rounded Rectangle 8"/>
          <p:cNvSpPr>
            <a:spLocks noChangeArrowheads="1"/>
          </p:cNvSpPr>
          <p:nvPr/>
        </p:nvSpPr>
        <p:spPr bwMode="auto">
          <a:xfrm>
            <a:off x="4648200" y="3505200"/>
            <a:ext cx="4229100" cy="11430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nl-NL" i="1" dirty="0" smtClean="0">
                <a:latin typeface="Times New Roman" pitchFamily="18" charset="0"/>
                <a:cs typeface="Times New Roman" pitchFamily="18" charset="0"/>
              </a:rPr>
              <a:t>Thời điểm BPBĐ phát sinh hiệu lực đối kháng với người thứ ba</a:t>
            </a:r>
            <a:r>
              <a:rPr lang="nl-NL" dirty="0" smtClean="0">
                <a:latin typeface="Times New Roman" pitchFamily="18" charset="0"/>
                <a:cs typeface="Times New Roman" pitchFamily="18" charset="0"/>
              </a:rPr>
              <a:t>  </a:t>
            </a:r>
            <a:endParaRPr lang="vi-VN" dirty="0" smtClean="0">
              <a:latin typeface="Times New Roman" pitchFamily="18" charset="0"/>
              <a:cs typeface="Times New Roman" pitchFamily="18" charset="0"/>
            </a:endParaRPr>
          </a:p>
        </p:txBody>
      </p:sp>
      <p:sp>
        <p:nvSpPr>
          <p:cNvPr id="15366" name="Flowchart: Terminator 2"/>
          <p:cNvSpPr>
            <a:spLocks noChangeArrowheads="1"/>
          </p:cNvSpPr>
          <p:nvPr/>
        </p:nvSpPr>
        <p:spPr bwMode="auto">
          <a:xfrm>
            <a:off x="381000" y="0"/>
            <a:ext cx="8229600" cy="838200"/>
          </a:xfrm>
          <a:prstGeom prst="flowChartTerminator">
            <a:avLst/>
          </a:prstGeom>
          <a:gradFill rotWithShape="1">
            <a:gsLst>
              <a:gs pos="0">
                <a:srgbClr val="F5CB71"/>
              </a:gs>
              <a:gs pos="100000">
                <a:srgbClr val="C7951F"/>
              </a:gs>
            </a:gsLst>
            <a:lin ang="5400000" scaled="1"/>
          </a:gradFill>
          <a:ln w="9525">
            <a:noFill/>
            <a:miter lim="800000"/>
            <a:headEnd/>
            <a:tailEnd/>
          </a:ln>
        </p:spPr>
        <p:txBody>
          <a:bodyPr anchor="ctr"/>
          <a:lstStyle/>
          <a:p>
            <a:pPr algn="ctr"/>
            <a:r>
              <a:rPr lang="en-US" dirty="0" smtClean="0">
                <a:solidFill>
                  <a:srgbClr val="FFFFFF"/>
                </a:solidFill>
                <a:sym typeface="Arial" charset="0"/>
              </a:rPr>
              <a:t>8. </a:t>
            </a:r>
            <a:r>
              <a:rPr lang="en-US" dirty="0" err="1" smtClean="0">
                <a:solidFill>
                  <a:srgbClr val="FFFFFF"/>
                </a:solidFill>
                <a:sym typeface="Arial" charset="0"/>
              </a:rPr>
              <a:t>Về</a:t>
            </a:r>
            <a:r>
              <a:rPr lang="en-US" dirty="0" smtClean="0">
                <a:solidFill>
                  <a:srgbClr val="FFFFFF"/>
                </a:solidFill>
                <a:sym typeface="Arial" charset="0"/>
              </a:rPr>
              <a:t> </a:t>
            </a:r>
            <a:r>
              <a:rPr lang="en-US" dirty="0" err="1" smtClean="0">
                <a:solidFill>
                  <a:srgbClr val="FFFFFF"/>
                </a:solidFill>
                <a:sym typeface="Arial" charset="0"/>
              </a:rPr>
              <a:t>biện</a:t>
            </a:r>
            <a:r>
              <a:rPr lang="en-US" dirty="0" smtClean="0">
                <a:solidFill>
                  <a:srgbClr val="FFFFFF"/>
                </a:solidFill>
                <a:sym typeface="Arial" charset="0"/>
              </a:rPr>
              <a:t> </a:t>
            </a:r>
            <a:r>
              <a:rPr lang="en-US" dirty="0" err="1" smtClean="0">
                <a:solidFill>
                  <a:srgbClr val="FFFFFF"/>
                </a:solidFill>
                <a:sym typeface="Arial" charset="0"/>
              </a:rPr>
              <a:t>pháp</a:t>
            </a:r>
            <a:r>
              <a:rPr lang="en-US" dirty="0" smtClean="0">
                <a:solidFill>
                  <a:srgbClr val="FFFFFF"/>
                </a:solidFill>
                <a:sym typeface="Arial" charset="0"/>
              </a:rPr>
              <a:t> </a:t>
            </a:r>
            <a:r>
              <a:rPr lang="en-US" dirty="0" err="1" smtClean="0">
                <a:solidFill>
                  <a:srgbClr val="FFFFFF"/>
                </a:solidFill>
                <a:sym typeface="Arial" charset="0"/>
              </a:rPr>
              <a:t>bảo</a:t>
            </a:r>
            <a:r>
              <a:rPr lang="en-US" dirty="0" smtClean="0">
                <a:solidFill>
                  <a:srgbClr val="FFFFFF"/>
                </a:solidFill>
                <a:sym typeface="Arial" charset="0"/>
              </a:rPr>
              <a:t> </a:t>
            </a:r>
            <a:r>
              <a:rPr lang="en-US" dirty="0" err="1" smtClean="0">
                <a:solidFill>
                  <a:srgbClr val="FFFFFF"/>
                </a:solidFill>
                <a:sym typeface="Arial" charset="0"/>
              </a:rPr>
              <a:t>đảm</a:t>
            </a:r>
            <a:r>
              <a:rPr lang="en-US" dirty="0" smtClean="0">
                <a:solidFill>
                  <a:srgbClr val="FFFFFF"/>
                </a:solidFill>
                <a:sym typeface="Arial" charset="0"/>
              </a:rPr>
              <a:t> </a:t>
            </a:r>
            <a:r>
              <a:rPr lang="en-US" dirty="0" err="1" smtClean="0">
                <a:solidFill>
                  <a:srgbClr val="FFFFFF"/>
                </a:solidFill>
                <a:sym typeface="Arial" charset="0"/>
              </a:rPr>
              <a:t>thực</a:t>
            </a:r>
            <a:r>
              <a:rPr lang="en-US" dirty="0" smtClean="0">
                <a:solidFill>
                  <a:srgbClr val="FFFFFF"/>
                </a:solidFill>
                <a:sym typeface="Arial" charset="0"/>
              </a:rPr>
              <a:t> </a:t>
            </a:r>
            <a:r>
              <a:rPr lang="en-US" dirty="0" err="1" smtClean="0">
                <a:solidFill>
                  <a:srgbClr val="FFFFFF"/>
                </a:solidFill>
                <a:sym typeface="Arial" charset="0"/>
              </a:rPr>
              <a:t>hiện</a:t>
            </a:r>
            <a:r>
              <a:rPr lang="en-US" dirty="0" smtClean="0">
                <a:solidFill>
                  <a:srgbClr val="FFFFFF"/>
                </a:solidFill>
                <a:sym typeface="Arial" charset="0"/>
              </a:rPr>
              <a:t> </a:t>
            </a:r>
            <a:r>
              <a:rPr lang="en-US" dirty="0" err="1" smtClean="0">
                <a:solidFill>
                  <a:srgbClr val="FFFFFF"/>
                </a:solidFill>
                <a:sym typeface="Arial" charset="0"/>
              </a:rPr>
              <a:t>nghĩa</a:t>
            </a:r>
            <a:r>
              <a:rPr lang="en-US" dirty="0" smtClean="0">
                <a:solidFill>
                  <a:srgbClr val="FFFFFF"/>
                </a:solidFill>
                <a:sym typeface="Arial" charset="0"/>
              </a:rPr>
              <a:t> </a:t>
            </a:r>
            <a:r>
              <a:rPr lang="en-US" dirty="0" err="1" smtClean="0">
                <a:solidFill>
                  <a:srgbClr val="FFFFFF"/>
                </a:solidFill>
                <a:sym typeface="Arial" charset="0"/>
              </a:rPr>
              <a:t>vụ</a:t>
            </a:r>
            <a:r>
              <a:rPr lang="en-US" dirty="0" smtClean="0">
                <a:solidFill>
                  <a:srgbClr val="FFFFFF"/>
                </a:solidFill>
                <a:sym typeface="Arial" charset="0"/>
              </a:rPr>
              <a:t> </a:t>
            </a:r>
            <a:r>
              <a:rPr lang="en-US" dirty="0" err="1" smtClean="0">
                <a:solidFill>
                  <a:srgbClr val="FFFFFF"/>
                </a:solidFill>
                <a:sym typeface="Arial" charset="0"/>
              </a:rPr>
              <a:t>dân</a:t>
            </a:r>
            <a:r>
              <a:rPr lang="en-US" dirty="0" smtClean="0">
                <a:solidFill>
                  <a:srgbClr val="FFFFFF"/>
                </a:solidFill>
                <a:sym typeface="Arial" charset="0"/>
              </a:rPr>
              <a:t> </a:t>
            </a:r>
            <a:r>
              <a:rPr lang="en-US" dirty="0" err="1" smtClean="0">
                <a:solidFill>
                  <a:srgbClr val="FFFFFF"/>
                </a:solidFill>
                <a:sym typeface="Arial" charset="0"/>
              </a:rPr>
              <a:t>sự</a:t>
            </a:r>
            <a:endParaRPr lang="en-US" dirty="0" smtClean="0">
              <a:solidFill>
                <a:srgbClr val="FFFFFF"/>
              </a:solidFill>
              <a:sym typeface="Arial" charset="0"/>
            </a:endParaRPr>
          </a:p>
          <a:p>
            <a:pPr algn="ctr"/>
            <a:r>
              <a:rPr lang="en-US" sz="2800" dirty="0" smtClean="0">
                <a:solidFill>
                  <a:srgbClr val="FFFFFF"/>
                </a:solidFill>
                <a:sym typeface="Arial" charset="0"/>
              </a:rPr>
              <a:t>(</a:t>
            </a:r>
            <a:r>
              <a:rPr lang="en-US" sz="2800" dirty="0" err="1" smtClean="0">
                <a:solidFill>
                  <a:srgbClr val="FFFFFF"/>
                </a:solidFill>
                <a:sym typeface="Arial" charset="0"/>
              </a:rPr>
              <a:t>Điều</a:t>
            </a:r>
            <a:r>
              <a:rPr lang="en-US" sz="2800" dirty="0" smtClean="0">
                <a:solidFill>
                  <a:srgbClr val="FFFFFF"/>
                </a:solidFill>
                <a:sym typeface="Arial" charset="0"/>
              </a:rPr>
              <a:t> 292- 250)</a:t>
            </a:r>
            <a:endParaRPr lang="en-US" sz="2800" dirty="0">
              <a:solidFill>
                <a:srgbClr val="FFFFFF"/>
              </a:solidFill>
              <a:sym typeface="Arial" charset="0"/>
            </a:endParaRPr>
          </a:p>
        </p:txBody>
      </p:sp>
      <p:sp>
        <p:nvSpPr>
          <p:cNvPr id="8" name="Rounded Rectangle 8"/>
          <p:cNvSpPr>
            <a:spLocks noChangeArrowheads="1"/>
          </p:cNvSpPr>
          <p:nvPr/>
        </p:nvSpPr>
        <p:spPr bwMode="auto">
          <a:xfrm>
            <a:off x="4724400" y="4953000"/>
            <a:ext cx="4229100" cy="14478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nl-NL" i="1" dirty="0" smtClean="0">
                <a:latin typeface="Times New Roman" pitchFamily="18" charset="0"/>
                <a:cs typeface="Times New Roman" pitchFamily="18" charset="0"/>
              </a:rPr>
              <a:t>Tách biệt giữa thời điểm BPBĐ có hiệu lực và thời điểm phát sinh hiệu lực đối kháng với người thứ ba</a:t>
            </a:r>
            <a:endParaRPr lang="vi-VN" i="1" dirty="0" smtClean="0">
              <a:solidFill>
                <a:srgbClr val="7030A0"/>
              </a:solidFill>
              <a:latin typeface="Times New Roman" pitchFamily="18" charset="0"/>
              <a:cs typeface="Times New Roman" pitchFamily="18" charset="0"/>
            </a:endParaRPr>
          </a:p>
        </p:txBody>
      </p:sp>
      <p:sp>
        <p:nvSpPr>
          <p:cNvPr id="9" name="Oval 8"/>
          <p:cNvSpPr/>
          <p:nvPr/>
        </p:nvSpPr>
        <p:spPr>
          <a:xfrm>
            <a:off x="685800" y="1600200"/>
            <a:ext cx="3505200" cy="43434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nl-NL" sz="2800" i="1" dirty="0" smtClean="0">
                <a:latin typeface="Times New Roman" pitchFamily="18" charset="0"/>
                <a:cs typeface="Times New Roman" pitchFamily="18" charset="0"/>
              </a:rPr>
              <a:t>Quy định cụ thể, minh bạch, hợp lý, công bằng </a:t>
            </a:r>
            <a:r>
              <a:rPr lang="nl-NL" sz="2800" b="1" i="1" dirty="0" smtClean="0">
                <a:solidFill>
                  <a:srgbClr val="FF0000"/>
                </a:solidFill>
                <a:latin typeface="Times New Roman" pitchFamily="18" charset="0"/>
                <a:cs typeface="Times New Roman" pitchFamily="18" charset="0"/>
              </a:rPr>
              <a:t>về quy trình và phương thức xử lý tài sản bảo đảm</a:t>
            </a:r>
            <a:endParaRPr lang="en-US" b="1" i="1" dirty="0">
              <a:solidFill>
                <a:srgbClr val="FF0000"/>
              </a:solidFill>
              <a:latin typeface="Times New Roman" pitchFamily="18" charset="0"/>
              <a:cs typeface="Times New Roman" pitchFamily="18" charset="0"/>
            </a:endParaRPr>
          </a:p>
        </p:txBody>
      </p:sp>
      <p:sp>
        <p:nvSpPr>
          <p:cNvPr id="10" name="Double Wave 9"/>
          <p:cNvSpPr/>
          <p:nvPr/>
        </p:nvSpPr>
        <p:spPr>
          <a:xfrm>
            <a:off x="152400" y="1981200"/>
            <a:ext cx="4114800" cy="3429000"/>
          </a:xfrm>
          <a:prstGeom prst="doubleWave">
            <a:avLst>
              <a:gd name="adj1" fmla="val 6250"/>
              <a:gd name="adj2" fmla="val 24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dirty="0" smtClean="0">
                <a:latin typeface="Times New Roman" pitchFamily="18" charset="0"/>
                <a:cs typeface="Times New Roman" pitchFamily="18" charset="0"/>
              </a:rPr>
              <a:t>BS việc xử lý tài sản bảo đảm trong trường hợp </a:t>
            </a:r>
            <a:r>
              <a:rPr lang="nl-NL" i="1" dirty="0" smtClean="0">
                <a:latin typeface="Times New Roman" pitchFamily="18" charset="0"/>
                <a:cs typeface="Times New Roman" pitchFamily="18" charset="0"/>
              </a:rPr>
              <a:t>thế chấp quyền sử dụng đất mà </a:t>
            </a:r>
            <a:r>
              <a:rPr lang="nl-NL" b="1" i="1" dirty="0" smtClean="0">
                <a:latin typeface="Times New Roman" pitchFamily="18" charset="0"/>
                <a:cs typeface="Times New Roman" pitchFamily="18" charset="0"/>
              </a:rPr>
              <a:t>không</a:t>
            </a:r>
            <a:r>
              <a:rPr lang="nl-NL" i="1" dirty="0" smtClean="0">
                <a:latin typeface="Times New Roman" pitchFamily="18" charset="0"/>
                <a:cs typeface="Times New Roman" pitchFamily="18" charset="0"/>
              </a:rPr>
              <a:t> thế chấp tài sản gắn liền với đất </a:t>
            </a:r>
            <a:r>
              <a:rPr lang="nl-NL" dirty="0" smtClean="0">
                <a:latin typeface="Times New Roman" pitchFamily="18" charset="0"/>
                <a:cs typeface="Times New Roman" pitchFamily="18" charset="0"/>
              </a:rPr>
              <a:t>(Điều 325) và </a:t>
            </a:r>
            <a:r>
              <a:rPr lang="nl-NL" i="1" dirty="0" smtClean="0">
                <a:latin typeface="Times New Roman" pitchFamily="18" charset="0"/>
                <a:cs typeface="Times New Roman" pitchFamily="18" charset="0"/>
              </a:rPr>
              <a:t>thế chấp tài sản gắn liền với đất mà không thế chấp quyền sử dụng đất</a:t>
            </a:r>
            <a:r>
              <a:rPr lang="nl-NL" dirty="0" smtClean="0">
                <a:latin typeface="Times New Roman" pitchFamily="18" charset="0"/>
                <a:cs typeface="Times New Roman" pitchFamily="18" charset="0"/>
              </a:rPr>
              <a:t> (Điều 326)</a:t>
            </a:r>
            <a:r>
              <a:rPr lang="nl-NL" dirty="0" smtClean="0"/>
              <a:t>. </a:t>
            </a:r>
            <a:endParaRPr lang="en-US" dirty="0"/>
          </a:p>
        </p:txBody>
      </p:sp>
      <p:sp>
        <p:nvSpPr>
          <p:cNvPr id="11" name="Cloud 10"/>
          <p:cNvSpPr/>
          <p:nvPr/>
        </p:nvSpPr>
        <p:spPr>
          <a:xfrm>
            <a:off x="152400" y="1981200"/>
            <a:ext cx="4038600" cy="36576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3200" i="1" dirty="0" smtClean="0">
                <a:latin typeface="Times New Roman" pitchFamily="18" charset="0"/>
                <a:cs typeface="Times New Roman" pitchFamily="18" charset="0"/>
              </a:rPr>
              <a:t>Quy định bảo lãnh là biện pháp bảo đảm </a:t>
            </a:r>
            <a:r>
              <a:rPr lang="nl-NL" sz="3200" b="1" i="1" dirty="0" smtClean="0">
                <a:latin typeface="Times New Roman" pitchFamily="18" charset="0"/>
                <a:cs typeface="Times New Roman" pitchFamily="18" charset="0"/>
              </a:rPr>
              <a:t>không bằng tài sản</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p:cBhvr>
                                        <p:cTn id="7" dur="1000"/>
                                        <p:tgtEl>
                                          <p:spTgt spid="15366"/>
                                        </p:tgtEl>
                                      </p:cBhvr>
                                    </p:animEffect>
                                    <p:anim calcmode="lin" valueType="num">
                                      <p:cBhvr>
                                        <p:cTn id="8" dur="1000" fill="hold"/>
                                        <p:tgtEl>
                                          <p:spTgt spid="15366"/>
                                        </p:tgtEl>
                                        <p:attrNameLst>
                                          <p:attrName>ppt_x</p:attrName>
                                        </p:attrNameLst>
                                      </p:cBhvr>
                                      <p:tavLst>
                                        <p:tav tm="0">
                                          <p:val>
                                            <p:strVal val="#ppt_x"/>
                                          </p:val>
                                        </p:tav>
                                        <p:tav tm="100000">
                                          <p:val>
                                            <p:strVal val="#ppt_x"/>
                                          </p:val>
                                        </p:tav>
                                      </p:tavLst>
                                    </p:anim>
                                    <p:anim calcmode="lin" valueType="num">
                                      <p:cBhvr>
                                        <p:cTn id="9" dur="1000" fill="hold"/>
                                        <p:tgtEl>
                                          <p:spTgt spid="153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p:cBhvr>
                                        <p:cTn id="14" dur="1000"/>
                                        <p:tgtEl>
                                          <p:spTgt spid="15362"/>
                                        </p:tgtEl>
                                      </p:cBhvr>
                                    </p:animEffect>
                                    <p:anim calcmode="lin" valueType="num">
                                      <p:cBhvr>
                                        <p:cTn id="15" dur="1000" fill="hold"/>
                                        <p:tgtEl>
                                          <p:spTgt spid="15362"/>
                                        </p:tgtEl>
                                        <p:attrNameLst>
                                          <p:attrName>ppt_x</p:attrName>
                                        </p:attrNameLst>
                                      </p:cBhvr>
                                      <p:tavLst>
                                        <p:tav tm="0">
                                          <p:val>
                                            <p:strVal val="#ppt_x"/>
                                          </p:val>
                                        </p:tav>
                                        <p:tav tm="100000">
                                          <p:val>
                                            <p:strVal val="#ppt_x"/>
                                          </p:val>
                                        </p:tav>
                                      </p:tavLst>
                                    </p:anim>
                                    <p:anim calcmode="lin" valueType="num">
                                      <p:cBhvr>
                                        <p:cTn id="16"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63"/>
                                        </p:tgtEl>
                                        <p:attrNameLst>
                                          <p:attrName>style.visibility</p:attrName>
                                        </p:attrNameLst>
                                      </p:cBhvr>
                                      <p:to>
                                        <p:strVal val="visible"/>
                                      </p:to>
                                    </p:set>
                                    <p:animEffect>
                                      <p:cBhvr>
                                        <p:cTn id="21" dur="1000"/>
                                        <p:tgtEl>
                                          <p:spTgt spid="15363"/>
                                        </p:tgtEl>
                                      </p:cBhvr>
                                    </p:animEffect>
                                    <p:anim calcmode="lin" valueType="num">
                                      <p:cBhvr>
                                        <p:cTn id="22" dur="1000" fill="hold"/>
                                        <p:tgtEl>
                                          <p:spTgt spid="15363"/>
                                        </p:tgtEl>
                                        <p:attrNameLst>
                                          <p:attrName>ppt_x</p:attrName>
                                        </p:attrNameLst>
                                      </p:cBhvr>
                                      <p:tavLst>
                                        <p:tav tm="0">
                                          <p:val>
                                            <p:strVal val="#ppt_x"/>
                                          </p:val>
                                        </p:tav>
                                        <p:tav tm="100000">
                                          <p:val>
                                            <p:strVal val="#ppt_x"/>
                                          </p:val>
                                        </p:tav>
                                      </p:tavLst>
                                    </p:anim>
                                    <p:anim calcmode="lin" valueType="num">
                                      <p:cBhvr>
                                        <p:cTn id="23"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364"/>
                                        </p:tgtEl>
                                        <p:attrNameLst>
                                          <p:attrName>style.visibility</p:attrName>
                                        </p:attrNameLst>
                                      </p:cBhvr>
                                      <p:to>
                                        <p:strVal val="visible"/>
                                      </p:to>
                                    </p:set>
                                    <p:animEffect>
                                      <p:cBhvr>
                                        <p:cTn id="28" dur="1000"/>
                                        <p:tgtEl>
                                          <p:spTgt spid="15364"/>
                                        </p:tgtEl>
                                      </p:cBhvr>
                                    </p:animEffect>
                                    <p:anim calcmode="lin" valueType="num">
                                      <p:cBhvr>
                                        <p:cTn id="29" dur="1000" fill="hold"/>
                                        <p:tgtEl>
                                          <p:spTgt spid="15364"/>
                                        </p:tgtEl>
                                        <p:attrNameLst>
                                          <p:attrName>ppt_x</p:attrName>
                                        </p:attrNameLst>
                                      </p:cBhvr>
                                      <p:tavLst>
                                        <p:tav tm="0">
                                          <p:val>
                                            <p:strVal val="#ppt_x"/>
                                          </p:val>
                                        </p:tav>
                                        <p:tav tm="100000">
                                          <p:val>
                                            <p:strVal val="#ppt_x"/>
                                          </p:val>
                                        </p:tav>
                                      </p:tavLst>
                                    </p:anim>
                                    <p:anim calcmode="lin" valueType="num">
                                      <p:cBhvr>
                                        <p:cTn id="30"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365"/>
                                        </p:tgtEl>
                                        <p:attrNameLst>
                                          <p:attrName>style.visibility</p:attrName>
                                        </p:attrNameLst>
                                      </p:cBhvr>
                                      <p:to>
                                        <p:strVal val="visible"/>
                                      </p:to>
                                    </p:set>
                                    <p:animEffect>
                                      <p:cBhvr>
                                        <p:cTn id="35" dur="1000"/>
                                        <p:tgtEl>
                                          <p:spTgt spid="15365"/>
                                        </p:tgtEl>
                                      </p:cBhvr>
                                    </p:animEffect>
                                    <p:anim calcmode="lin" valueType="num">
                                      <p:cBhvr>
                                        <p:cTn id="36" dur="1000" fill="hold"/>
                                        <p:tgtEl>
                                          <p:spTgt spid="15365"/>
                                        </p:tgtEl>
                                        <p:attrNameLst>
                                          <p:attrName>ppt_x</p:attrName>
                                        </p:attrNameLst>
                                      </p:cBhvr>
                                      <p:tavLst>
                                        <p:tav tm="0">
                                          <p:val>
                                            <p:strVal val="#ppt_x"/>
                                          </p:val>
                                        </p:tav>
                                        <p:tav tm="100000">
                                          <p:val>
                                            <p:strVal val="#ppt_x"/>
                                          </p:val>
                                        </p:tav>
                                      </p:tavLst>
                                    </p:anim>
                                    <p:anim calcmode="lin" valueType="num">
                                      <p:cBhvr>
                                        <p:cTn id="37" dur="1000" fill="hold"/>
                                        <p:tgtEl>
                                          <p:spTgt spid="1536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grpId="1" nodeType="clickEffect">
                                  <p:stCondLst>
                                    <p:cond delay="0"/>
                                  </p:stCondLst>
                                  <p:childTnLst>
                                    <p:animEffect transition="out" filter="blinds(horizontal)">
                                      <p:cBhvr>
                                        <p:cTn id="48" dur="500"/>
                                        <p:tgtEl>
                                          <p:spTgt spid="15362"/>
                                        </p:tgtEl>
                                      </p:cBhvr>
                                    </p:animEffect>
                                    <p:set>
                                      <p:cBhvr>
                                        <p:cTn id="49" dur="1" fill="hold">
                                          <p:stCondLst>
                                            <p:cond delay="499"/>
                                          </p:stCondLst>
                                        </p:cTn>
                                        <p:tgtEl>
                                          <p:spTgt spid="1536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xit" presetSubtype="16" fill="hold" grpId="1" nodeType="clickEffect">
                                  <p:stCondLst>
                                    <p:cond delay="0"/>
                                  </p:stCondLst>
                                  <p:childTnLst>
                                    <p:animEffect transition="out" filter="box(in)">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diamond(in)">
                                      <p:cBhvr>
                                        <p:cTn id="64" dur="20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xit" presetSubtype="0" fill="hold" grpId="1" nodeType="clickEffect">
                                  <p:stCondLst>
                                    <p:cond delay="0"/>
                                  </p:stCondLst>
                                  <p:childTnLst>
                                    <p:anim calcmode="lin" valueType="num">
                                      <p:cBhvr>
                                        <p:cTn id="68" dur="500"/>
                                        <p:tgtEl>
                                          <p:spTgt spid="10"/>
                                        </p:tgtEl>
                                        <p:attrNameLst>
                                          <p:attrName>ppt_w</p:attrName>
                                        </p:attrNameLst>
                                      </p:cBhvr>
                                      <p:tavLst>
                                        <p:tav tm="0">
                                          <p:val>
                                            <p:strVal val="ppt_w"/>
                                          </p:val>
                                        </p:tav>
                                        <p:tav tm="100000">
                                          <p:val>
                                            <p:fltVal val="0"/>
                                          </p:val>
                                        </p:tav>
                                      </p:tavLst>
                                    </p:anim>
                                    <p:anim calcmode="lin" valueType="num">
                                      <p:cBhvr>
                                        <p:cTn id="69" dur="500"/>
                                        <p:tgtEl>
                                          <p:spTgt spid="10"/>
                                        </p:tgtEl>
                                        <p:attrNameLst>
                                          <p:attrName>ppt_h</p:attrName>
                                        </p:attrNameLst>
                                      </p:cBhvr>
                                      <p:tavLst>
                                        <p:tav tm="0">
                                          <p:val>
                                            <p:strVal val="ppt_h"/>
                                          </p:val>
                                        </p:tav>
                                        <p:tav tm="100000">
                                          <p:val>
                                            <p:fltVal val="0"/>
                                          </p:val>
                                        </p:tav>
                                      </p:tavLst>
                                    </p:anim>
                                    <p:animEffect transition="out" filter="fade">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4"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 to="" calcmode="lin" valueType="num">
                                      <p:cBhvr>
                                        <p:cTn id="76"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ldLvl="0" animBg="1" autoUpdateAnimBg="0"/>
      <p:bldP spid="15362" grpId="1" animBg="1"/>
      <p:bldP spid="15363" grpId="0" bldLvl="0" animBg="1" autoUpdateAnimBg="0"/>
      <p:bldP spid="15364" grpId="0" bldLvl="0" animBg="1" autoUpdateAnimBg="0"/>
      <p:bldP spid="15365" grpId="0" bldLvl="0" animBg="1" autoUpdateAnimBg="0"/>
      <p:bldP spid="15366" grpId="0" bldLvl="0" animBg="1" autoUpdateAnimBg="0"/>
      <p:bldP spid="8" grpId="0" bldLvl="0" animBg="1" autoUpdateAnimBg="0"/>
      <p:bldP spid="9" grpId="0" animBg="1"/>
      <p:bldP spid="9" grpId="1" animBg="1"/>
      <p:bldP spid="10" grpId="0" animBg="1"/>
      <p:bldP spid="10" grpId="1"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Freeform 22"/>
          <p:cNvSpPr>
            <a:spLocks/>
          </p:cNvSpPr>
          <p:nvPr/>
        </p:nvSpPr>
        <p:spPr bwMode="gray">
          <a:xfrm rot="-1668712">
            <a:off x="4160838" y="4073525"/>
            <a:ext cx="2466975" cy="803275"/>
          </a:xfrm>
          <a:custGeom>
            <a:avLst/>
            <a:gdLst>
              <a:gd name="T0" fmla="*/ 1946707810 w 1717"/>
              <a:gd name="T1" fmla="*/ 281242543 h 484"/>
              <a:gd name="T2" fmla="*/ 2134565676 w 1717"/>
              <a:gd name="T3" fmla="*/ 1111185047 h 484"/>
              <a:gd name="T4" fmla="*/ 2039603688 w 1717"/>
              <a:gd name="T5" fmla="*/ 1039496091 h 484"/>
              <a:gd name="T6" fmla="*/ 1901290770 w 1717"/>
              <a:gd name="T7" fmla="*/ 1133243571 h 484"/>
              <a:gd name="T8" fmla="*/ 1765042524 w 1717"/>
              <a:gd name="T9" fmla="*/ 1215962618 h 484"/>
              <a:gd name="T10" fmla="*/ 1606085757 w 1717"/>
              <a:gd name="T11" fmla="*/ 1284894882 h 484"/>
              <a:gd name="T12" fmla="*/ 1469835715 w 1717"/>
              <a:gd name="T13" fmla="*/ 1323496883 h 484"/>
              <a:gd name="T14" fmla="*/ 1341844721 w 1717"/>
              <a:gd name="T15" fmla="*/ 1342797054 h 484"/>
              <a:gd name="T16" fmla="*/ 1207661147 w 1717"/>
              <a:gd name="T17" fmla="*/ 1342797054 h 484"/>
              <a:gd name="T18" fmla="*/ 1059024868 w 1717"/>
              <a:gd name="T19" fmla="*/ 1312466791 h 484"/>
              <a:gd name="T20" fmla="*/ 879424254 w 1717"/>
              <a:gd name="T21" fmla="*/ 1232506096 h 484"/>
              <a:gd name="T22" fmla="*/ 724596652 w 1717"/>
              <a:gd name="T23" fmla="*/ 1144273662 h 484"/>
              <a:gd name="T24" fmla="*/ 602798237 w 1717"/>
              <a:gd name="T25" fmla="*/ 1050524523 h 484"/>
              <a:gd name="T26" fmla="*/ 474807243 w 1717"/>
              <a:gd name="T27" fmla="*/ 909903303 h 484"/>
              <a:gd name="T28" fmla="*/ 334429563 w 1717"/>
              <a:gd name="T29" fmla="*/ 716893090 h 484"/>
              <a:gd name="T30" fmla="*/ 218823727 w 1717"/>
              <a:gd name="T31" fmla="*/ 523884745 h 484"/>
              <a:gd name="T32" fmla="*/ 140377635 w 1717"/>
              <a:gd name="T33" fmla="*/ 374990023 h 484"/>
              <a:gd name="T34" fmla="*/ 0 w 1717"/>
              <a:gd name="T35" fmla="*/ 0 h 484"/>
              <a:gd name="T36" fmla="*/ 187857911 w 1717"/>
              <a:gd name="T37" fmla="*/ 352933159 h 484"/>
              <a:gd name="T38" fmla="*/ 303463791 w 1717"/>
              <a:gd name="T39" fmla="*/ 523884745 h 484"/>
              <a:gd name="T40" fmla="*/ 425262295 w 1717"/>
              <a:gd name="T41" fmla="*/ 647962487 h 484"/>
              <a:gd name="T42" fmla="*/ 547059273 w 1717"/>
              <a:gd name="T43" fmla="*/ 747223353 h 484"/>
              <a:gd name="T44" fmla="*/ 675051705 w 1717"/>
              <a:gd name="T45" fmla="*/ 818913969 h 484"/>
              <a:gd name="T46" fmla="*/ 792720955 w 1717"/>
              <a:gd name="T47" fmla="*/ 863029356 h 484"/>
              <a:gd name="T48" fmla="*/ 933098545 w 1717"/>
              <a:gd name="T49" fmla="*/ 887844780 h 484"/>
              <a:gd name="T50" fmla="*/ 1059024868 w 1717"/>
              <a:gd name="T51" fmla="*/ 887844780 h 484"/>
              <a:gd name="T52" fmla="*/ 1232432902 w 1717"/>
              <a:gd name="T53" fmla="*/ 868544401 h 484"/>
              <a:gd name="T54" fmla="*/ 1385197089 w 1717"/>
              <a:gd name="T55" fmla="*/ 827185707 h 484"/>
              <a:gd name="T56" fmla="*/ 1531767618 w 1717"/>
              <a:gd name="T57" fmla="*/ 766525183 h 484"/>
              <a:gd name="T58" fmla="*/ 1680402460 w 1717"/>
              <a:gd name="T59" fmla="*/ 686562828 h 484"/>
              <a:gd name="T60" fmla="*/ 1824909395 w 1717"/>
              <a:gd name="T61" fmla="*/ 587301962 h 484"/>
              <a:gd name="T62" fmla="*/ 1977672145 w 1717"/>
              <a:gd name="T63" fmla="*/ 432893854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CC66FF"/>
          </a:solidFill>
          <a:ln w="12700" cap="rnd">
            <a:noFill/>
            <a:round/>
            <a:headEnd/>
            <a:tailEnd/>
          </a:ln>
        </p:spPr>
        <p:txBody>
          <a:bodyPr/>
          <a:lstStyle/>
          <a:p>
            <a:endParaRPr lang="en-US"/>
          </a:p>
        </p:txBody>
      </p:sp>
      <p:sp>
        <p:nvSpPr>
          <p:cNvPr id="36869" name="Freeform 23"/>
          <p:cNvSpPr>
            <a:spLocks/>
          </p:cNvSpPr>
          <p:nvPr/>
        </p:nvSpPr>
        <p:spPr bwMode="gray">
          <a:xfrm rot="3729796">
            <a:off x="2242344" y="4233069"/>
            <a:ext cx="2568575" cy="769937"/>
          </a:xfrm>
          <a:custGeom>
            <a:avLst/>
            <a:gdLst>
              <a:gd name="T0" fmla="*/ 2106611624 w 1717"/>
              <a:gd name="T1" fmla="*/ 258119823 h 484"/>
              <a:gd name="T2" fmla="*/ 2147483647 w 1717"/>
              <a:gd name="T3" fmla="*/ 1009702524 h 484"/>
              <a:gd name="T4" fmla="*/ 2147483647 w 1717"/>
              <a:gd name="T5" fmla="*/ 943906334 h 484"/>
              <a:gd name="T6" fmla="*/ 2057359923 w 1717"/>
              <a:gd name="T7" fmla="*/ 1029946772 h 484"/>
              <a:gd name="T8" fmla="*/ 1907368351 w 1717"/>
              <a:gd name="T9" fmla="*/ 1105863495 h 484"/>
              <a:gd name="T10" fmla="*/ 1737227607 w 1717"/>
              <a:gd name="T11" fmla="*/ 1169128757 h 484"/>
              <a:gd name="T12" fmla="*/ 1591711965 w 1717"/>
              <a:gd name="T13" fmla="*/ 1204556986 h 484"/>
              <a:gd name="T14" fmla="*/ 1450674873 w 1717"/>
              <a:gd name="T15" fmla="*/ 1222270305 h 484"/>
              <a:gd name="T16" fmla="*/ 1307397197 w 1717"/>
              <a:gd name="T17" fmla="*/ 1222270305 h 484"/>
              <a:gd name="T18" fmla="*/ 1148450770 w 1717"/>
              <a:gd name="T19" fmla="*/ 1194434862 h 484"/>
              <a:gd name="T20" fmla="*/ 949206000 w 1717"/>
              <a:gd name="T21" fmla="*/ 1121047476 h 484"/>
              <a:gd name="T22" fmla="*/ 785782145 w 1717"/>
              <a:gd name="T23" fmla="*/ 1040068896 h 484"/>
              <a:gd name="T24" fmla="*/ 649221171 w 1717"/>
              <a:gd name="T25" fmla="*/ 954028457 h 484"/>
              <a:gd name="T26" fmla="*/ 514899846 w 1717"/>
              <a:gd name="T27" fmla="*/ 835092310 h 484"/>
              <a:gd name="T28" fmla="*/ 362668718 w 1717"/>
              <a:gd name="T29" fmla="*/ 657950969 h 484"/>
              <a:gd name="T30" fmla="*/ 235062786 w 1717"/>
              <a:gd name="T31" fmla="*/ 470687703 h 484"/>
              <a:gd name="T32" fmla="*/ 152231081 w 1717"/>
              <a:gd name="T33" fmla="*/ 334036546 h 484"/>
              <a:gd name="T34" fmla="*/ 0 w 1717"/>
              <a:gd name="T35" fmla="*/ 0 h 484"/>
              <a:gd name="T36" fmla="*/ 201482829 w 1717"/>
              <a:gd name="T37" fmla="*/ 313792299 h 484"/>
              <a:gd name="T38" fmla="*/ 329088761 w 1717"/>
              <a:gd name="T39" fmla="*/ 470687703 h 484"/>
              <a:gd name="T40" fmla="*/ 458932752 w 1717"/>
              <a:gd name="T41" fmla="*/ 584563583 h 484"/>
              <a:gd name="T42" fmla="*/ 591016112 w 1717"/>
              <a:gd name="T43" fmla="*/ 685788002 h 484"/>
              <a:gd name="T44" fmla="*/ 729814864 w 1717"/>
              <a:gd name="T45" fmla="*/ 751582602 h 484"/>
              <a:gd name="T46" fmla="*/ 855181521 w 1717"/>
              <a:gd name="T47" fmla="*/ 792072688 h 484"/>
              <a:gd name="T48" fmla="*/ 1007412556 w 1717"/>
              <a:gd name="T49" fmla="*/ 814847864 h 484"/>
              <a:gd name="T50" fmla="*/ 1148450770 w 1717"/>
              <a:gd name="T51" fmla="*/ 814847864 h 484"/>
              <a:gd name="T52" fmla="*/ 1332023796 w 1717"/>
              <a:gd name="T53" fmla="*/ 797132954 h 484"/>
              <a:gd name="T54" fmla="*/ 1497687112 w 1717"/>
              <a:gd name="T55" fmla="*/ 759173797 h 484"/>
              <a:gd name="T56" fmla="*/ 1656633914 w 1717"/>
              <a:gd name="T57" fmla="*/ 703501321 h 484"/>
              <a:gd name="T58" fmla="*/ 1813342376 w 1717"/>
              <a:gd name="T59" fmla="*/ 630113935 h 484"/>
              <a:gd name="T60" fmla="*/ 1974528265 w 1717"/>
              <a:gd name="T61" fmla="*/ 528891107 h 484"/>
              <a:gd name="T62" fmla="*/ 2137953616 w 1717"/>
              <a:gd name="T63" fmla="*/ 387179684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FF9966"/>
          </a:solidFill>
          <a:ln w="12700" cap="rnd">
            <a:noFill/>
            <a:round/>
            <a:headEnd/>
            <a:tailEnd/>
          </a:ln>
        </p:spPr>
        <p:txBody>
          <a:bodyPr/>
          <a:lstStyle/>
          <a:p>
            <a:endParaRPr lang="en-US"/>
          </a:p>
        </p:txBody>
      </p:sp>
      <p:sp>
        <p:nvSpPr>
          <p:cNvPr id="36870" name="Freeform 25"/>
          <p:cNvSpPr>
            <a:spLocks/>
          </p:cNvSpPr>
          <p:nvPr/>
        </p:nvSpPr>
        <p:spPr bwMode="gray">
          <a:xfrm rot="9268622">
            <a:off x="1960563" y="2352675"/>
            <a:ext cx="2466975" cy="801688"/>
          </a:xfrm>
          <a:custGeom>
            <a:avLst/>
            <a:gdLst>
              <a:gd name="T0" fmla="*/ 1946707810 w 1717"/>
              <a:gd name="T1" fmla="*/ 280110483 h 484"/>
              <a:gd name="T2" fmla="*/ 2134565676 w 1717"/>
              <a:gd name="T3" fmla="*/ 1095723776 h 484"/>
              <a:gd name="T4" fmla="*/ 2039603688 w 1717"/>
              <a:gd name="T5" fmla="*/ 1024323870 h 484"/>
              <a:gd name="T6" fmla="*/ 1901290770 w 1717"/>
              <a:gd name="T7" fmla="*/ 1117693997 h 484"/>
              <a:gd name="T8" fmla="*/ 1765042524 w 1717"/>
              <a:gd name="T9" fmla="*/ 1200079012 h 484"/>
              <a:gd name="T10" fmla="*/ 1606085757 w 1717"/>
              <a:gd name="T11" fmla="*/ 1268732640 h 484"/>
              <a:gd name="T12" fmla="*/ 1469835715 w 1717"/>
              <a:gd name="T13" fmla="*/ 1307178870 h 484"/>
              <a:gd name="T14" fmla="*/ 1341844721 w 1717"/>
              <a:gd name="T15" fmla="*/ 1326402814 h 484"/>
              <a:gd name="T16" fmla="*/ 1207661147 w 1717"/>
              <a:gd name="T17" fmla="*/ 1326402814 h 484"/>
              <a:gd name="T18" fmla="*/ 1059024868 w 1717"/>
              <a:gd name="T19" fmla="*/ 1296195416 h 484"/>
              <a:gd name="T20" fmla="*/ 879424254 w 1717"/>
              <a:gd name="T21" fmla="*/ 1216556678 h 484"/>
              <a:gd name="T22" fmla="*/ 724596652 w 1717"/>
              <a:gd name="T23" fmla="*/ 1128679107 h 484"/>
              <a:gd name="T24" fmla="*/ 602798237 w 1717"/>
              <a:gd name="T25" fmla="*/ 1035308981 h 484"/>
              <a:gd name="T26" fmla="*/ 474807243 w 1717"/>
              <a:gd name="T27" fmla="*/ 906238902 h 484"/>
              <a:gd name="T28" fmla="*/ 334429563 w 1717"/>
              <a:gd name="T29" fmla="*/ 714005887 h 484"/>
              <a:gd name="T30" fmla="*/ 218823727 w 1717"/>
              <a:gd name="T31" fmla="*/ 510787968 h 484"/>
              <a:gd name="T32" fmla="*/ 140377635 w 1717"/>
              <a:gd name="T33" fmla="*/ 362495499 h 484"/>
              <a:gd name="T34" fmla="*/ 0 w 1717"/>
              <a:gd name="T35" fmla="*/ 0 h 484"/>
              <a:gd name="T36" fmla="*/ 187857911 w 1717"/>
              <a:gd name="T37" fmla="*/ 340525278 h 484"/>
              <a:gd name="T38" fmla="*/ 303463791 w 1717"/>
              <a:gd name="T39" fmla="*/ 510787968 h 484"/>
              <a:gd name="T40" fmla="*/ 425262295 w 1717"/>
              <a:gd name="T41" fmla="*/ 634367148 h 484"/>
              <a:gd name="T42" fmla="*/ 547059273 w 1717"/>
              <a:gd name="T43" fmla="*/ 744213284 h 484"/>
              <a:gd name="T44" fmla="*/ 675051705 w 1717"/>
              <a:gd name="T45" fmla="*/ 815614846 h 484"/>
              <a:gd name="T46" fmla="*/ 792720955 w 1717"/>
              <a:gd name="T47" fmla="*/ 859553631 h 484"/>
              <a:gd name="T48" fmla="*/ 933098545 w 1717"/>
              <a:gd name="T49" fmla="*/ 884268681 h 484"/>
              <a:gd name="T50" fmla="*/ 1059024868 w 1717"/>
              <a:gd name="T51" fmla="*/ 884268681 h 484"/>
              <a:gd name="T52" fmla="*/ 1232432902 w 1717"/>
              <a:gd name="T53" fmla="*/ 865046187 h 484"/>
              <a:gd name="T54" fmla="*/ 1385197089 w 1717"/>
              <a:gd name="T55" fmla="*/ 823852022 h 484"/>
              <a:gd name="T56" fmla="*/ 1531767618 w 1717"/>
              <a:gd name="T57" fmla="*/ 763437227 h 484"/>
              <a:gd name="T58" fmla="*/ 1680402460 w 1717"/>
              <a:gd name="T59" fmla="*/ 683798489 h 484"/>
              <a:gd name="T60" fmla="*/ 1824909395 w 1717"/>
              <a:gd name="T61" fmla="*/ 573950697 h 484"/>
              <a:gd name="T62" fmla="*/ 1977672145 w 1717"/>
              <a:gd name="T63" fmla="*/ 420165672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33CCCC"/>
          </a:solidFill>
          <a:ln w="12700" cap="rnd">
            <a:noFill/>
            <a:round/>
            <a:headEnd/>
            <a:tailEnd/>
          </a:ln>
        </p:spPr>
        <p:txBody>
          <a:bodyPr/>
          <a:lstStyle/>
          <a:p>
            <a:endParaRPr lang="en-US"/>
          </a:p>
        </p:txBody>
      </p:sp>
      <p:sp>
        <p:nvSpPr>
          <p:cNvPr id="36871" name="Freeform 26"/>
          <p:cNvSpPr>
            <a:spLocks/>
          </p:cNvSpPr>
          <p:nvPr/>
        </p:nvSpPr>
        <p:spPr bwMode="gray">
          <a:xfrm rot="-7200000">
            <a:off x="3787775" y="2217738"/>
            <a:ext cx="2570163" cy="769937"/>
          </a:xfrm>
          <a:custGeom>
            <a:avLst/>
            <a:gdLst>
              <a:gd name="T0" fmla="*/ 2107914019 w 1717"/>
              <a:gd name="T1" fmla="*/ 258119823 h 484"/>
              <a:gd name="T2" fmla="*/ 2147483647 w 1717"/>
              <a:gd name="T3" fmla="*/ 1009702524 h 484"/>
              <a:gd name="T4" fmla="*/ 2147483647 w 1717"/>
              <a:gd name="T5" fmla="*/ 943906334 h 484"/>
              <a:gd name="T6" fmla="*/ 2058631869 w 1717"/>
              <a:gd name="T7" fmla="*/ 1029946772 h 484"/>
              <a:gd name="T8" fmla="*/ 1908547565 w 1717"/>
              <a:gd name="T9" fmla="*/ 1105863495 h 484"/>
              <a:gd name="T10" fmla="*/ 1738301633 w 1717"/>
              <a:gd name="T11" fmla="*/ 1169128757 h 484"/>
              <a:gd name="T12" fmla="*/ 1592696028 w 1717"/>
              <a:gd name="T13" fmla="*/ 1204556986 h 484"/>
              <a:gd name="T14" fmla="*/ 1451571741 w 1717"/>
              <a:gd name="T15" fmla="*/ 1222270305 h 484"/>
              <a:gd name="T16" fmla="*/ 1308205485 w 1717"/>
              <a:gd name="T17" fmla="*/ 1222270305 h 484"/>
              <a:gd name="T18" fmla="*/ 1149160790 w 1717"/>
              <a:gd name="T19" fmla="*/ 1194434862 h 484"/>
              <a:gd name="T20" fmla="*/ 949792839 w 1717"/>
              <a:gd name="T21" fmla="*/ 1121047476 h 484"/>
              <a:gd name="T22" fmla="*/ 786267948 w 1717"/>
              <a:gd name="T23" fmla="*/ 1040068896 h 484"/>
              <a:gd name="T24" fmla="*/ 649622547 w 1717"/>
              <a:gd name="T25" fmla="*/ 954028457 h 484"/>
              <a:gd name="T26" fmla="*/ 515218179 w 1717"/>
              <a:gd name="T27" fmla="*/ 835092310 h 484"/>
              <a:gd name="T28" fmla="*/ 362892935 w 1717"/>
              <a:gd name="T29" fmla="*/ 657950969 h 484"/>
              <a:gd name="T30" fmla="*/ 235208112 w 1717"/>
              <a:gd name="T31" fmla="*/ 470687703 h 484"/>
              <a:gd name="T32" fmla="*/ 152325197 w 1717"/>
              <a:gd name="T33" fmla="*/ 334036546 h 484"/>
              <a:gd name="T34" fmla="*/ 0 w 1717"/>
              <a:gd name="T35" fmla="*/ 0 h 484"/>
              <a:gd name="T36" fmla="*/ 201607394 w 1717"/>
              <a:gd name="T37" fmla="*/ 313792299 h 484"/>
              <a:gd name="T38" fmla="*/ 329292217 w 1717"/>
              <a:gd name="T39" fmla="*/ 470687703 h 484"/>
              <a:gd name="T40" fmla="*/ 459216484 w 1717"/>
              <a:gd name="T41" fmla="*/ 584563583 h 484"/>
              <a:gd name="T42" fmla="*/ 591381502 w 1717"/>
              <a:gd name="T43" fmla="*/ 685788002 h 484"/>
              <a:gd name="T44" fmla="*/ 730266066 w 1717"/>
              <a:gd name="T45" fmla="*/ 751582602 h 484"/>
              <a:gd name="T46" fmla="*/ 855710230 w 1717"/>
              <a:gd name="T47" fmla="*/ 792072688 h 484"/>
              <a:gd name="T48" fmla="*/ 1008035380 w 1717"/>
              <a:gd name="T49" fmla="*/ 814847864 h 484"/>
              <a:gd name="T50" fmla="*/ 1149160790 w 1717"/>
              <a:gd name="T51" fmla="*/ 814847864 h 484"/>
              <a:gd name="T52" fmla="*/ 1332847308 w 1717"/>
              <a:gd name="T53" fmla="*/ 797132954 h 484"/>
              <a:gd name="T54" fmla="*/ 1498613045 w 1717"/>
              <a:gd name="T55" fmla="*/ 759173797 h 484"/>
              <a:gd name="T56" fmla="*/ 1657658114 w 1717"/>
              <a:gd name="T57" fmla="*/ 703501321 h 484"/>
              <a:gd name="T58" fmla="*/ 1814463460 w 1717"/>
              <a:gd name="T59" fmla="*/ 630113935 h 484"/>
              <a:gd name="T60" fmla="*/ 1975749001 w 1717"/>
              <a:gd name="T61" fmla="*/ 528891107 h 484"/>
              <a:gd name="T62" fmla="*/ 2139275388 w 1717"/>
              <a:gd name="T63" fmla="*/ 387179684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699FF"/>
          </a:solidFill>
          <a:ln w="12700" cap="rnd">
            <a:noFill/>
            <a:round/>
            <a:headEnd/>
            <a:tailEnd/>
          </a:ln>
        </p:spPr>
        <p:txBody>
          <a:bodyPr/>
          <a:lstStyle/>
          <a:p>
            <a:endParaRPr lang="en-US"/>
          </a:p>
        </p:txBody>
      </p:sp>
      <p:grpSp>
        <p:nvGrpSpPr>
          <p:cNvPr id="2" name="Group 40"/>
          <p:cNvGrpSpPr>
            <a:grpSpLocks/>
          </p:cNvGrpSpPr>
          <p:nvPr/>
        </p:nvGrpSpPr>
        <p:grpSpPr bwMode="auto">
          <a:xfrm>
            <a:off x="3276600" y="2667000"/>
            <a:ext cx="2057400" cy="2144712"/>
            <a:chOff x="2016" y="1920"/>
            <a:chExt cx="1680" cy="1680"/>
          </a:xfrm>
        </p:grpSpPr>
        <p:sp>
          <p:nvSpPr>
            <p:cNvPr id="32781" name="Oval 41"/>
            <p:cNvSpPr>
              <a:spLocks noChangeArrowheads="1"/>
            </p:cNvSpPr>
            <p:nvPr/>
          </p:nvSpPr>
          <p:spPr bwMode="gray">
            <a:xfrm>
              <a:off x="2016" y="1920"/>
              <a:ext cx="1680" cy="1680"/>
            </a:xfrm>
            <a:prstGeom prst="ellipse">
              <a:avLst/>
            </a:prstGeom>
            <a:gradFill rotWithShape="1">
              <a:gsLst>
                <a:gs pos="0">
                  <a:srgbClr val="FF3300"/>
                </a:gs>
                <a:gs pos="100000">
                  <a:srgbClr val="3E0C00"/>
                </a:gs>
              </a:gsLst>
              <a:lin ang="5400000" scaled="1"/>
            </a:gradFill>
            <a:ln w="9525">
              <a:solidFill>
                <a:srgbClr val="000000"/>
              </a:solidFill>
              <a:round/>
              <a:headEnd/>
              <a:tailEnd/>
            </a:ln>
          </p:spPr>
          <p:txBody>
            <a:bodyPr wrap="none" anchor="ctr"/>
            <a:lstStyle/>
            <a:p>
              <a:pPr algn="ctr"/>
              <a:endParaRPr lang="en-US" altLang="en-US">
                <a:solidFill>
                  <a:srgbClr val="FFFFFF"/>
                </a:solidFill>
              </a:endParaRPr>
            </a:p>
          </p:txBody>
        </p:sp>
        <p:sp>
          <p:nvSpPr>
            <p:cNvPr id="32782" name="Freeform 42"/>
            <p:cNvSpPr>
              <a:spLocks/>
            </p:cNvSpPr>
            <p:nvPr/>
          </p:nvSpPr>
          <p:spPr bwMode="gray">
            <a:xfrm>
              <a:off x="2208" y="1947"/>
              <a:ext cx="1296" cy="634"/>
            </a:xfrm>
            <a:custGeom>
              <a:avLst/>
              <a:gdLst>
                <a:gd name="T0" fmla="*/ 1160 w 1321"/>
                <a:gd name="T1" fmla="*/ 199 h 712"/>
                <a:gd name="T2" fmla="*/ 1174 w 1321"/>
                <a:gd name="T3" fmla="*/ 221 h 712"/>
                <a:gd name="T4" fmla="*/ 1177 w 1321"/>
                <a:gd name="T5" fmla="*/ 240 h 712"/>
                <a:gd name="T6" fmla="*/ 1172 w 1321"/>
                <a:gd name="T7" fmla="*/ 257 h 712"/>
                <a:gd name="T8" fmla="*/ 1157 w 1321"/>
                <a:gd name="T9" fmla="*/ 273 h 712"/>
                <a:gd name="T10" fmla="*/ 1134 w 1321"/>
                <a:gd name="T11" fmla="*/ 289 h 712"/>
                <a:gd name="T12" fmla="*/ 1105 w 1321"/>
                <a:gd name="T13" fmla="*/ 301 h 712"/>
                <a:gd name="T14" fmla="*/ 1066 w 1321"/>
                <a:gd name="T15" fmla="*/ 313 h 712"/>
                <a:gd name="T16" fmla="*/ 1023 w 1321"/>
                <a:gd name="T17" fmla="*/ 324 h 712"/>
                <a:gd name="T18" fmla="*/ 973 w 1321"/>
                <a:gd name="T19" fmla="*/ 332 h 712"/>
                <a:gd name="T20" fmla="*/ 919 w 1321"/>
                <a:gd name="T21" fmla="*/ 340 h 712"/>
                <a:gd name="T22" fmla="*/ 862 w 1321"/>
                <a:gd name="T23" fmla="*/ 345 h 712"/>
                <a:gd name="T24" fmla="*/ 799 w 1321"/>
                <a:gd name="T25" fmla="*/ 351 h 712"/>
                <a:gd name="T26" fmla="*/ 735 w 1321"/>
                <a:gd name="T27" fmla="*/ 354 h 712"/>
                <a:gd name="T28" fmla="*/ 709 w 1321"/>
                <a:gd name="T29" fmla="*/ 355 h 712"/>
                <a:gd name="T30" fmla="*/ 425 w 1321"/>
                <a:gd name="T31" fmla="*/ 355 h 712"/>
                <a:gd name="T32" fmla="*/ 421 w 1321"/>
                <a:gd name="T33" fmla="*/ 355 h 712"/>
                <a:gd name="T34" fmla="*/ 365 w 1321"/>
                <a:gd name="T35" fmla="*/ 353 h 712"/>
                <a:gd name="T36" fmla="*/ 311 w 1321"/>
                <a:gd name="T37" fmla="*/ 351 h 712"/>
                <a:gd name="T38" fmla="*/ 260 w 1321"/>
                <a:gd name="T39" fmla="*/ 347 h 712"/>
                <a:gd name="T40" fmla="*/ 211 w 1321"/>
                <a:gd name="T41" fmla="*/ 344 h 712"/>
                <a:gd name="T42" fmla="*/ 167 w 1321"/>
                <a:gd name="T43" fmla="*/ 337 h 712"/>
                <a:gd name="T44" fmla="*/ 126 w 1321"/>
                <a:gd name="T45" fmla="*/ 329 h 712"/>
                <a:gd name="T46" fmla="*/ 90 w 1321"/>
                <a:gd name="T47" fmla="*/ 323 h 712"/>
                <a:gd name="T48" fmla="*/ 61 w 1321"/>
                <a:gd name="T49" fmla="*/ 314 h 712"/>
                <a:gd name="T50" fmla="*/ 33 w 1321"/>
                <a:gd name="T51" fmla="*/ 303 h 712"/>
                <a:gd name="T52" fmla="*/ 18 w 1321"/>
                <a:gd name="T53" fmla="*/ 290 h 712"/>
                <a:gd name="T54" fmla="*/ 6 w 1321"/>
                <a:gd name="T55" fmla="*/ 276 h 712"/>
                <a:gd name="T56" fmla="*/ 0 w 1321"/>
                <a:gd name="T57" fmla="*/ 261 h 712"/>
                <a:gd name="T58" fmla="*/ 0 w 1321"/>
                <a:gd name="T59" fmla="*/ 259 h 712"/>
                <a:gd name="T60" fmla="*/ 4 w 1321"/>
                <a:gd name="T61" fmla="*/ 242 h 712"/>
                <a:gd name="T62" fmla="*/ 16 w 1321"/>
                <a:gd name="T63" fmla="*/ 222 h 712"/>
                <a:gd name="T64" fmla="*/ 45 w 1321"/>
                <a:gd name="T65" fmla="*/ 184 h 712"/>
                <a:gd name="T66" fmla="*/ 82 w 1321"/>
                <a:gd name="T67" fmla="*/ 149 h 712"/>
                <a:gd name="T68" fmla="*/ 130 w 1321"/>
                <a:gd name="T69" fmla="*/ 118 h 712"/>
                <a:gd name="T70" fmla="*/ 181 w 1321"/>
                <a:gd name="T71" fmla="*/ 88 h 712"/>
                <a:gd name="T72" fmla="*/ 240 w 1321"/>
                <a:gd name="T73" fmla="*/ 61 h 712"/>
                <a:gd name="T74" fmla="*/ 305 w 1321"/>
                <a:gd name="T75" fmla="*/ 41 h 712"/>
                <a:gd name="T76" fmla="*/ 370 w 1321"/>
                <a:gd name="T77" fmla="*/ 23 h 712"/>
                <a:gd name="T78" fmla="*/ 443 w 1321"/>
                <a:gd name="T79" fmla="*/ 11 h 712"/>
                <a:gd name="T80" fmla="*/ 518 w 1321"/>
                <a:gd name="T81" fmla="*/ 4 h 712"/>
                <a:gd name="T82" fmla="*/ 595 w 1321"/>
                <a:gd name="T83" fmla="*/ 0 h 712"/>
                <a:gd name="T84" fmla="*/ 595 w 1321"/>
                <a:gd name="T85" fmla="*/ 0 h 712"/>
                <a:gd name="T86" fmla="*/ 677 w 1321"/>
                <a:gd name="T87" fmla="*/ 4 h 712"/>
                <a:gd name="T88" fmla="*/ 755 w 1321"/>
                <a:gd name="T89" fmla="*/ 11 h 712"/>
                <a:gd name="T90" fmla="*/ 831 w 1321"/>
                <a:gd name="T91" fmla="*/ 26 h 712"/>
                <a:gd name="T92" fmla="*/ 901 w 1321"/>
                <a:gd name="T93" fmla="*/ 45 h 712"/>
                <a:gd name="T94" fmla="*/ 965 w 1321"/>
                <a:gd name="T95" fmla="*/ 69 h 712"/>
                <a:gd name="T96" fmla="*/ 1024 w 1321"/>
                <a:gd name="T97" fmla="*/ 97 h 712"/>
                <a:gd name="T98" fmla="*/ 1077 w 1321"/>
                <a:gd name="T99" fmla="*/ 127 h 712"/>
                <a:gd name="T100" fmla="*/ 1122 w 1321"/>
                <a:gd name="T101" fmla="*/ 162 h 712"/>
                <a:gd name="T102" fmla="*/ 1160 w 1321"/>
                <a:gd name="T103" fmla="*/ 199 h 712"/>
                <a:gd name="T104" fmla="*/ 1160 w 1321"/>
                <a:gd name="T105" fmla="*/ 19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3300"/>
                </a:gs>
              </a:gsLst>
              <a:lin ang="5400000" scaled="1"/>
            </a:gradFill>
            <a:ln w="0">
              <a:noFill/>
              <a:round/>
              <a:headEnd/>
              <a:tailEnd/>
            </a:ln>
          </p:spPr>
          <p:txBody>
            <a:bodyPr/>
            <a:lstStyle/>
            <a:p>
              <a:endParaRPr lang="en-US"/>
            </a:p>
          </p:txBody>
        </p:sp>
      </p:grpSp>
      <p:sp>
        <p:nvSpPr>
          <p:cNvPr id="36873" name="Text Box 43"/>
          <p:cNvSpPr txBox="1">
            <a:spLocks noChangeArrowheads="1"/>
          </p:cNvSpPr>
          <p:nvPr/>
        </p:nvSpPr>
        <p:spPr bwMode="auto">
          <a:xfrm>
            <a:off x="6245225" y="2743200"/>
            <a:ext cx="2898775" cy="1938992"/>
          </a:xfrm>
          <a:prstGeom prst="rect">
            <a:avLst/>
          </a:prstGeom>
          <a:noFill/>
          <a:ln w="9525" algn="ctr">
            <a:noFill/>
            <a:miter lim="800000"/>
            <a:headEnd/>
            <a:tailEnd/>
          </a:ln>
        </p:spPr>
        <p:txBody>
          <a:bodyPr>
            <a:spAutoFit/>
          </a:bodyPr>
          <a:lstStyle/>
          <a:p>
            <a:pPr algn="ctr"/>
            <a:r>
              <a:rPr lang="vi-VN" dirty="0" smtClean="0"/>
              <a:t>Quy định lãi suất phát sinh do chậm trả tiền </a:t>
            </a:r>
            <a:r>
              <a:rPr lang="vi-VN" i="1" dirty="0" smtClean="0"/>
              <a:t>dựa trên mức lãi suất cố định như trong hợp đồng vay tài sản</a:t>
            </a:r>
            <a:endParaRPr lang="en-US" altLang="en-US" sz="2400" b="1" i="1" dirty="0">
              <a:solidFill>
                <a:srgbClr val="0070C0"/>
              </a:solidFill>
            </a:endParaRPr>
          </a:p>
        </p:txBody>
      </p:sp>
      <p:sp>
        <p:nvSpPr>
          <p:cNvPr id="107566" name="Text Box 46"/>
          <p:cNvSpPr txBox="1">
            <a:spLocks noChangeArrowheads="1"/>
          </p:cNvSpPr>
          <p:nvPr/>
        </p:nvSpPr>
        <p:spPr bwMode="auto">
          <a:xfrm>
            <a:off x="152400" y="2590800"/>
            <a:ext cx="2286000" cy="3416320"/>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lgn="ctr">
              <a:defRPr/>
            </a:pPr>
            <a:r>
              <a:rPr lang="en-US" b="1" i="1" dirty="0" smtClean="0"/>
              <a:t>Kg </a:t>
            </a:r>
            <a:r>
              <a:rPr lang="en-US" b="1" i="1" dirty="0" err="1" smtClean="0"/>
              <a:t>chịu</a:t>
            </a:r>
            <a:r>
              <a:rPr lang="en-US" b="1" i="1" dirty="0" smtClean="0"/>
              <a:t> TNDS</a:t>
            </a:r>
            <a:r>
              <a:rPr lang="en-US" b="1" dirty="0" smtClean="0"/>
              <a:t>:</a:t>
            </a:r>
          </a:p>
          <a:p>
            <a:pPr algn="ctr">
              <a:buFontTx/>
              <a:buChar char="-"/>
              <a:defRPr/>
            </a:pPr>
            <a:r>
              <a:rPr lang="en-US" dirty="0" smtClean="0"/>
              <a:t> D</a:t>
            </a:r>
            <a:r>
              <a:rPr lang="vi-VN" dirty="0" smtClean="0"/>
              <a:t>o sự kiện </a:t>
            </a:r>
            <a:r>
              <a:rPr lang="vi-VN" i="1" dirty="0" smtClean="0"/>
              <a:t>bất khả khán</a:t>
            </a:r>
            <a:r>
              <a:rPr lang="en-US" i="1" dirty="0" smtClean="0"/>
              <a:t>g;</a:t>
            </a:r>
          </a:p>
          <a:p>
            <a:pPr algn="ctr">
              <a:buFontTx/>
              <a:buChar char="-"/>
              <a:defRPr/>
            </a:pPr>
            <a:r>
              <a:rPr lang="en-US" dirty="0" smtClean="0"/>
              <a:t> </a:t>
            </a:r>
            <a:r>
              <a:rPr lang="en-US" dirty="0" err="1" smtClean="0"/>
              <a:t>Bên</a:t>
            </a:r>
            <a:r>
              <a:rPr lang="en-US" dirty="0" smtClean="0"/>
              <a:t> VP </a:t>
            </a:r>
            <a:r>
              <a:rPr lang="vi-VN" dirty="0" smtClean="0"/>
              <a:t>chứng minh được </a:t>
            </a:r>
            <a:r>
              <a:rPr lang="en-US" dirty="0" smtClean="0"/>
              <a:t>NV </a:t>
            </a:r>
            <a:r>
              <a:rPr lang="vi-VN" dirty="0" smtClean="0"/>
              <a:t>k</a:t>
            </a:r>
            <a:r>
              <a:rPr lang="en-US" dirty="0" smtClean="0"/>
              <a:t>g</a:t>
            </a:r>
            <a:r>
              <a:rPr lang="vi-VN" dirty="0" smtClean="0"/>
              <a:t> thực hiện được là hoàn toàn do </a:t>
            </a:r>
            <a:r>
              <a:rPr lang="vi-VN" i="1" dirty="0" smtClean="0"/>
              <a:t>lỗi của bên có quyền</a:t>
            </a:r>
            <a:endParaRPr lang="en-US" altLang="en-US" i="1" dirty="0">
              <a:solidFill>
                <a:schemeClr val="accent2">
                  <a:lumMod val="75000"/>
                </a:schemeClr>
              </a:solidFill>
              <a:latin typeface="+mj-lt"/>
            </a:endParaRPr>
          </a:p>
        </p:txBody>
      </p:sp>
      <p:sp>
        <p:nvSpPr>
          <p:cNvPr id="36875" name="Text Box 48"/>
          <p:cNvSpPr txBox="1">
            <a:spLocks noChangeArrowheads="1"/>
          </p:cNvSpPr>
          <p:nvPr/>
        </p:nvSpPr>
        <p:spPr bwMode="auto">
          <a:xfrm>
            <a:off x="3103563" y="5410200"/>
            <a:ext cx="3602037" cy="1323439"/>
          </a:xfrm>
          <a:prstGeom prst="rect">
            <a:avLst/>
          </a:prstGeom>
          <a:noFill/>
          <a:ln w="9525" algn="ctr">
            <a:noFill/>
            <a:miter lim="800000"/>
            <a:headEnd/>
            <a:tailEnd/>
          </a:ln>
        </p:spPr>
        <p:txBody>
          <a:bodyPr>
            <a:spAutoFit/>
          </a:bodyPr>
          <a:lstStyle/>
          <a:p>
            <a:pPr algn="ctr"/>
            <a:r>
              <a:rPr lang="vi-VN" sz="2000" dirty="0" smtClean="0"/>
              <a:t>Bên có quyền phải áp dụng các biện pháp cần thiết, hợp lý để thiệt hại </a:t>
            </a:r>
            <a:r>
              <a:rPr lang="vi-VN" sz="2000" i="1" dirty="0" smtClean="0"/>
              <a:t>không xảy ra hoặc hạn chế thiệt hại cho mình</a:t>
            </a:r>
            <a:r>
              <a:rPr lang="en-US" sz="2000" dirty="0" smtClean="0"/>
              <a:t>…</a:t>
            </a:r>
            <a:endParaRPr lang="en-US" altLang="en-US" sz="2000" b="1" dirty="0">
              <a:solidFill>
                <a:srgbClr val="7030A0"/>
              </a:solidFill>
            </a:endParaRPr>
          </a:p>
        </p:txBody>
      </p:sp>
      <p:sp>
        <p:nvSpPr>
          <p:cNvPr id="107569" name="Text Box 49"/>
          <p:cNvSpPr txBox="1">
            <a:spLocks noChangeArrowheads="1"/>
          </p:cNvSpPr>
          <p:nvPr/>
        </p:nvSpPr>
        <p:spPr bwMode="auto">
          <a:xfrm>
            <a:off x="1600200" y="1143000"/>
            <a:ext cx="6781800" cy="830997"/>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lgn="ctr">
              <a:defRPr/>
            </a:pPr>
            <a:r>
              <a:rPr lang="en-US" dirty="0" err="1" smtClean="0"/>
              <a:t>Bên</a:t>
            </a:r>
            <a:r>
              <a:rPr lang="en-US" dirty="0" smtClean="0"/>
              <a:t> </a:t>
            </a:r>
            <a:r>
              <a:rPr lang="en-US" dirty="0" err="1" smtClean="0"/>
              <a:t>có</a:t>
            </a:r>
            <a:r>
              <a:rPr lang="en-US" dirty="0" smtClean="0"/>
              <a:t> </a:t>
            </a:r>
            <a:r>
              <a:rPr lang="en-US" dirty="0" err="1" smtClean="0"/>
              <a:t>nghĩa</a:t>
            </a:r>
            <a:r>
              <a:rPr lang="en-US" dirty="0" smtClean="0"/>
              <a:t> </a:t>
            </a:r>
            <a:r>
              <a:rPr lang="en-US" dirty="0" err="1" smtClean="0"/>
              <a:t>vụ</a:t>
            </a:r>
            <a:r>
              <a:rPr lang="en-US" dirty="0" smtClean="0"/>
              <a:t> </a:t>
            </a:r>
            <a:r>
              <a:rPr lang="en-US" dirty="0" err="1" smtClean="0"/>
              <a:t>mà</a:t>
            </a:r>
            <a:r>
              <a:rPr lang="en-US" dirty="0" smtClean="0"/>
              <a:t> vi </a:t>
            </a:r>
            <a:r>
              <a:rPr lang="en-US" dirty="0" err="1" smtClean="0"/>
              <a:t>phạm</a:t>
            </a:r>
            <a:r>
              <a:rPr lang="en-US" dirty="0" smtClean="0"/>
              <a:t> </a:t>
            </a:r>
            <a:r>
              <a:rPr lang="en-US" dirty="0" err="1" smtClean="0"/>
              <a:t>nghĩa</a:t>
            </a:r>
            <a:r>
              <a:rPr lang="en-US" dirty="0" smtClean="0"/>
              <a:t> </a:t>
            </a:r>
            <a:r>
              <a:rPr lang="en-US" dirty="0" err="1" smtClean="0"/>
              <a:t>vụ</a:t>
            </a:r>
            <a:r>
              <a:rPr lang="en-US" dirty="0" smtClean="0"/>
              <a:t> </a:t>
            </a:r>
            <a:r>
              <a:rPr lang="en-US" dirty="0" err="1" smtClean="0"/>
              <a:t>thì</a:t>
            </a:r>
            <a:r>
              <a:rPr lang="en-US" dirty="0" smtClean="0"/>
              <a:t> </a:t>
            </a:r>
            <a:r>
              <a:rPr lang="en-US" dirty="0" err="1" smtClean="0"/>
              <a:t>bị</a:t>
            </a:r>
            <a:r>
              <a:rPr lang="en-US" dirty="0" smtClean="0"/>
              <a:t> </a:t>
            </a:r>
            <a:r>
              <a:rPr lang="en-US" dirty="0" err="1" smtClean="0"/>
              <a:t>suy</a:t>
            </a:r>
            <a:r>
              <a:rPr lang="en-US" dirty="0" smtClean="0"/>
              <a:t> </a:t>
            </a:r>
            <a:r>
              <a:rPr lang="en-US" dirty="0" err="1" smtClean="0"/>
              <a:t>đoán</a:t>
            </a:r>
            <a:r>
              <a:rPr lang="en-US" dirty="0" smtClean="0"/>
              <a:t> </a:t>
            </a:r>
            <a:r>
              <a:rPr lang="en-US" dirty="0" err="1" smtClean="0"/>
              <a:t>là</a:t>
            </a:r>
            <a:r>
              <a:rPr lang="en-US" dirty="0" smtClean="0"/>
              <a:t> </a:t>
            </a:r>
            <a:r>
              <a:rPr lang="en-US" dirty="0" err="1" smtClean="0"/>
              <a:t>có</a:t>
            </a:r>
            <a:r>
              <a:rPr lang="en-US" dirty="0" smtClean="0"/>
              <a:t> </a:t>
            </a:r>
            <a:r>
              <a:rPr lang="en-US" dirty="0" err="1" smtClean="0"/>
              <a:t>lỗi</a:t>
            </a:r>
            <a:r>
              <a:rPr lang="en-US" dirty="0" smtClean="0"/>
              <a:t> </a:t>
            </a:r>
            <a:r>
              <a:rPr lang="en-US" dirty="0" err="1" smtClean="0"/>
              <a:t>và</a:t>
            </a:r>
            <a:r>
              <a:rPr lang="en-US" dirty="0" smtClean="0"/>
              <a:t> </a:t>
            </a:r>
            <a:r>
              <a:rPr lang="en-US" dirty="0" err="1" smtClean="0"/>
              <a:t>phải</a:t>
            </a:r>
            <a:r>
              <a:rPr lang="en-US" dirty="0" smtClean="0"/>
              <a:t> </a:t>
            </a:r>
            <a:r>
              <a:rPr lang="en-US" dirty="0" err="1" smtClean="0"/>
              <a:t>chịu</a:t>
            </a:r>
            <a:r>
              <a:rPr lang="en-US" dirty="0" smtClean="0"/>
              <a:t> TNDS </a:t>
            </a:r>
            <a:r>
              <a:rPr lang="en-US" dirty="0" err="1" smtClean="0"/>
              <a:t>đối</a:t>
            </a:r>
            <a:r>
              <a:rPr lang="en-US" dirty="0" smtClean="0"/>
              <a:t> </a:t>
            </a:r>
            <a:r>
              <a:rPr lang="en-US" dirty="0" err="1" smtClean="0"/>
              <a:t>với</a:t>
            </a:r>
            <a:r>
              <a:rPr lang="en-US" dirty="0" smtClean="0"/>
              <a:t> </a:t>
            </a:r>
            <a:r>
              <a:rPr lang="en-US" dirty="0" err="1" smtClean="0"/>
              <a:t>bên</a:t>
            </a:r>
            <a:r>
              <a:rPr lang="en-US" dirty="0" smtClean="0"/>
              <a:t> </a:t>
            </a:r>
            <a:r>
              <a:rPr lang="en-US" dirty="0" err="1" smtClean="0"/>
              <a:t>có</a:t>
            </a:r>
            <a:r>
              <a:rPr lang="en-US" dirty="0" smtClean="0"/>
              <a:t> </a:t>
            </a:r>
            <a:r>
              <a:rPr lang="en-US" dirty="0" err="1" smtClean="0"/>
              <a:t>quyền</a:t>
            </a:r>
            <a:r>
              <a:rPr lang="en-US" sz="2000" dirty="0" smtClean="0"/>
              <a:t>.</a:t>
            </a:r>
            <a:endParaRPr lang="en-US" altLang="en-US" b="1" dirty="0">
              <a:solidFill>
                <a:srgbClr val="FFFFFF"/>
              </a:solidFill>
              <a:latin typeface="+mj-lt"/>
            </a:endParaRPr>
          </a:p>
        </p:txBody>
      </p:sp>
      <p:sp>
        <p:nvSpPr>
          <p:cNvPr id="107571" name="Text Box 51"/>
          <p:cNvSpPr txBox="1">
            <a:spLocks noChangeArrowheads="1"/>
          </p:cNvSpPr>
          <p:nvPr/>
        </p:nvSpPr>
        <p:spPr bwMode="gray">
          <a:xfrm>
            <a:off x="3260725" y="3236913"/>
            <a:ext cx="2108200" cy="1015663"/>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defRPr/>
            </a:pPr>
            <a:r>
              <a:rPr lang="en-US" altLang="en-US" sz="2000" b="1" dirty="0" smtClean="0">
                <a:solidFill>
                  <a:srgbClr val="DFE29A"/>
                </a:solidFill>
                <a:effectLst>
                  <a:outerShdw blurRad="38100" dist="38100" dir="2700000" algn="tl">
                    <a:srgbClr val="000000"/>
                  </a:outerShdw>
                </a:effectLst>
              </a:rPr>
              <a:t>NỘI HÀM CỦA VPNV CỤ</a:t>
            </a:r>
          </a:p>
          <a:p>
            <a:pPr algn="ctr">
              <a:defRPr/>
            </a:pPr>
            <a:r>
              <a:rPr lang="en-US" altLang="en-US" sz="2000" b="1" dirty="0" smtClean="0">
                <a:solidFill>
                  <a:srgbClr val="DFE29A"/>
                </a:solidFill>
                <a:effectLst>
                  <a:outerShdw blurRad="38100" dist="38100" dir="2700000" algn="tl">
                    <a:srgbClr val="000000"/>
                  </a:outerShdw>
                </a:effectLst>
              </a:rPr>
              <a:t>THỂ HƠN…</a:t>
            </a:r>
            <a:endParaRPr lang="en-US" altLang="en-US" sz="2000" b="1" dirty="0">
              <a:solidFill>
                <a:srgbClr val="DFE29A"/>
              </a:solidFill>
              <a:effectLst>
                <a:outerShdw blurRad="38100" dist="38100" dir="2700000" algn="tl">
                  <a:srgbClr val="000000"/>
                </a:outerShdw>
              </a:effectLst>
            </a:endParaRPr>
          </a:p>
        </p:txBody>
      </p:sp>
      <p:sp>
        <p:nvSpPr>
          <p:cNvPr id="18" name="Title 1"/>
          <p:cNvSpPr>
            <a:spLocks noGrp="1"/>
          </p:cNvSpPr>
          <p:nvPr>
            <p:ph type="title"/>
          </p:nvPr>
        </p:nvSpPr>
        <p:spPr>
          <a:xfrm>
            <a:off x="304800" y="228600"/>
            <a:ext cx="8462962" cy="563563"/>
          </a:xfrm>
          <a:extLst>
            <a:ext uri="{909E8E84-426E-40DD-AFC4-6F175D3DCCD1}"/>
            <a:ext uri="{91240B29-F687-4F45-9708-019B960494DF}"/>
            <a:ext uri="{AF507438-7753-43E0-B8FC-AC1667EBCBE1}"/>
          </a:extLst>
        </p:spPr>
        <p:txBody>
          <a:bodyPr>
            <a:normAutofit fontScale="90000"/>
          </a:bodyPr>
          <a:lstStyle/>
          <a:p>
            <a:pPr algn="ctr" eaLnBrk="1" hangingPunct="1">
              <a:defRPr/>
            </a:pPr>
            <a:r>
              <a:rPr lang="en-US" sz="2800" b="1" dirty="0" smtClean="0">
                <a:solidFill>
                  <a:srgbClr val="FF99FF"/>
                </a:solidFill>
              </a:rPr>
              <a:t>9.Trách </a:t>
            </a:r>
            <a:r>
              <a:rPr lang="en-US" sz="2800" b="1" dirty="0" err="1" smtClean="0">
                <a:solidFill>
                  <a:srgbClr val="FF99FF"/>
                </a:solidFill>
              </a:rPr>
              <a:t>nhiệm</a:t>
            </a:r>
            <a:r>
              <a:rPr lang="en-US" sz="2800" b="1" dirty="0" smtClean="0">
                <a:solidFill>
                  <a:srgbClr val="FF99FF"/>
                </a:solidFill>
              </a:rPr>
              <a:t> </a:t>
            </a:r>
            <a:r>
              <a:rPr lang="en-US" sz="2800" b="1" dirty="0" err="1" smtClean="0">
                <a:solidFill>
                  <a:srgbClr val="FF99FF"/>
                </a:solidFill>
              </a:rPr>
              <a:t>dân</a:t>
            </a:r>
            <a:r>
              <a:rPr lang="en-US" sz="2800" b="1" dirty="0" smtClean="0">
                <a:solidFill>
                  <a:srgbClr val="FF99FF"/>
                </a:solidFill>
              </a:rPr>
              <a:t> </a:t>
            </a:r>
            <a:r>
              <a:rPr lang="en-US" sz="2800" b="1" dirty="0" err="1" smtClean="0">
                <a:solidFill>
                  <a:srgbClr val="FF99FF"/>
                </a:solidFill>
              </a:rPr>
              <a:t>sự</a:t>
            </a:r>
            <a:r>
              <a:rPr lang="en-US" sz="2800" b="1" dirty="0" smtClean="0">
                <a:solidFill>
                  <a:srgbClr val="FF99FF"/>
                </a:solidFill>
              </a:rPr>
              <a:t> do vi </a:t>
            </a:r>
            <a:r>
              <a:rPr lang="en-US" sz="2800" b="1" dirty="0" err="1" smtClean="0">
                <a:solidFill>
                  <a:srgbClr val="FF99FF"/>
                </a:solidFill>
              </a:rPr>
              <a:t>phạm</a:t>
            </a:r>
            <a:r>
              <a:rPr lang="en-US" sz="2800" b="1" dirty="0" smtClean="0">
                <a:solidFill>
                  <a:srgbClr val="FF99FF"/>
                </a:solidFill>
              </a:rPr>
              <a:t> </a:t>
            </a:r>
            <a:r>
              <a:rPr lang="en-US" sz="2800" b="1" dirty="0" err="1" smtClean="0">
                <a:solidFill>
                  <a:srgbClr val="FF99FF"/>
                </a:solidFill>
              </a:rPr>
              <a:t>nghĩa</a:t>
            </a:r>
            <a:r>
              <a:rPr lang="en-US" sz="2800" b="1" dirty="0" smtClean="0">
                <a:solidFill>
                  <a:srgbClr val="FF99FF"/>
                </a:solidFill>
              </a:rPr>
              <a:t> </a:t>
            </a:r>
            <a:r>
              <a:rPr lang="en-US" sz="2800" b="1" dirty="0" err="1" smtClean="0">
                <a:solidFill>
                  <a:srgbClr val="FF99FF"/>
                </a:solidFill>
              </a:rPr>
              <a:t>vụ</a:t>
            </a:r>
            <a:r>
              <a:rPr lang="en-US" sz="2800" b="1" dirty="0" smtClean="0">
                <a:solidFill>
                  <a:srgbClr val="FF99FF"/>
                </a:solidFill>
              </a:rPr>
              <a:t> </a:t>
            </a:r>
            <a:br>
              <a:rPr lang="en-US" sz="2800" b="1" dirty="0" smtClean="0">
                <a:solidFill>
                  <a:srgbClr val="FF99FF"/>
                </a:solidFill>
              </a:rPr>
            </a:br>
            <a:r>
              <a:rPr lang="en-US" sz="2800" b="1" dirty="0" smtClean="0">
                <a:solidFill>
                  <a:srgbClr val="FF99FF"/>
                </a:solidFill>
              </a:rPr>
              <a:t>(</a:t>
            </a:r>
            <a:r>
              <a:rPr lang="en-US" sz="2800" b="1" dirty="0" err="1" smtClean="0">
                <a:solidFill>
                  <a:srgbClr val="FF99FF"/>
                </a:solidFill>
              </a:rPr>
              <a:t>Điều</a:t>
            </a:r>
            <a:r>
              <a:rPr lang="en-US" sz="2800" b="1" dirty="0" smtClean="0">
                <a:solidFill>
                  <a:srgbClr val="FF99FF"/>
                </a:solidFill>
              </a:rPr>
              <a:t> 351-364)</a:t>
            </a:r>
            <a:endParaRPr lang="en-US" sz="2800" b="1" kern="10" dirty="0">
              <a:ln w="9525">
                <a:solidFill>
                  <a:schemeClr val="bg1"/>
                </a:solidFill>
                <a:round/>
                <a:headEnd/>
                <a:tailEnd/>
              </a:ln>
              <a:solidFill>
                <a:srgbClr val="FF99FF"/>
              </a:solidFill>
              <a:latin typeface="Arial"/>
              <a:cs typeface="Arial"/>
            </a:endParaRPr>
          </a:p>
        </p:txBody>
      </p:sp>
      <p:pic>
        <p:nvPicPr>
          <p:cNvPr id="15" name="Picture 14" descr="HB4.jpg"/>
          <p:cNvPicPr>
            <a:picLocks noChangeAspect="1"/>
          </p:cNvPicPr>
          <p:nvPr/>
        </p:nvPicPr>
        <p:blipFill>
          <a:blip r:embed="rId2" cstate="print"/>
          <a:stretch>
            <a:fillRect/>
          </a:stretch>
        </p:blipFill>
        <p:spPr>
          <a:xfrm>
            <a:off x="6629400" y="4953000"/>
            <a:ext cx="2514600" cy="1905000"/>
          </a:xfrm>
          <a:prstGeom prst="rect">
            <a:avLst/>
          </a:prstGeom>
          <a:ln>
            <a:noFill/>
          </a:ln>
          <a:effectLst>
            <a:softEdge rad="112500"/>
          </a:effectLst>
        </p:spPr>
      </p:pic>
      <p:pic>
        <p:nvPicPr>
          <p:cNvPr id="16" name="Picture 15" descr="HB11.jpg"/>
          <p:cNvPicPr>
            <a:picLocks noChangeAspect="1"/>
          </p:cNvPicPr>
          <p:nvPr/>
        </p:nvPicPr>
        <p:blipFill>
          <a:blip r:embed="rId3" cstate="print"/>
          <a:stretch>
            <a:fillRect/>
          </a:stretch>
        </p:blipFill>
        <p:spPr>
          <a:xfrm>
            <a:off x="152400" y="762000"/>
            <a:ext cx="1524000" cy="1600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800" decel="100000"/>
                                        <p:tgtEl>
                                          <p:spTgt spid="18"/>
                                        </p:tgtEl>
                                      </p:cBhvr>
                                    </p:animEffect>
                                    <p:anim calcmode="lin" valueType="num">
                                      <p:cBhvr>
                                        <p:cTn id="8" dur="800" decel="100000" fill="hold"/>
                                        <p:tgtEl>
                                          <p:spTgt spid="18"/>
                                        </p:tgtEl>
                                        <p:attrNameLst>
                                          <p:attrName>style.rotation</p:attrName>
                                        </p:attrNameLst>
                                      </p:cBhvr>
                                      <p:tavLst>
                                        <p:tav tm="0">
                                          <p:val>
                                            <p:fltVal val="-90"/>
                                          </p:val>
                                        </p:tav>
                                        <p:tav tm="100000">
                                          <p:val>
                                            <p:fltVal val="0"/>
                                          </p:val>
                                        </p:tav>
                                      </p:tavLst>
                                    </p:anim>
                                    <p:anim calcmode="lin" valueType="num">
                                      <p:cBhvr>
                                        <p:cTn id="9" dur="800" decel="100000" fill="hold"/>
                                        <p:tgtEl>
                                          <p:spTgt spid="18"/>
                                        </p:tgtEl>
                                        <p:attrNameLst>
                                          <p:attrName>ppt_x</p:attrName>
                                        </p:attrNameLst>
                                      </p:cBhvr>
                                      <p:tavLst>
                                        <p:tav tm="0">
                                          <p:val>
                                            <p:strVal val="#ppt_x+0.4"/>
                                          </p:val>
                                        </p:tav>
                                        <p:tav tm="100000">
                                          <p:val>
                                            <p:strVal val="#ppt_x-0.05"/>
                                          </p:val>
                                        </p:tav>
                                      </p:tavLst>
                                    </p:anim>
                                    <p:anim calcmode="lin" valueType="num">
                                      <p:cBhvr>
                                        <p:cTn id="10" dur="800" decel="100000" fill="hold"/>
                                        <p:tgtEl>
                                          <p:spTgt spid="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107571"/>
                                        </p:tgtEl>
                                        <p:attrNameLst>
                                          <p:attrName>style.visibility</p:attrName>
                                        </p:attrNameLst>
                                      </p:cBhvr>
                                      <p:to>
                                        <p:strVal val="visible"/>
                                      </p:to>
                                    </p:set>
                                    <p:animEffect transition="in" filter="barn(inHorizontal)">
                                      <p:cBhvr>
                                        <p:cTn id="21" dur="500"/>
                                        <p:tgtEl>
                                          <p:spTgt spid="10757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36871"/>
                                        </p:tgtEl>
                                        <p:attrNameLst>
                                          <p:attrName>style.visibility</p:attrName>
                                        </p:attrNameLst>
                                      </p:cBhvr>
                                      <p:to>
                                        <p:strVal val="visible"/>
                                      </p:to>
                                    </p:set>
                                    <p:animEffect transition="in" filter="barn(inHorizontal)">
                                      <p:cBhvr>
                                        <p:cTn id="26" dur="500"/>
                                        <p:tgtEl>
                                          <p:spTgt spid="36871"/>
                                        </p:tgtEl>
                                      </p:cBhvr>
                                    </p:animEffect>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07569"/>
                                        </p:tgtEl>
                                        <p:attrNameLst>
                                          <p:attrName>style.visibility</p:attrName>
                                        </p:attrNameLst>
                                      </p:cBhvr>
                                      <p:to>
                                        <p:strVal val="visible"/>
                                      </p:to>
                                    </p:set>
                                    <p:anim to="" calcmode="lin" valueType="num">
                                      <p:cBhvr>
                                        <p:cTn id="31" dur="1" fill="hold"/>
                                        <p:tgtEl>
                                          <p:spTgt spid="107569"/>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6870"/>
                                        </p:tgtEl>
                                        <p:attrNameLst>
                                          <p:attrName>style.visibility</p:attrName>
                                        </p:attrNameLst>
                                      </p:cBhvr>
                                      <p:to>
                                        <p:strVal val="visible"/>
                                      </p:to>
                                    </p:set>
                                    <p:animEffect transition="in" filter="blinds(horizontal)">
                                      <p:cBhvr>
                                        <p:cTn id="36" dur="500"/>
                                        <p:tgtEl>
                                          <p:spTgt spid="36870"/>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07566"/>
                                        </p:tgtEl>
                                        <p:attrNameLst>
                                          <p:attrName>style.visibility</p:attrName>
                                        </p:attrNameLst>
                                      </p:cBhvr>
                                      <p:to>
                                        <p:strVal val="visible"/>
                                      </p:to>
                                    </p:set>
                                    <p:animEffect transition="in" filter="slide(fromBottom)">
                                      <p:cBhvr>
                                        <p:cTn id="41" dur="500"/>
                                        <p:tgtEl>
                                          <p:spTgt spid="10756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6869"/>
                                        </p:tgtEl>
                                        <p:attrNameLst>
                                          <p:attrName>style.visibility</p:attrName>
                                        </p:attrNameLst>
                                      </p:cBhvr>
                                      <p:to>
                                        <p:strVal val="visible"/>
                                      </p:to>
                                    </p:set>
                                    <p:animEffect transition="in" filter="blinds(horizontal)">
                                      <p:cBhvr>
                                        <p:cTn id="46" dur="500"/>
                                        <p:tgtEl>
                                          <p:spTgt spid="36869"/>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36875"/>
                                        </p:tgtEl>
                                        <p:attrNameLst>
                                          <p:attrName>style.visibility</p:attrName>
                                        </p:attrNameLst>
                                      </p:cBhvr>
                                      <p:to>
                                        <p:strVal val="visible"/>
                                      </p:to>
                                    </p:set>
                                    <p:anim calcmode="lin" valueType="num">
                                      <p:cBhvr>
                                        <p:cTn id="51" dur="1000" fill="hold"/>
                                        <p:tgtEl>
                                          <p:spTgt spid="36875"/>
                                        </p:tgtEl>
                                        <p:attrNameLst>
                                          <p:attrName>ppt_w</p:attrName>
                                        </p:attrNameLst>
                                      </p:cBhvr>
                                      <p:tavLst>
                                        <p:tav tm="0">
                                          <p:val>
                                            <p:strVal val="#ppt_w*0.70"/>
                                          </p:val>
                                        </p:tav>
                                        <p:tav tm="100000">
                                          <p:val>
                                            <p:strVal val="#ppt_w"/>
                                          </p:val>
                                        </p:tav>
                                      </p:tavLst>
                                    </p:anim>
                                    <p:anim calcmode="lin" valueType="num">
                                      <p:cBhvr>
                                        <p:cTn id="52" dur="1000" fill="hold"/>
                                        <p:tgtEl>
                                          <p:spTgt spid="36875"/>
                                        </p:tgtEl>
                                        <p:attrNameLst>
                                          <p:attrName>ppt_h</p:attrName>
                                        </p:attrNameLst>
                                      </p:cBhvr>
                                      <p:tavLst>
                                        <p:tav tm="0">
                                          <p:val>
                                            <p:strVal val="#ppt_h"/>
                                          </p:val>
                                        </p:tav>
                                        <p:tav tm="100000">
                                          <p:val>
                                            <p:strVal val="#ppt_h"/>
                                          </p:val>
                                        </p:tav>
                                      </p:tavLst>
                                    </p:anim>
                                    <p:animEffect transition="in" filter="fade">
                                      <p:cBhvr>
                                        <p:cTn id="53" dur="1000"/>
                                        <p:tgtEl>
                                          <p:spTgt spid="36875"/>
                                        </p:tgtEl>
                                      </p:cBhvr>
                                    </p:animEffect>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grpId="0" nodeType="clickEffect">
                                  <p:stCondLst>
                                    <p:cond delay="0"/>
                                  </p:stCondLst>
                                  <p:childTnLst>
                                    <p:set>
                                      <p:cBhvr>
                                        <p:cTn id="57" dur="1" fill="hold">
                                          <p:stCondLst>
                                            <p:cond delay="0"/>
                                          </p:stCondLst>
                                        </p:cTn>
                                        <p:tgtEl>
                                          <p:spTgt spid="36868"/>
                                        </p:tgtEl>
                                        <p:attrNameLst>
                                          <p:attrName>style.visibility</p:attrName>
                                        </p:attrNameLst>
                                      </p:cBhvr>
                                      <p:to>
                                        <p:strVal val="visible"/>
                                      </p:to>
                                    </p:set>
                                    <p:anim to="" calcmode="lin" valueType="num">
                                      <p:cBhvr>
                                        <p:cTn id="58" dur="1" fill="hold"/>
                                        <p:tgtEl>
                                          <p:spTgt spid="36868"/>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58" presetClass="entr" presetSubtype="0" accel="100000" fill="hold" grpId="0" nodeType="clickEffect">
                                  <p:stCondLst>
                                    <p:cond delay="0"/>
                                  </p:stCondLst>
                                  <p:childTnLst>
                                    <p:set>
                                      <p:cBhvr>
                                        <p:cTn id="62" dur="1" fill="hold">
                                          <p:stCondLst>
                                            <p:cond delay="0"/>
                                          </p:stCondLst>
                                        </p:cTn>
                                        <p:tgtEl>
                                          <p:spTgt spid="36873"/>
                                        </p:tgtEl>
                                        <p:attrNameLst>
                                          <p:attrName>style.visibility</p:attrName>
                                        </p:attrNameLst>
                                      </p:cBhvr>
                                      <p:to>
                                        <p:strVal val="visible"/>
                                      </p:to>
                                    </p:set>
                                    <p:anim calcmode="lin" valueType="num">
                                      <p:cBhvr>
                                        <p:cTn id="63" dur="500" fill="hold"/>
                                        <p:tgtEl>
                                          <p:spTgt spid="36873"/>
                                        </p:tgtEl>
                                        <p:attrNameLst>
                                          <p:attrName>ppt_w</p:attrName>
                                        </p:attrNameLst>
                                      </p:cBhvr>
                                      <p:tavLst>
                                        <p:tav tm="0">
                                          <p:val>
                                            <p:strVal val="#ppt_w*2.5"/>
                                          </p:val>
                                        </p:tav>
                                        <p:tav tm="100000">
                                          <p:val>
                                            <p:strVal val="#ppt_w"/>
                                          </p:val>
                                        </p:tav>
                                      </p:tavLst>
                                    </p:anim>
                                    <p:anim calcmode="lin" valueType="num">
                                      <p:cBhvr>
                                        <p:cTn id="64" dur="500" fill="hold"/>
                                        <p:tgtEl>
                                          <p:spTgt spid="36873"/>
                                        </p:tgtEl>
                                        <p:attrNameLst>
                                          <p:attrName>ppt_h</p:attrName>
                                        </p:attrNameLst>
                                      </p:cBhvr>
                                      <p:tavLst>
                                        <p:tav tm="0">
                                          <p:val>
                                            <p:strVal val="#ppt_h*0.01"/>
                                          </p:val>
                                        </p:tav>
                                        <p:tav tm="100000">
                                          <p:val>
                                            <p:strVal val="#ppt_h"/>
                                          </p:val>
                                        </p:tav>
                                      </p:tavLst>
                                    </p:anim>
                                    <p:anim calcmode="lin" valueType="num">
                                      <p:cBhvr>
                                        <p:cTn id="65" dur="500" fill="hold"/>
                                        <p:tgtEl>
                                          <p:spTgt spid="36873"/>
                                        </p:tgtEl>
                                        <p:attrNameLst>
                                          <p:attrName>ppt_x</p:attrName>
                                        </p:attrNameLst>
                                      </p:cBhvr>
                                      <p:tavLst>
                                        <p:tav tm="0">
                                          <p:val>
                                            <p:strVal val="#ppt_x"/>
                                          </p:val>
                                        </p:tav>
                                        <p:tav tm="100000">
                                          <p:val>
                                            <p:strVal val="#ppt_x"/>
                                          </p:val>
                                        </p:tav>
                                      </p:tavLst>
                                    </p:anim>
                                    <p:anim calcmode="lin" valueType="num">
                                      <p:cBhvr>
                                        <p:cTn id="66" dur="500" fill="hold"/>
                                        <p:tgtEl>
                                          <p:spTgt spid="36873"/>
                                        </p:tgtEl>
                                        <p:attrNameLst>
                                          <p:attrName>ppt_y</p:attrName>
                                        </p:attrNameLst>
                                      </p:cBhvr>
                                      <p:tavLst>
                                        <p:tav tm="0">
                                          <p:val>
                                            <p:strVal val="#ppt_h+1"/>
                                          </p:val>
                                        </p:tav>
                                        <p:tav tm="100000">
                                          <p:val>
                                            <p:strVal val="#ppt_y"/>
                                          </p:val>
                                        </p:tav>
                                      </p:tavLst>
                                    </p:anim>
                                    <p:animEffect transition="in" filter="fade">
                                      <p:cBhvr>
                                        <p:cTn id="67"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9" grpId="0" animBg="1"/>
      <p:bldP spid="36870" grpId="0" animBg="1"/>
      <p:bldP spid="36871" grpId="0" animBg="1"/>
      <p:bldP spid="36873" grpId="0"/>
      <p:bldP spid="107566" grpId="0"/>
      <p:bldP spid="36875" grpId="0"/>
      <p:bldP spid="107569" grpId="0"/>
      <p:bldP spid="10757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01" name="Rectangle 21"/>
          <p:cNvSpPr>
            <a:spLocks noGrp="1" noChangeArrowheads="1"/>
          </p:cNvSpPr>
          <p:nvPr>
            <p:ph type="title"/>
          </p:nvPr>
        </p:nvSpPr>
        <p:spPr bwMode="gray">
          <a:noFill/>
          <a:ln/>
        </p:spPr>
        <p:txBody>
          <a:bodyPr>
            <a:normAutofit fontScale="90000"/>
          </a:bodyPr>
          <a:lstStyle/>
          <a:p>
            <a:pPr algn="ct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10. </a:t>
            </a:r>
            <a:r>
              <a:rPr lang="en-US"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Quy</a:t>
            </a:r>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định</a:t>
            </a:r>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về</a:t>
            </a:r>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hợp</a:t>
            </a:r>
            <a:r>
              <a:rPr lang="en-US"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đồng</a:t>
            </a: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n-U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3" name="Date Placeholder 4"/>
          <p:cNvSpPr>
            <a:spLocks noGrp="1"/>
          </p:cNvSpPr>
          <p:nvPr>
            <p:ph type="dt" sz="half" idx="10"/>
          </p:nvPr>
        </p:nvSpPr>
        <p:spPr/>
        <p:txBody>
          <a:bodyPr/>
          <a:lstStyle/>
          <a:p>
            <a:endParaRPr lang="en-US"/>
          </a:p>
        </p:txBody>
      </p:sp>
      <p:sp>
        <p:nvSpPr>
          <p:cNvPr id="24" name="Slide Number Placeholder 23"/>
          <p:cNvSpPr>
            <a:spLocks noGrp="1"/>
          </p:cNvSpPr>
          <p:nvPr>
            <p:ph type="sldNum" sz="quarter" idx="12"/>
          </p:nvPr>
        </p:nvSpPr>
        <p:spPr/>
        <p:txBody>
          <a:bodyPr/>
          <a:lstStyle/>
          <a:p>
            <a:fld id="{6225A195-739F-4A4D-8FAC-218035B37F0A}" type="slidenum">
              <a:rPr lang="en-US" smtClean="0"/>
              <a:pPr/>
              <a:t>26</a:t>
            </a:fld>
            <a:endParaRPr lang="en-US"/>
          </a:p>
        </p:txBody>
      </p:sp>
      <p:grpSp>
        <p:nvGrpSpPr>
          <p:cNvPr id="2" name="Group 2"/>
          <p:cNvGrpSpPr>
            <a:grpSpLocks/>
          </p:cNvGrpSpPr>
          <p:nvPr/>
        </p:nvGrpSpPr>
        <p:grpSpPr bwMode="auto">
          <a:xfrm>
            <a:off x="2814637" y="1066800"/>
            <a:ext cx="6329363" cy="3711575"/>
            <a:chOff x="864" y="1310"/>
            <a:chExt cx="3987" cy="2338"/>
          </a:xfrm>
        </p:grpSpPr>
        <p:sp>
          <p:nvSpPr>
            <p:cNvPr id="97283" name="Oval 3"/>
            <p:cNvSpPr>
              <a:spLocks noChangeArrowheads="1"/>
            </p:cNvSpPr>
            <p:nvPr/>
          </p:nvSpPr>
          <p:spPr bwMode="gray">
            <a:xfrm>
              <a:off x="1347" y="2813"/>
              <a:ext cx="3504" cy="835"/>
            </a:xfrm>
            <a:prstGeom prst="ellipse">
              <a:avLst/>
            </a:prstGeom>
            <a:gradFill rotWithShape="1">
              <a:gsLst>
                <a:gs pos="0">
                  <a:schemeClr val="bg2"/>
                </a:gs>
                <a:gs pos="100000">
                  <a:srgbClr val="F7F9F2"/>
                </a:gs>
              </a:gsLst>
              <a:lin ang="2700000" scaled="1"/>
            </a:gradFill>
            <a:ln w="3175">
              <a:noFill/>
              <a:round/>
              <a:headEnd/>
              <a:tailEnd type="none" w="sm" len="sm"/>
            </a:ln>
            <a:effectLst/>
          </p:spPr>
          <p:txBody>
            <a:bodyPr vert="eaVert" wrap="none" lIns="92075" tIns="46038" rIns="92075" bIns="46038" anchor="ctr"/>
            <a:lstStyle/>
            <a:p>
              <a:endParaRPr lang="en-US"/>
            </a:p>
          </p:txBody>
        </p:sp>
        <p:sp>
          <p:nvSpPr>
            <p:cNvPr id="97284" name="Oval 4"/>
            <p:cNvSpPr>
              <a:spLocks noChangeArrowheads="1"/>
            </p:cNvSpPr>
            <p:nvPr/>
          </p:nvSpPr>
          <p:spPr bwMode="gray">
            <a:xfrm rot="-998297">
              <a:off x="890" y="1482"/>
              <a:ext cx="3630" cy="1900"/>
            </a:xfrm>
            <a:prstGeom prst="ellipse">
              <a:avLst/>
            </a:prstGeom>
            <a:gradFill rotWithShape="0">
              <a:gsLst>
                <a:gs pos="0">
                  <a:srgbClr val="808080"/>
                </a:gs>
                <a:gs pos="50000">
                  <a:srgbClr val="808080">
                    <a:gamma/>
                    <a:tint val="63529"/>
                    <a:invGamma/>
                  </a:srgbClr>
                </a:gs>
                <a:gs pos="100000">
                  <a:srgbClr val="808080"/>
                </a:gs>
              </a:gsLst>
              <a:lin ang="0" scaled="1"/>
            </a:gradFill>
            <a:ln w="12700">
              <a:noFill/>
              <a:round/>
              <a:headEnd type="none" w="sm" len="sm"/>
              <a:tailEnd type="none" w="sm" len="sm"/>
            </a:ln>
            <a:effectLst/>
          </p:spPr>
          <p:txBody>
            <a:bodyPr wrap="none" anchor="ctr"/>
            <a:lstStyle/>
            <a:p>
              <a:endParaRPr lang="en-US"/>
            </a:p>
          </p:txBody>
        </p:sp>
        <p:sp>
          <p:nvSpPr>
            <p:cNvPr id="97285" name="Oval 5"/>
            <p:cNvSpPr>
              <a:spLocks noChangeArrowheads="1"/>
            </p:cNvSpPr>
            <p:nvPr/>
          </p:nvSpPr>
          <p:spPr bwMode="gray">
            <a:xfrm rot="-998297">
              <a:off x="926" y="1380"/>
              <a:ext cx="3504" cy="1841"/>
            </a:xfrm>
            <a:prstGeom prst="ellipse">
              <a:avLst/>
            </a:prstGeom>
            <a:gradFill rotWithShape="1">
              <a:gsLst>
                <a:gs pos="0">
                  <a:srgbClr val="2791BB"/>
                </a:gs>
                <a:gs pos="100000">
                  <a:srgbClr val="2791BB">
                    <a:gamma/>
                    <a:shade val="0"/>
                    <a:invGamma/>
                  </a:srgbClr>
                </a:gs>
              </a:gsLst>
              <a:lin ang="2700000" scaled="1"/>
            </a:gradFill>
            <a:ln w="12700">
              <a:noFill/>
              <a:round/>
              <a:headEnd type="none" w="sm" len="sm"/>
              <a:tailEnd type="none" w="sm" len="sm"/>
            </a:ln>
            <a:effectLst/>
          </p:spPr>
          <p:txBody>
            <a:bodyPr wrap="none" anchor="ctr"/>
            <a:lstStyle/>
            <a:p>
              <a:endParaRPr lang="en-US"/>
            </a:p>
          </p:txBody>
        </p:sp>
        <p:sp>
          <p:nvSpPr>
            <p:cNvPr id="97286" name="Arc 6"/>
            <p:cNvSpPr>
              <a:spLocks/>
            </p:cNvSpPr>
            <p:nvPr/>
          </p:nvSpPr>
          <p:spPr bwMode="gray">
            <a:xfrm rot="-998297">
              <a:off x="2599" y="1310"/>
              <a:ext cx="1795" cy="1239"/>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gradFill rotWithShape="1">
              <a:gsLst>
                <a:gs pos="0">
                  <a:schemeClr val="hlink"/>
                </a:gs>
                <a:gs pos="100000">
                  <a:schemeClr val="hlink">
                    <a:gamma/>
                    <a:tint val="63529"/>
                    <a:invGamma/>
                  </a:schemeClr>
                </a:gs>
              </a:gsLst>
              <a:lin ang="5400000" scaled="1"/>
            </a:gradFill>
            <a:ln w="12700">
              <a:noFill/>
              <a:round/>
              <a:headEnd type="none" w="sm" len="sm"/>
              <a:tailEnd type="none" w="sm" len="sm"/>
            </a:ln>
            <a:effectLst/>
          </p:spPr>
          <p:txBody>
            <a:bodyPr wrap="none" anchor="ctr"/>
            <a:lstStyle/>
            <a:p>
              <a:endParaRPr lang="en-US"/>
            </a:p>
          </p:txBody>
        </p:sp>
        <p:sp>
          <p:nvSpPr>
            <p:cNvPr id="97287" name="Arc 7"/>
            <p:cNvSpPr>
              <a:spLocks/>
            </p:cNvSpPr>
            <p:nvPr/>
          </p:nvSpPr>
          <p:spPr bwMode="gray">
            <a:xfrm rot="20601703" flipH="1">
              <a:off x="1080" y="2491"/>
              <a:ext cx="2067" cy="930"/>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599"/>
                    <a:pt x="3659" y="21600"/>
                  </a:cubicBezTo>
                  <a:cubicBezTo>
                    <a:pt x="2432" y="21600"/>
                    <a:pt x="1208" y="21495"/>
                    <a:pt x="0" y="21287"/>
                  </a:cubicBezTo>
                </a:path>
                <a:path w="25114" h="21600" stroke="0" extrusionOk="0">
                  <a:moveTo>
                    <a:pt x="25114" y="2497"/>
                  </a:moveTo>
                  <a:cubicBezTo>
                    <a:pt x="23846" y="13386"/>
                    <a:pt x="14622" y="21599"/>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w="12700">
              <a:noFill/>
              <a:round/>
              <a:headEnd type="none" w="sm" len="sm"/>
              <a:tailEnd type="none" w="sm" len="sm"/>
            </a:ln>
            <a:effectLst/>
          </p:spPr>
          <p:txBody>
            <a:bodyPr wrap="none" anchor="ctr"/>
            <a:lstStyle/>
            <a:p>
              <a:endParaRPr lang="en-US"/>
            </a:p>
          </p:txBody>
        </p:sp>
        <p:sp>
          <p:nvSpPr>
            <p:cNvPr id="97288" name="Arc 8"/>
            <p:cNvSpPr>
              <a:spLocks/>
            </p:cNvSpPr>
            <p:nvPr/>
          </p:nvSpPr>
          <p:spPr bwMode="gray">
            <a:xfrm rot="-998297">
              <a:off x="1715" y="1339"/>
              <a:ext cx="2034" cy="893"/>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1"/>
                    <a:pt x="9843" y="0"/>
                  </a:cubicBezTo>
                  <a:cubicBezTo>
                    <a:pt x="15299" y="0"/>
                    <a:pt x="20553" y="2064"/>
                    <a:pt x="24549" y="5779"/>
                  </a:cubicBezTo>
                </a:path>
                <a:path w="24549" h="21600" stroke="0" extrusionOk="0">
                  <a:moveTo>
                    <a:pt x="0" y="2373"/>
                  </a:moveTo>
                  <a:cubicBezTo>
                    <a:pt x="3046" y="813"/>
                    <a:pt x="6420" y="-1"/>
                    <a:pt x="9843" y="0"/>
                  </a:cubicBezTo>
                  <a:cubicBezTo>
                    <a:pt x="15299" y="0"/>
                    <a:pt x="20553" y="2064"/>
                    <a:pt x="24549" y="5779"/>
                  </a:cubicBezTo>
                  <a:lnTo>
                    <a:pt x="9843" y="21600"/>
                  </a:lnTo>
                  <a:close/>
                </a:path>
              </a:pathLst>
            </a:custGeom>
            <a:gradFill rotWithShape="1">
              <a:gsLst>
                <a:gs pos="0">
                  <a:schemeClr val="hlink"/>
                </a:gs>
                <a:gs pos="100000">
                  <a:schemeClr val="hlink">
                    <a:gamma/>
                    <a:shade val="72549"/>
                    <a:invGamma/>
                  </a:schemeClr>
                </a:gs>
              </a:gsLst>
              <a:lin ang="2700000" scaled="1"/>
            </a:gradFill>
            <a:ln w="12700">
              <a:noFill/>
              <a:round/>
              <a:headEnd type="none" w="sm" len="sm"/>
              <a:tailEnd type="none" w="sm" len="sm"/>
            </a:ln>
            <a:effectLst/>
          </p:spPr>
          <p:txBody>
            <a:bodyPr wrap="none" anchor="ctr"/>
            <a:lstStyle/>
            <a:p>
              <a:endParaRPr lang="en-US"/>
            </a:p>
          </p:txBody>
        </p:sp>
        <p:sp>
          <p:nvSpPr>
            <p:cNvPr id="97289" name="Arc 9"/>
            <p:cNvSpPr>
              <a:spLocks/>
            </p:cNvSpPr>
            <p:nvPr/>
          </p:nvSpPr>
          <p:spPr bwMode="gray">
            <a:xfrm rot="20601703" flipH="1">
              <a:off x="864" y="1713"/>
              <a:ext cx="1796" cy="1302"/>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rgbClr val="FF9933"/>
                </a:gs>
                <a:gs pos="100000">
                  <a:srgbClr val="FF9933">
                    <a:gamma/>
                    <a:shade val="46275"/>
                    <a:invGamma/>
                  </a:srgbClr>
                </a:gs>
              </a:gsLst>
              <a:lin ang="2700000" scaled="1"/>
            </a:gradFill>
            <a:ln w="12700">
              <a:noFill/>
              <a:round/>
              <a:headEnd type="none" w="sm" len="sm"/>
              <a:tailEnd type="none" w="sm" len="sm"/>
            </a:ln>
            <a:effectLst/>
          </p:spPr>
          <p:txBody>
            <a:bodyPr wrap="none" anchor="ctr"/>
            <a:lstStyle/>
            <a:p>
              <a:endParaRPr lang="en-US"/>
            </a:p>
          </p:txBody>
        </p:sp>
        <p:sp>
          <p:nvSpPr>
            <p:cNvPr id="97290" name="Freeform 10"/>
            <p:cNvSpPr>
              <a:spLocks/>
            </p:cNvSpPr>
            <p:nvPr/>
          </p:nvSpPr>
          <p:spPr bwMode="gray">
            <a:xfrm>
              <a:off x="3442" y="2282"/>
              <a:ext cx="1105" cy="1120"/>
            </a:xfrm>
            <a:custGeom>
              <a:avLst/>
              <a:gdLst/>
              <a:ahLst/>
              <a:cxnLst>
                <a:cxn ang="0">
                  <a:pos x="9" y="888"/>
                </a:cxn>
                <a:cxn ang="0">
                  <a:pos x="1105" y="0"/>
                </a:cxn>
                <a:cxn ang="0">
                  <a:pos x="1081" y="256"/>
                </a:cxn>
                <a:cxn ang="0">
                  <a:pos x="705" y="704"/>
                </a:cxn>
                <a:cxn ang="0">
                  <a:pos x="17" y="1120"/>
                </a:cxn>
                <a:cxn ang="0">
                  <a:pos x="9" y="888"/>
                </a:cxn>
              </a:cxnLst>
              <a:rect l="0" t="0" r="r" b="b"/>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gradFill rotWithShape="0">
              <a:gsLst>
                <a:gs pos="0">
                  <a:schemeClr val="folHlink">
                    <a:gamma/>
                    <a:shade val="57647"/>
                    <a:invGamma/>
                  </a:schemeClr>
                </a:gs>
                <a:gs pos="100000">
                  <a:schemeClr val="folHlink"/>
                </a:gs>
              </a:gsLst>
              <a:lin ang="0" scaled="1"/>
            </a:gradFill>
            <a:ln w="9525" cap="flat" cmpd="sng">
              <a:noFill/>
              <a:prstDash val="solid"/>
              <a:round/>
              <a:headEnd/>
              <a:tailEnd/>
            </a:ln>
            <a:effectLst/>
          </p:spPr>
          <p:txBody>
            <a:bodyPr>
              <a:spAutoFit/>
            </a:bodyPr>
            <a:lstStyle/>
            <a:p>
              <a:endParaRPr lang="en-US"/>
            </a:p>
          </p:txBody>
        </p:sp>
        <p:sp>
          <p:nvSpPr>
            <p:cNvPr id="97291" name="Arc 11"/>
            <p:cNvSpPr>
              <a:spLocks/>
            </p:cNvSpPr>
            <p:nvPr/>
          </p:nvSpPr>
          <p:spPr bwMode="gray">
            <a:xfrm rot="20539205">
              <a:off x="2873" y="1879"/>
              <a:ext cx="1719" cy="1171"/>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amma/>
                    <a:shade val="46275"/>
                    <a:invGamma/>
                  </a:schemeClr>
                </a:gs>
                <a:gs pos="100000">
                  <a:schemeClr val="folHlink"/>
                </a:gs>
              </a:gsLst>
              <a:lin ang="2700000" scaled="1"/>
            </a:gradFill>
            <a:ln w="12700">
              <a:noFill/>
              <a:round/>
              <a:headEnd type="none" w="sm" len="sm"/>
              <a:tailEnd type="none" w="sm" len="sm"/>
            </a:ln>
            <a:effectLst/>
          </p:spPr>
          <p:txBody>
            <a:bodyPr wrap="none" anchor="ctr"/>
            <a:lstStyle/>
            <a:p>
              <a:endParaRPr lang="en-US"/>
            </a:p>
          </p:txBody>
        </p:sp>
        <p:sp>
          <p:nvSpPr>
            <p:cNvPr id="97292" name="Freeform 12"/>
            <p:cNvSpPr>
              <a:spLocks/>
            </p:cNvSpPr>
            <p:nvPr/>
          </p:nvSpPr>
          <p:spPr bwMode="gray">
            <a:xfrm>
              <a:off x="2819" y="2496"/>
              <a:ext cx="648" cy="928"/>
            </a:xfrm>
            <a:custGeom>
              <a:avLst/>
              <a:gdLst/>
              <a:ahLst/>
              <a:cxnLst>
                <a:cxn ang="0">
                  <a:pos x="648" y="632"/>
                </a:cxn>
                <a:cxn ang="0">
                  <a:pos x="648" y="928"/>
                </a:cxn>
                <a:cxn ang="0">
                  <a:pos x="0" y="64"/>
                </a:cxn>
                <a:cxn ang="0">
                  <a:pos x="96" y="0"/>
                </a:cxn>
                <a:cxn ang="0">
                  <a:pos x="648" y="632"/>
                </a:cxn>
              </a:cxnLst>
              <a:rect l="0" t="0" r="r" b="b"/>
              <a:pathLst>
                <a:path w="648" h="928">
                  <a:moveTo>
                    <a:pt x="648" y="632"/>
                  </a:moveTo>
                  <a:lnTo>
                    <a:pt x="648" y="928"/>
                  </a:lnTo>
                  <a:lnTo>
                    <a:pt x="0" y="64"/>
                  </a:lnTo>
                  <a:lnTo>
                    <a:pt x="96" y="0"/>
                  </a:lnTo>
                  <a:lnTo>
                    <a:pt x="648" y="632"/>
                  </a:lnTo>
                  <a:close/>
                </a:path>
              </a:pathLst>
            </a:custGeom>
            <a:gradFill rotWithShape="1">
              <a:gsLst>
                <a:gs pos="0">
                  <a:schemeClr val="folHlink">
                    <a:gamma/>
                    <a:shade val="66667"/>
                    <a:invGamma/>
                  </a:schemeClr>
                </a:gs>
                <a:gs pos="100000">
                  <a:schemeClr val="folHlink"/>
                </a:gs>
              </a:gsLst>
              <a:lin ang="2700000" scaled="1"/>
            </a:gradFill>
            <a:ln w="9525" cap="flat" cmpd="sng">
              <a:noFill/>
              <a:prstDash val="solid"/>
              <a:round/>
              <a:headEnd/>
              <a:tailEnd/>
            </a:ln>
            <a:effectLst/>
          </p:spPr>
          <p:txBody>
            <a:bodyPr>
              <a:spAutoFit/>
            </a:bodyPr>
            <a:lstStyle/>
            <a:p>
              <a:endParaRPr lang="en-US"/>
            </a:p>
          </p:txBody>
        </p:sp>
        <p:sp>
          <p:nvSpPr>
            <p:cNvPr id="97293" name="Oval 13"/>
            <p:cNvSpPr>
              <a:spLocks noChangeArrowheads="1"/>
            </p:cNvSpPr>
            <p:nvPr/>
          </p:nvSpPr>
          <p:spPr bwMode="gray">
            <a:xfrm rot="-998297">
              <a:off x="1846" y="1830"/>
              <a:ext cx="1698" cy="844"/>
            </a:xfrm>
            <a:prstGeom prst="ellipse">
              <a:avLst/>
            </a:prstGeom>
            <a:gradFill rotWithShape="0">
              <a:gsLst>
                <a:gs pos="0">
                  <a:srgbClr val="000000"/>
                </a:gs>
                <a:gs pos="50000">
                  <a:srgbClr val="000000">
                    <a:gamma/>
                    <a:tint val="24314"/>
                    <a:invGamma/>
                  </a:srgbClr>
                </a:gs>
                <a:gs pos="100000">
                  <a:srgbClr val="000000"/>
                </a:gs>
              </a:gsLst>
              <a:lin ang="0" scaled="1"/>
            </a:gradFill>
            <a:ln w="12700">
              <a:noFill/>
              <a:round/>
              <a:headEnd type="none" w="sm" len="sm"/>
              <a:tailEnd type="none" w="sm" len="sm"/>
            </a:ln>
            <a:effectLst/>
          </p:spPr>
          <p:txBody>
            <a:bodyPr wrap="none" anchor="ctr"/>
            <a:lstStyle/>
            <a:p>
              <a:endParaRPr lang="en-US"/>
            </a:p>
          </p:txBody>
        </p:sp>
        <p:sp>
          <p:nvSpPr>
            <p:cNvPr id="97294" name="Text Box 14"/>
            <p:cNvSpPr txBox="1">
              <a:spLocks noChangeArrowheads="1"/>
            </p:cNvSpPr>
            <p:nvPr/>
          </p:nvSpPr>
          <p:spPr bwMode="gray">
            <a:xfrm>
              <a:off x="915" y="1934"/>
              <a:ext cx="1065" cy="834"/>
            </a:xfrm>
            <a:prstGeom prst="rect">
              <a:avLst/>
            </a:prstGeom>
            <a:noFill/>
            <a:ln w="9525" algn="ctr">
              <a:noFill/>
              <a:miter lim="800000"/>
              <a:headEnd/>
              <a:tailEnd/>
            </a:ln>
            <a:effectLst/>
          </p:spPr>
          <p:txBody>
            <a:bodyPr wrap="square">
              <a:spAutoFit/>
            </a:bodyPr>
            <a:lstStyle/>
            <a:p>
              <a:pPr algn="ctr"/>
              <a:r>
                <a:rPr lang="en-US" sz="2000" b="1" dirty="0" smtClean="0">
                  <a:solidFill>
                    <a:srgbClr val="701062"/>
                  </a:solidFill>
                  <a:latin typeface="Verdana" pitchFamily="34" charset="0"/>
                </a:rPr>
                <a:t>HĐ </a:t>
              </a:r>
              <a:r>
                <a:rPr lang="en-US" sz="2000" b="1" dirty="0" err="1" smtClean="0">
                  <a:solidFill>
                    <a:srgbClr val="701062"/>
                  </a:solidFill>
                  <a:latin typeface="Verdana" pitchFamily="34" charset="0"/>
                </a:rPr>
                <a:t>theo</a:t>
              </a:r>
              <a:r>
                <a:rPr lang="en-US" sz="2000" b="1" dirty="0" smtClean="0">
                  <a:solidFill>
                    <a:srgbClr val="701062"/>
                  </a:solidFill>
                  <a:latin typeface="Verdana" pitchFamily="34" charset="0"/>
                </a:rPr>
                <a:t> </a:t>
              </a:r>
              <a:r>
                <a:rPr lang="en-US" sz="2000" b="1" dirty="0" err="1" smtClean="0">
                  <a:solidFill>
                    <a:srgbClr val="701062"/>
                  </a:solidFill>
                  <a:latin typeface="Verdana" pitchFamily="34" charset="0"/>
                </a:rPr>
                <a:t>mẫu</a:t>
              </a:r>
              <a:r>
                <a:rPr lang="en-US" sz="2000" b="1" dirty="0" smtClean="0">
                  <a:solidFill>
                    <a:srgbClr val="701062"/>
                  </a:solidFill>
                  <a:latin typeface="Verdana" pitchFamily="34" charset="0"/>
                </a:rPr>
                <a:t>, ĐK </a:t>
              </a:r>
              <a:r>
                <a:rPr lang="en-US" sz="2000" b="1" dirty="0" err="1" smtClean="0">
                  <a:solidFill>
                    <a:srgbClr val="701062"/>
                  </a:solidFill>
                  <a:latin typeface="Verdana" pitchFamily="34" charset="0"/>
                </a:rPr>
                <a:t>giao</a:t>
              </a:r>
              <a:r>
                <a:rPr lang="en-US" sz="2000" b="1" dirty="0" smtClean="0">
                  <a:solidFill>
                    <a:srgbClr val="701062"/>
                  </a:solidFill>
                  <a:latin typeface="Verdana" pitchFamily="34" charset="0"/>
                </a:rPr>
                <a:t> </a:t>
              </a:r>
              <a:r>
                <a:rPr lang="en-US" sz="2000" b="1" dirty="0" err="1" smtClean="0">
                  <a:solidFill>
                    <a:srgbClr val="701062"/>
                  </a:solidFill>
                  <a:latin typeface="Verdana" pitchFamily="34" charset="0"/>
                </a:rPr>
                <a:t>dịch</a:t>
              </a:r>
              <a:r>
                <a:rPr lang="en-US" sz="2000" b="1" dirty="0" smtClean="0">
                  <a:solidFill>
                    <a:srgbClr val="701062"/>
                  </a:solidFill>
                  <a:latin typeface="Verdana" pitchFamily="34" charset="0"/>
                </a:rPr>
                <a:t> </a:t>
              </a:r>
              <a:r>
                <a:rPr lang="en-US" sz="2000" b="1" dirty="0" err="1" smtClean="0">
                  <a:solidFill>
                    <a:srgbClr val="701062"/>
                  </a:solidFill>
                  <a:latin typeface="Verdana" pitchFamily="34" charset="0"/>
                </a:rPr>
                <a:t>chung</a:t>
              </a:r>
              <a:endParaRPr lang="en-US" sz="2000" b="1" dirty="0">
                <a:solidFill>
                  <a:srgbClr val="701062"/>
                </a:solidFill>
                <a:latin typeface="Verdana" pitchFamily="34" charset="0"/>
              </a:endParaRPr>
            </a:p>
          </p:txBody>
        </p:sp>
        <p:sp>
          <p:nvSpPr>
            <p:cNvPr id="97295" name="Text Box 15"/>
            <p:cNvSpPr txBox="1">
              <a:spLocks noChangeArrowheads="1"/>
            </p:cNvSpPr>
            <p:nvPr/>
          </p:nvSpPr>
          <p:spPr bwMode="gray">
            <a:xfrm>
              <a:off x="1635" y="1310"/>
              <a:ext cx="1868" cy="291"/>
            </a:xfrm>
            <a:prstGeom prst="rect">
              <a:avLst/>
            </a:prstGeom>
            <a:noFill/>
            <a:ln w="9525" algn="ctr">
              <a:noFill/>
              <a:miter lim="800000"/>
              <a:headEnd/>
              <a:tailEnd/>
            </a:ln>
            <a:effectLst/>
          </p:spPr>
          <p:txBody>
            <a:bodyPr wrap="square">
              <a:spAutoFit/>
            </a:bodyPr>
            <a:lstStyle/>
            <a:p>
              <a:pPr algn="ctr" eaLnBrk="0" hangingPunct="0"/>
              <a:r>
                <a:rPr lang="en-US" b="1" dirty="0" err="1" smtClean="0">
                  <a:solidFill>
                    <a:srgbClr val="701062"/>
                  </a:solidFill>
                  <a:latin typeface="Verdana" pitchFamily="34" charset="0"/>
                </a:rPr>
                <a:t>Thực</a:t>
              </a:r>
              <a:r>
                <a:rPr lang="en-US" b="1" dirty="0" smtClean="0">
                  <a:solidFill>
                    <a:srgbClr val="701062"/>
                  </a:solidFill>
                  <a:latin typeface="Verdana" pitchFamily="34" charset="0"/>
                </a:rPr>
                <a:t> </a:t>
              </a:r>
              <a:r>
                <a:rPr lang="en-US" b="1" dirty="0" err="1" smtClean="0">
                  <a:solidFill>
                    <a:srgbClr val="701062"/>
                  </a:solidFill>
                  <a:latin typeface="Verdana" pitchFamily="34" charset="0"/>
                </a:rPr>
                <a:t>hiện</a:t>
              </a:r>
              <a:r>
                <a:rPr lang="en-US" b="1" dirty="0" smtClean="0">
                  <a:solidFill>
                    <a:srgbClr val="701062"/>
                  </a:solidFill>
                  <a:latin typeface="Verdana" pitchFamily="34" charset="0"/>
                </a:rPr>
                <a:t> HĐ</a:t>
              </a:r>
              <a:endParaRPr lang="en-US" b="1" dirty="0">
                <a:solidFill>
                  <a:srgbClr val="701062"/>
                </a:solidFill>
                <a:latin typeface="Verdana" pitchFamily="34" charset="0"/>
              </a:endParaRPr>
            </a:p>
          </p:txBody>
        </p:sp>
        <p:sp>
          <p:nvSpPr>
            <p:cNvPr id="97296" name="Text Box 16"/>
            <p:cNvSpPr txBox="1">
              <a:spLocks noChangeArrowheads="1"/>
            </p:cNvSpPr>
            <p:nvPr/>
          </p:nvSpPr>
          <p:spPr bwMode="gray">
            <a:xfrm>
              <a:off x="3315" y="1550"/>
              <a:ext cx="1148" cy="523"/>
            </a:xfrm>
            <a:prstGeom prst="rect">
              <a:avLst/>
            </a:prstGeom>
            <a:noFill/>
            <a:ln w="9525" algn="ctr">
              <a:noFill/>
              <a:miter lim="800000"/>
              <a:headEnd/>
              <a:tailEnd/>
            </a:ln>
            <a:effectLst/>
          </p:spPr>
          <p:txBody>
            <a:bodyPr wrap="none">
              <a:spAutoFit/>
            </a:bodyPr>
            <a:lstStyle/>
            <a:p>
              <a:pPr algn="ctr" eaLnBrk="0" hangingPunct="0"/>
              <a:r>
                <a:rPr lang="en-US" b="1" dirty="0" err="1" smtClean="0">
                  <a:solidFill>
                    <a:srgbClr val="FFFFFF"/>
                  </a:solidFill>
                  <a:latin typeface="Verdana" pitchFamily="34" charset="0"/>
                </a:rPr>
                <a:t>Giải</a:t>
              </a:r>
              <a:r>
                <a:rPr lang="en-US" b="1" dirty="0" smtClean="0">
                  <a:solidFill>
                    <a:srgbClr val="FFFFFF"/>
                  </a:solidFill>
                  <a:latin typeface="Verdana" pitchFamily="34" charset="0"/>
                </a:rPr>
                <a:t> </a:t>
              </a:r>
              <a:r>
                <a:rPr lang="en-US" b="1" dirty="0" err="1" smtClean="0">
                  <a:solidFill>
                    <a:srgbClr val="FFFFFF"/>
                  </a:solidFill>
                  <a:latin typeface="Verdana" pitchFamily="34" charset="0"/>
                </a:rPr>
                <a:t>thích</a:t>
              </a:r>
              <a:endParaRPr lang="en-US" b="1" dirty="0" smtClean="0">
                <a:solidFill>
                  <a:srgbClr val="FFFFFF"/>
                </a:solidFill>
                <a:latin typeface="Verdana" pitchFamily="34" charset="0"/>
              </a:endParaRPr>
            </a:p>
            <a:p>
              <a:pPr algn="ctr" eaLnBrk="0" hangingPunct="0"/>
              <a:r>
                <a:rPr lang="en-US" b="1" dirty="0" err="1" smtClean="0">
                  <a:solidFill>
                    <a:srgbClr val="FFFFFF"/>
                  </a:solidFill>
                  <a:latin typeface="Verdana" pitchFamily="34" charset="0"/>
                </a:rPr>
                <a:t>Hợp</a:t>
              </a:r>
              <a:r>
                <a:rPr lang="en-US" b="1" dirty="0" smtClean="0">
                  <a:solidFill>
                    <a:srgbClr val="FFFFFF"/>
                  </a:solidFill>
                  <a:latin typeface="Verdana" pitchFamily="34" charset="0"/>
                </a:rPr>
                <a:t> </a:t>
              </a:r>
              <a:r>
                <a:rPr lang="en-US" b="1" dirty="0" err="1" smtClean="0">
                  <a:solidFill>
                    <a:srgbClr val="FFFFFF"/>
                  </a:solidFill>
                  <a:latin typeface="Verdana" pitchFamily="34" charset="0"/>
                </a:rPr>
                <a:t>đồng</a:t>
              </a:r>
              <a:endParaRPr lang="en-US" b="1" dirty="0" smtClean="0">
                <a:solidFill>
                  <a:srgbClr val="FFFFFF"/>
                </a:solidFill>
                <a:latin typeface="Verdana" pitchFamily="34" charset="0"/>
              </a:endParaRPr>
            </a:p>
          </p:txBody>
        </p:sp>
        <p:sp>
          <p:nvSpPr>
            <p:cNvPr id="97297" name="Text Box 17"/>
            <p:cNvSpPr txBox="1">
              <a:spLocks noChangeArrowheads="1"/>
            </p:cNvSpPr>
            <p:nvPr/>
          </p:nvSpPr>
          <p:spPr bwMode="gray">
            <a:xfrm>
              <a:off x="3065" y="2450"/>
              <a:ext cx="1407" cy="291"/>
            </a:xfrm>
            <a:prstGeom prst="rect">
              <a:avLst/>
            </a:prstGeom>
            <a:noFill/>
            <a:ln w="9525" algn="ctr">
              <a:noFill/>
              <a:miter lim="800000"/>
              <a:headEnd/>
              <a:tailEnd/>
            </a:ln>
            <a:effectLst/>
          </p:spPr>
          <p:txBody>
            <a:bodyPr wrap="none">
              <a:spAutoFit/>
            </a:bodyPr>
            <a:lstStyle/>
            <a:p>
              <a:pPr algn="ctr" eaLnBrk="0" hangingPunct="0"/>
              <a:r>
                <a:rPr lang="en-US" b="1" dirty="0" err="1" smtClean="0">
                  <a:solidFill>
                    <a:srgbClr val="FFFFFF"/>
                  </a:solidFill>
                  <a:latin typeface="Verdana" pitchFamily="34" charset="0"/>
                </a:rPr>
                <a:t>Giao</a:t>
              </a:r>
              <a:r>
                <a:rPr lang="en-US" b="1" dirty="0" smtClean="0">
                  <a:solidFill>
                    <a:srgbClr val="FFFFFF"/>
                  </a:solidFill>
                  <a:latin typeface="Verdana" pitchFamily="34" charset="0"/>
                </a:rPr>
                <a:t> </a:t>
              </a:r>
              <a:r>
                <a:rPr lang="en-US" b="1" dirty="0" err="1" smtClean="0">
                  <a:solidFill>
                    <a:srgbClr val="FFFFFF"/>
                  </a:solidFill>
                  <a:latin typeface="Verdana" pitchFamily="34" charset="0"/>
                </a:rPr>
                <a:t>kết</a:t>
              </a:r>
              <a:r>
                <a:rPr lang="en-US" b="1" dirty="0" smtClean="0">
                  <a:solidFill>
                    <a:srgbClr val="FFFFFF"/>
                  </a:solidFill>
                  <a:latin typeface="Verdana" pitchFamily="34" charset="0"/>
                </a:rPr>
                <a:t> HĐ</a:t>
              </a:r>
              <a:endParaRPr lang="en-US" b="1" dirty="0">
                <a:solidFill>
                  <a:srgbClr val="FFFFFF"/>
                </a:solidFill>
                <a:latin typeface="Verdana" pitchFamily="34" charset="0"/>
              </a:endParaRPr>
            </a:p>
          </p:txBody>
        </p:sp>
        <p:sp>
          <p:nvSpPr>
            <p:cNvPr id="97298" name="Text Box 18"/>
            <p:cNvSpPr txBox="1">
              <a:spLocks noChangeArrowheads="1"/>
            </p:cNvSpPr>
            <p:nvPr/>
          </p:nvSpPr>
          <p:spPr bwMode="gray">
            <a:xfrm>
              <a:off x="1824" y="2702"/>
              <a:ext cx="967" cy="756"/>
            </a:xfrm>
            <a:prstGeom prst="rect">
              <a:avLst/>
            </a:prstGeom>
            <a:noFill/>
            <a:ln w="9525" algn="ctr">
              <a:noFill/>
              <a:miter lim="800000"/>
              <a:headEnd/>
              <a:tailEnd/>
            </a:ln>
            <a:effectLst/>
          </p:spPr>
          <p:txBody>
            <a:bodyPr wrap="square">
              <a:spAutoFit/>
            </a:bodyPr>
            <a:lstStyle/>
            <a:p>
              <a:pPr algn="ctr" eaLnBrk="0" hangingPunct="0"/>
              <a:r>
                <a:rPr lang="en-US" b="1" dirty="0" smtClean="0">
                  <a:solidFill>
                    <a:srgbClr val="FFFFFF"/>
                  </a:solidFill>
                  <a:latin typeface="Verdana" pitchFamily="34" charset="0"/>
                </a:rPr>
                <a:t>HĐ </a:t>
              </a:r>
              <a:r>
                <a:rPr lang="en-US" b="1" dirty="0" err="1" smtClean="0">
                  <a:solidFill>
                    <a:srgbClr val="FFFFFF"/>
                  </a:solidFill>
                  <a:latin typeface="Verdana" pitchFamily="34" charset="0"/>
                </a:rPr>
                <a:t>thông</a:t>
              </a:r>
              <a:r>
                <a:rPr lang="en-US" b="1" dirty="0" smtClean="0">
                  <a:solidFill>
                    <a:srgbClr val="FFFFFF"/>
                  </a:solidFill>
                  <a:latin typeface="Verdana" pitchFamily="34" charset="0"/>
                </a:rPr>
                <a:t> </a:t>
              </a:r>
              <a:r>
                <a:rPr lang="en-US" b="1" dirty="0" err="1" smtClean="0">
                  <a:solidFill>
                    <a:srgbClr val="FFFFFF"/>
                  </a:solidFill>
                  <a:latin typeface="Verdana" pitchFamily="34" charset="0"/>
                </a:rPr>
                <a:t>dụng</a:t>
              </a:r>
              <a:endParaRPr lang="en-US" b="1" dirty="0" smtClean="0">
                <a:solidFill>
                  <a:srgbClr val="FFFFFF"/>
                </a:solidFill>
                <a:latin typeface="Verdana" pitchFamily="34" charset="0"/>
              </a:endParaRPr>
            </a:p>
          </p:txBody>
        </p:sp>
        <p:sp>
          <p:nvSpPr>
            <p:cNvPr id="97299" name="Freeform 19"/>
            <p:cNvSpPr>
              <a:spLocks/>
            </p:cNvSpPr>
            <p:nvPr/>
          </p:nvSpPr>
          <p:spPr bwMode="gray">
            <a:xfrm>
              <a:off x="2768" y="2632"/>
              <a:ext cx="544" cy="680"/>
            </a:xfrm>
            <a:custGeom>
              <a:avLst/>
              <a:gdLst/>
              <a:ahLst/>
              <a:cxnLst>
                <a:cxn ang="0">
                  <a:pos x="0" y="16"/>
                </a:cxn>
                <a:cxn ang="0">
                  <a:pos x="256" y="528"/>
                </a:cxn>
                <a:cxn ang="0">
                  <a:pos x="264" y="680"/>
                </a:cxn>
                <a:cxn ang="0">
                  <a:pos x="448" y="624"/>
                </a:cxn>
                <a:cxn ang="0">
                  <a:pos x="544" y="576"/>
                </a:cxn>
                <a:cxn ang="0">
                  <a:pos x="112" y="0"/>
                </a:cxn>
                <a:cxn ang="0">
                  <a:pos x="0" y="16"/>
                </a:cxn>
              </a:cxnLst>
              <a:rect l="0" t="0" r="r" b="b"/>
              <a:pathLst>
                <a:path w="544" h="680">
                  <a:moveTo>
                    <a:pt x="0" y="16"/>
                  </a:moveTo>
                  <a:lnTo>
                    <a:pt x="256" y="528"/>
                  </a:lnTo>
                  <a:lnTo>
                    <a:pt x="264" y="680"/>
                  </a:lnTo>
                  <a:lnTo>
                    <a:pt x="448" y="624"/>
                  </a:lnTo>
                  <a:lnTo>
                    <a:pt x="544" y="576"/>
                  </a:lnTo>
                  <a:lnTo>
                    <a:pt x="112" y="0"/>
                  </a:lnTo>
                  <a:lnTo>
                    <a:pt x="0" y="16"/>
                  </a:lnTo>
                  <a:close/>
                </a:path>
              </a:pathLst>
            </a:custGeom>
            <a:gradFill rotWithShape="1">
              <a:gsLst>
                <a:gs pos="0">
                  <a:schemeClr val="hlink">
                    <a:alpha val="19000"/>
                  </a:schemeClr>
                </a:gs>
                <a:gs pos="100000">
                  <a:schemeClr val="hlink">
                    <a:gamma/>
                    <a:tint val="66667"/>
                    <a:invGamma/>
                  </a:schemeClr>
                </a:gs>
              </a:gsLst>
              <a:lin ang="5400000" scaled="1"/>
            </a:gradFill>
            <a:ln w="9525" cap="flat" cmpd="sng">
              <a:noFill/>
              <a:prstDash val="solid"/>
              <a:round/>
              <a:headEnd/>
              <a:tailEnd/>
            </a:ln>
            <a:effectLst/>
          </p:spPr>
          <p:txBody>
            <a:bodyPr wrap="none" anchor="ctr"/>
            <a:lstStyle/>
            <a:p>
              <a:endParaRPr lang="en-US"/>
            </a:p>
          </p:txBody>
        </p:sp>
        <p:sp>
          <p:nvSpPr>
            <p:cNvPr id="97300" name="Oval 20"/>
            <p:cNvSpPr>
              <a:spLocks noChangeArrowheads="1"/>
            </p:cNvSpPr>
            <p:nvPr/>
          </p:nvSpPr>
          <p:spPr bwMode="gray">
            <a:xfrm rot="20601703">
              <a:off x="1840" y="1917"/>
              <a:ext cx="1657" cy="670"/>
            </a:xfrm>
            <a:prstGeom prst="ellipse">
              <a:avLst/>
            </a:prstGeom>
            <a:solidFill>
              <a:srgbClr val="FFFFFF"/>
            </a:solidFill>
            <a:ln w="12700">
              <a:noFill/>
              <a:round/>
              <a:headEnd type="none" w="sm" len="sm"/>
              <a:tailEnd type="none" w="sm" len="sm"/>
            </a:ln>
            <a:effectLst/>
          </p:spPr>
          <p:txBody>
            <a:bodyPr wrap="none" anchor="ctr"/>
            <a:lstStyle/>
            <a:p>
              <a:r>
                <a:rPr lang="en-US" dirty="0" err="1" smtClean="0">
                  <a:solidFill>
                    <a:srgbClr val="6600CC"/>
                  </a:solidFill>
                </a:rPr>
                <a:t>Những</a:t>
              </a:r>
              <a:r>
                <a:rPr lang="en-US" dirty="0" smtClean="0">
                  <a:solidFill>
                    <a:srgbClr val="6600CC"/>
                  </a:solidFill>
                </a:rPr>
                <a:t> </a:t>
              </a:r>
              <a:r>
                <a:rPr lang="en-US" dirty="0" err="1" smtClean="0">
                  <a:solidFill>
                    <a:srgbClr val="6600CC"/>
                  </a:solidFill>
                </a:rPr>
                <a:t>điểm</a:t>
              </a:r>
              <a:r>
                <a:rPr lang="en-US" dirty="0" smtClean="0">
                  <a:solidFill>
                    <a:srgbClr val="6600CC"/>
                  </a:solidFill>
                </a:rPr>
                <a:t> </a:t>
              </a:r>
              <a:r>
                <a:rPr lang="en-US" dirty="0" err="1" smtClean="0">
                  <a:solidFill>
                    <a:srgbClr val="6600CC"/>
                  </a:solidFill>
                </a:rPr>
                <a:t>mới</a:t>
              </a:r>
              <a:endParaRPr lang="en-US" dirty="0" smtClean="0">
                <a:solidFill>
                  <a:srgbClr val="6600CC"/>
                </a:solidFill>
              </a:endParaRPr>
            </a:p>
          </p:txBody>
        </p:sp>
      </p:grpSp>
      <p:pic>
        <p:nvPicPr>
          <p:cNvPr id="26" name="Picture 25" descr="HY21.jpg"/>
          <p:cNvPicPr>
            <a:picLocks noChangeAspect="1"/>
          </p:cNvPicPr>
          <p:nvPr/>
        </p:nvPicPr>
        <p:blipFill>
          <a:blip r:embed="rId2" cstate="print"/>
          <a:stretch>
            <a:fillRect/>
          </a:stretch>
        </p:blipFill>
        <p:spPr>
          <a:xfrm>
            <a:off x="0" y="4495799"/>
            <a:ext cx="4419600" cy="2362201"/>
          </a:xfrm>
          <a:prstGeom prst="rect">
            <a:avLst/>
          </a:prstGeom>
          <a:ln>
            <a:noFill/>
          </a:ln>
          <a:effectLst>
            <a:softEdge rad="112500"/>
          </a:effectLst>
        </p:spPr>
      </p:pic>
      <p:sp>
        <p:nvSpPr>
          <p:cNvPr id="25" name="5-Point Star 24">
            <a:hlinkClick r:id="rId3" action="ppaction://hlinkpres?slideindex=1&amp;slidetitle="/>
          </p:cNvPr>
          <p:cNvSpPr/>
          <p:nvPr/>
        </p:nvSpPr>
        <p:spPr>
          <a:xfrm>
            <a:off x="7848600" y="57912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7301"/>
                                        </p:tgtEl>
                                        <p:attrNameLst>
                                          <p:attrName>style.visibility</p:attrName>
                                        </p:attrNameLst>
                                      </p:cBhvr>
                                      <p:to>
                                        <p:strVal val="visible"/>
                                      </p:to>
                                    </p:set>
                                    <p:anim calcmode="discrete" valueType="clr">
                                      <p:cBhvr override="childStyle">
                                        <p:cTn id="7" dur="80"/>
                                        <p:tgtEl>
                                          <p:spTgt spid="973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301"/>
                                        </p:tgtEl>
                                        <p:attrNameLst>
                                          <p:attrName>fillcolor</p:attrName>
                                        </p:attrNameLst>
                                      </p:cBhvr>
                                      <p:tavLst>
                                        <p:tav tm="0">
                                          <p:val>
                                            <p:clrVal>
                                              <a:schemeClr val="accent2"/>
                                            </p:clrVal>
                                          </p:val>
                                        </p:tav>
                                        <p:tav tm="50000">
                                          <p:val>
                                            <p:clrVal>
                                              <a:schemeClr val="hlink"/>
                                            </p:clrVal>
                                          </p:val>
                                        </p:tav>
                                      </p:tavLst>
                                    </p:anim>
                                    <p:set>
                                      <p:cBhvr>
                                        <p:cTn id="9" dur="80"/>
                                        <p:tgtEl>
                                          <p:spTgt spid="9730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0.7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0" y="0"/>
            <a:ext cx="9144000" cy="1143000"/>
          </a:xfrm>
          <a:prstGeom prst="rect">
            <a:avLst/>
          </a:prstGeom>
          <a:gradFill rotWithShape="1">
            <a:gsLst>
              <a:gs pos="0">
                <a:srgbClr val="007600"/>
              </a:gs>
              <a:gs pos="50000">
                <a:srgbClr val="00FF00"/>
              </a:gs>
              <a:gs pos="100000">
                <a:srgbClr val="007600"/>
              </a:gs>
            </a:gsLst>
            <a:lin ang="5400000" scaled="1"/>
          </a:gradFill>
          <a:ln w="9525">
            <a:solidFill>
              <a:schemeClr val="tx1"/>
            </a:solidFill>
            <a:miter lim="800000"/>
            <a:headEnd/>
            <a:tailEnd/>
          </a:ln>
        </p:spPr>
        <p:txBody>
          <a:bodyPr wrap="none" anchor="ctr"/>
          <a:lstStyle/>
          <a:p>
            <a:pPr eaLnBrk="1" hangingPunct="1"/>
            <a:endParaRPr lang="en-US"/>
          </a:p>
        </p:txBody>
      </p:sp>
      <p:sp>
        <p:nvSpPr>
          <p:cNvPr id="36867" name="WordArt 5"/>
          <p:cNvSpPr>
            <a:spLocks noChangeArrowheads="1" noChangeShapeType="1" noTextEdit="1"/>
          </p:cNvSpPr>
          <p:nvPr/>
        </p:nvSpPr>
        <p:spPr bwMode="auto">
          <a:xfrm>
            <a:off x="1981200" y="228600"/>
            <a:ext cx="5486400" cy="523875"/>
          </a:xfrm>
          <a:prstGeom prst="rect">
            <a:avLst/>
          </a:prstGeom>
        </p:spPr>
        <p:txBody>
          <a:bodyPr wrap="none" fromWordArt="1">
            <a:prstTxWarp prst="textPlain">
              <a:avLst>
                <a:gd name="adj" fmla="val 50000"/>
              </a:avLst>
            </a:prstTxWarp>
          </a:bodyPr>
          <a:lstStyle/>
          <a:p>
            <a:r>
              <a:rPr lang="es-ES" sz="5400" b="1" i="1" dirty="0" smtClean="0"/>
              <a:t>10.1. </a:t>
            </a:r>
            <a:r>
              <a:rPr lang="es-ES" sz="5400" b="1" i="1" dirty="0" err="1" smtClean="0"/>
              <a:t>Về</a:t>
            </a:r>
            <a:r>
              <a:rPr lang="es-ES" sz="5400" b="1" i="1" dirty="0" smtClean="0"/>
              <a:t> </a:t>
            </a:r>
            <a:r>
              <a:rPr lang="es-ES" sz="5400" b="1" i="1" dirty="0" err="1" smtClean="0"/>
              <a:t>giao</a:t>
            </a:r>
            <a:r>
              <a:rPr lang="es-ES" sz="5400" b="1" i="1" dirty="0" smtClean="0"/>
              <a:t> </a:t>
            </a:r>
            <a:r>
              <a:rPr lang="es-ES" sz="5400" b="1" i="1" dirty="0" err="1" smtClean="0"/>
              <a:t>kết</a:t>
            </a:r>
            <a:r>
              <a:rPr lang="es-ES" sz="5400" b="1" i="1" dirty="0" smtClean="0"/>
              <a:t> </a:t>
            </a:r>
            <a:r>
              <a:rPr lang="es-ES" sz="5400" b="1" i="1" dirty="0" err="1" smtClean="0"/>
              <a:t>hợp</a:t>
            </a:r>
            <a:r>
              <a:rPr lang="es-ES" sz="5400" b="1" i="1" dirty="0" smtClean="0"/>
              <a:t> </a:t>
            </a:r>
            <a:r>
              <a:rPr lang="es-ES" sz="5400" b="1" i="1" dirty="0" err="1" smtClean="0"/>
              <a:t>đồng</a:t>
            </a:r>
            <a:r>
              <a:rPr lang="es-ES" sz="5400" b="1" i="1" dirty="0" smtClean="0"/>
              <a:t> (</a:t>
            </a:r>
            <a:r>
              <a:rPr lang="es-ES" sz="5400" b="1" i="1" dirty="0" err="1" smtClean="0"/>
              <a:t>Điều</a:t>
            </a:r>
            <a:r>
              <a:rPr lang="es-ES" sz="5400" b="1" i="1" dirty="0" smtClean="0"/>
              <a:t> 385 - </a:t>
            </a:r>
            <a:r>
              <a:rPr lang="es-ES" sz="5400" b="1" i="1" dirty="0" err="1" smtClean="0"/>
              <a:t>Điều</a:t>
            </a:r>
            <a:r>
              <a:rPr lang="es-ES" sz="5400" b="1" i="1" dirty="0" smtClean="0"/>
              <a:t> 397)</a:t>
            </a:r>
            <a:endParaRPr lang="en-US" sz="5400" dirty="0"/>
          </a:p>
        </p:txBody>
      </p:sp>
      <p:sp>
        <p:nvSpPr>
          <p:cNvPr id="41990" name="Rectangle 6"/>
          <p:cNvSpPr>
            <a:spLocks noChangeArrowheads="1"/>
          </p:cNvSpPr>
          <p:nvPr/>
        </p:nvSpPr>
        <p:spPr bwMode="auto">
          <a:xfrm>
            <a:off x="152400" y="1219200"/>
            <a:ext cx="3810000" cy="685800"/>
          </a:xfrm>
          <a:prstGeom prst="rect">
            <a:avLst/>
          </a:prstGeom>
          <a:solidFill>
            <a:srgbClr val="FF00FF"/>
          </a:solidFill>
          <a:ln w="9525">
            <a:solidFill>
              <a:schemeClr val="tx1"/>
            </a:solidFill>
            <a:miter lim="800000"/>
            <a:headEnd/>
            <a:tailEnd/>
          </a:ln>
        </p:spPr>
        <p:txBody>
          <a:bodyPr wrap="none" anchor="ctr"/>
          <a:lstStyle/>
          <a:p>
            <a:pPr algn="ctr" eaLnBrk="1" hangingPunct="1"/>
            <a:r>
              <a:rPr lang="en-US" sz="2000" b="1" dirty="0" smtClean="0">
                <a:solidFill>
                  <a:srgbClr val="000099"/>
                </a:solidFill>
              </a:rPr>
              <a:t> </a:t>
            </a:r>
            <a:r>
              <a:rPr lang="en-US" sz="2000" b="1" dirty="0" err="1" smtClean="0">
                <a:solidFill>
                  <a:srgbClr val="000099"/>
                </a:solidFill>
              </a:rPr>
              <a:t>Đề</a:t>
            </a:r>
            <a:r>
              <a:rPr lang="en-US" sz="2000" b="1" dirty="0" smtClean="0">
                <a:solidFill>
                  <a:srgbClr val="000099"/>
                </a:solidFill>
              </a:rPr>
              <a:t> </a:t>
            </a:r>
            <a:r>
              <a:rPr lang="en-US" sz="2000" b="1" dirty="0" err="1" smtClean="0">
                <a:solidFill>
                  <a:srgbClr val="000099"/>
                </a:solidFill>
              </a:rPr>
              <a:t>nghị</a:t>
            </a:r>
            <a:r>
              <a:rPr lang="en-US" sz="2000" b="1" dirty="0" smtClean="0">
                <a:solidFill>
                  <a:srgbClr val="000099"/>
                </a:solidFill>
              </a:rPr>
              <a:t> GKHĐ</a:t>
            </a:r>
          </a:p>
          <a:p>
            <a:pPr algn="ctr" eaLnBrk="1" hangingPunct="1"/>
            <a:r>
              <a:rPr lang="en-US" sz="2000" b="1" dirty="0" smtClean="0">
                <a:solidFill>
                  <a:srgbClr val="000099"/>
                </a:solidFill>
              </a:rPr>
              <a:t>(</a:t>
            </a:r>
            <a:r>
              <a:rPr lang="en-US" sz="2000" b="1" dirty="0" err="1" smtClean="0">
                <a:solidFill>
                  <a:srgbClr val="000099"/>
                </a:solidFill>
              </a:rPr>
              <a:t>Điều</a:t>
            </a:r>
            <a:r>
              <a:rPr lang="en-US" sz="2000" b="1" dirty="0" smtClean="0">
                <a:solidFill>
                  <a:srgbClr val="000099"/>
                </a:solidFill>
              </a:rPr>
              <a:t> 385 </a:t>
            </a:r>
            <a:r>
              <a:rPr lang="en-US" sz="2000" b="1" dirty="0">
                <a:solidFill>
                  <a:srgbClr val="000099"/>
                </a:solidFill>
              </a:rPr>
              <a:t>BLDS)</a:t>
            </a:r>
          </a:p>
        </p:txBody>
      </p:sp>
      <p:pic>
        <p:nvPicPr>
          <p:cNvPr id="36869" name="Picture 16" descr="Hoa sen 3.jpg"/>
          <p:cNvPicPr>
            <a:picLocks noChangeAspect="1"/>
          </p:cNvPicPr>
          <p:nvPr/>
        </p:nvPicPr>
        <p:blipFill>
          <a:blip r:embed="rId2" cstate="print"/>
          <a:srcRect/>
          <a:stretch>
            <a:fillRect/>
          </a:stretch>
        </p:blipFill>
        <p:spPr bwMode="auto">
          <a:xfrm>
            <a:off x="0" y="2743200"/>
            <a:ext cx="3505200" cy="3810000"/>
          </a:xfrm>
          <a:prstGeom prst="rect">
            <a:avLst/>
          </a:prstGeom>
          <a:noFill/>
          <a:ln w="9525">
            <a:noFill/>
            <a:miter lim="800000"/>
            <a:headEnd/>
            <a:tailEnd/>
          </a:ln>
        </p:spPr>
      </p:pic>
      <p:sp>
        <p:nvSpPr>
          <p:cNvPr id="18" name="Oval 17"/>
          <p:cNvSpPr/>
          <p:nvPr/>
        </p:nvSpPr>
        <p:spPr>
          <a:xfrm>
            <a:off x="3962400" y="2362200"/>
            <a:ext cx="5181600" cy="381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r>
              <a:rPr lang="pt-BR" sz="2800" dirty="0" smtClean="0">
                <a:latin typeface="Times New Roman" pitchFamily="18" charset="0"/>
                <a:cs typeface="Times New Roman" pitchFamily="18" charset="0"/>
              </a:rPr>
              <a:t>là việc thể hiện rõ ý định giao kết hợp đồng và chịu sự ràng buộc về đề nghị này của bên đề nghị đối với bên đã được xác định hoặc tới </a:t>
            </a:r>
            <a:r>
              <a:rPr lang="pt-BR" sz="2800" b="1" i="1" dirty="0" smtClean="0">
                <a:latin typeface="Times New Roman" pitchFamily="18" charset="0"/>
                <a:cs typeface="Times New Roman" pitchFamily="18" charset="0"/>
              </a:rPr>
              <a:t>công chúng</a:t>
            </a:r>
            <a:endParaRPr lang="en-US" sz="2800" b="1" dirty="0">
              <a:solidFill>
                <a:srgbClr val="7030A0"/>
              </a:solidFill>
              <a:latin typeface="Times New Roman" pitchFamily="18" charset="0"/>
              <a:cs typeface="Times New Roman" pitchFamily="18" charset="0"/>
            </a:endParaRPr>
          </a:p>
        </p:txBody>
      </p:sp>
      <p:sp>
        <p:nvSpPr>
          <p:cNvPr id="7" name="Parallelogram 6"/>
          <p:cNvSpPr/>
          <p:nvPr/>
        </p:nvSpPr>
        <p:spPr>
          <a:xfrm>
            <a:off x="3581400" y="2209800"/>
            <a:ext cx="5334000" cy="3810000"/>
          </a:xfrm>
          <a:prstGeom prst="parallelogram">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t-BR" i="1" dirty="0" smtClean="0">
                <a:latin typeface="Times New Roman" pitchFamily="18" charset="0"/>
                <a:cs typeface="Times New Roman" pitchFamily="18" charset="0"/>
              </a:rPr>
              <a:t>Sự im lặng của bên được đề nghị không được coi là chấp nhận đề nghị giao kết hợp đồng</a:t>
            </a:r>
            <a:r>
              <a:rPr lang="pt-BR" dirty="0" smtClean="0">
                <a:latin typeface="Times New Roman" pitchFamily="18" charset="0"/>
                <a:cs typeface="Times New Roman" pitchFamily="18" charset="0"/>
              </a:rPr>
              <a:t>, trừ trường hợp có </a:t>
            </a:r>
            <a:r>
              <a:rPr lang="pt-BR" b="1" dirty="0" smtClean="0">
                <a:latin typeface="Times New Roman" pitchFamily="18" charset="0"/>
                <a:cs typeface="Times New Roman" pitchFamily="18" charset="0"/>
              </a:rPr>
              <a:t>thỏa thuận </a:t>
            </a:r>
            <a:r>
              <a:rPr lang="pt-BR" dirty="0" smtClean="0">
                <a:latin typeface="Times New Roman" pitchFamily="18" charset="0"/>
                <a:cs typeface="Times New Roman" pitchFamily="18" charset="0"/>
              </a:rPr>
              <a:t>hoặc theo </a:t>
            </a:r>
            <a:r>
              <a:rPr lang="pt-BR" b="1" dirty="0" smtClean="0">
                <a:latin typeface="Times New Roman" pitchFamily="18" charset="0"/>
                <a:cs typeface="Times New Roman" pitchFamily="18" charset="0"/>
              </a:rPr>
              <a:t>thói quen đã</a:t>
            </a:r>
            <a:r>
              <a:rPr lang="pt-BR" dirty="0" smtClean="0">
                <a:latin typeface="Times New Roman" pitchFamily="18" charset="0"/>
                <a:cs typeface="Times New Roman" pitchFamily="18" charset="0"/>
              </a:rPr>
              <a:t> được xác lập giữa các bên</a:t>
            </a:r>
            <a:endParaRPr lang="en-US" dirty="0">
              <a:latin typeface="Times New Roman" pitchFamily="18" charset="0"/>
              <a:cs typeface="Times New Roman" pitchFamily="18" charset="0"/>
            </a:endParaRPr>
          </a:p>
        </p:txBody>
      </p:sp>
      <p:sp>
        <p:nvSpPr>
          <p:cNvPr id="10" name="Flowchart: Display 9"/>
          <p:cNvSpPr/>
          <p:nvPr/>
        </p:nvSpPr>
        <p:spPr>
          <a:xfrm>
            <a:off x="3124200" y="1371600"/>
            <a:ext cx="6324600" cy="5334000"/>
          </a:xfrm>
          <a:prstGeom prst="flowChartDisplay">
            <a:avLst/>
          </a:prstGeom>
        </p:spPr>
        <p:style>
          <a:lnRef idx="1">
            <a:schemeClr val="dk1"/>
          </a:lnRef>
          <a:fillRef idx="2">
            <a:schemeClr val="dk1"/>
          </a:fillRef>
          <a:effectRef idx="1">
            <a:schemeClr val="dk1"/>
          </a:effectRef>
          <a:fontRef idx="minor">
            <a:schemeClr val="dk1"/>
          </a:fontRef>
        </p:style>
        <p:txBody>
          <a:bodyPr rtlCol="0" anchor="ctr"/>
          <a:lstStyle/>
          <a:p>
            <a:pPr algn="ctr"/>
            <a:r>
              <a:rPr lang="pt-BR" dirty="0" smtClean="0">
                <a:latin typeface="Arial" pitchFamily="34" charset="0"/>
                <a:cs typeface="Arial" pitchFamily="34" charset="0"/>
              </a:rPr>
              <a:t>Nếu có thỏa thuận im lặng là sự trả lời chấp nhận GK HĐ </a:t>
            </a:r>
            <a:r>
              <a:rPr lang="pt-BR" i="1" dirty="0" smtClean="0">
                <a:latin typeface="Arial" pitchFamily="34" charset="0"/>
                <a:cs typeface="Arial" pitchFamily="34" charset="0"/>
              </a:rPr>
              <a:t>trong một thời hạn nhất định, ... Là </a:t>
            </a:r>
            <a:r>
              <a:rPr lang="en-US" i="1" dirty="0" err="1" smtClean="0">
                <a:latin typeface="Times New Roman" pitchFamily="18" charset="0"/>
                <a:cs typeface="Times New Roman" pitchFamily="18" charset="0"/>
              </a:rPr>
              <a:t>thời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điểm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cuối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cùng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của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thời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hạn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đó</a:t>
            </a:r>
            <a:endParaRPr lang="pt-BR" i="1" dirty="0" smtClean="0">
              <a:latin typeface="Times New Roman" pitchFamily="18" charset="0"/>
              <a:cs typeface="Times New Roman" pitchFamily="18" charset="0"/>
            </a:endParaRPr>
          </a:p>
          <a:p>
            <a:pPr algn="ctr">
              <a:buFontTx/>
              <a:buChar char="-"/>
            </a:pPr>
            <a:r>
              <a:rPr lang="pt-BR" sz="2800" i="1" dirty="0" smtClean="0">
                <a:latin typeface="Arial" pitchFamily="34" charset="0"/>
                <a:cs typeface="Arial" pitchFamily="34" charset="0"/>
              </a:rPr>
              <a:t> Giao kết bằng LN sau đó được xác lập bằng VB... </a:t>
            </a:r>
            <a:r>
              <a:rPr lang="pt-BR" sz="2800" dirty="0" smtClean="0">
                <a:latin typeface="Times New Roman" pitchFamily="18" charset="0"/>
                <a:cs typeface="Times New Roman" pitchFamily="18" charset="0"/>
              </a:rPr>
              <a:t>là thời điểm các bên đã </a:t>
            </a:r>
            <a:r>
              <a:rPr lang="pt-BR" sz="2800" i="1" dirty="0" smtClean="0">
                <a:latin typeface="Times New Roman" pitchFamily="18" charset="0"/>
                <a:cs typeface="Times New Roman" pitchFamily="18" charset="0"/>
              </a:rPr>
              <a:t>thỏa thuận về nội dung của hợp đồng</a:t>
            </a:r>
            <a:r>
              <a:rPr lang="pt-BR" sz="2800" dirty="0" smtClean="0"/>
              <a:t>.</a:t>
            </a:r>
            <a:endParaRPr lang="pt-BR" sz="2800" i="1" dirty="0" smtClean="0">
              <a:latin typeface="Arial" pitchFamily="34" charset="0"/>
              <a:cs typeface="Arial" pitchFamily="34" charset="0"/>
            </a:endParaRPr>
          </a:p>
          <a:p>
            <a:pPr algn="ctr">
              <a:buFontTx/>
              <a:buChar char="-"/>
            </a:pPr>
            <a:endParaRPr lang="pt-BR" b="1" dirty="0" smtClean="0">
              <a:latin typeface="Arial" pitchFamily="34" charset="0"/>
              <a:cs typeface="Arial" pitchFamily="34" charset="0"/>
            </a:endParaRPr>
          </a:p>
          <a:p>
            <a:pPr algn="ctr">
              <a:buFontTx/>
              <a:buChar char="-"/>
            </a:pPr>
            <a:r>
              <a:rPr lang="pt-BR" i="1" dirty="0" smtClean="0">
                <a:latin typeface="Arial" pitchFamily="34" charset="0"/>
                <a:cs typeface="Arial" pitchFamily="34" charset="0"/>
              </a:rPr>
              <a:t> Giao kết hợp đồng bằngVB</a:t>
            </a:r>
          </a:p>
          <a:p>
            <a:pPr algn="ctr">
              <a:buFontTx/>
              <a:buChar char="-"/>
            </a:pPr>
            <a:r>
              <a:rPr lang="pt-BR" i="1" dirty="0" smtClean="0">
                <a:latin typeface="Arial" pitchFamily="34" charset="0"/>
                <a:cs typeface="Arial" pitchFamily="34" charset="0"/>
              </a:rPr>
              <a:t> </a:t>
            </a:r>
            <a:endParaRPr lang="en-US" dirty="0">
              <a:latin typeface="Arial" pitchFamily="34" charset="0"/>
              <a:cs typeface="Arial" pitchFamily="34" charset="0"/>
            </a:endParaRPr>
          </a:p>
        </p:txBody>
      </p:sp>
      <p:sp>
        <p:nvSpPr>
          <p:cNvPr id="11" name="Pentagon 10"/>
          <p:cNvSpPr/>
          <p:nvPr/>
        </p:nvSpPr>
        <p:spPr>
          <a:xfrm>
            <a:off x="3962400" y="2743200"/>
            <a:ext cx="4495800" cy="2209800"/>
          </a:xfrm>
          <a:prstGeom prst="homePlate">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buFontTx/>
              <a:buChar char="-"/>
            </a:pPr>
            <a:r>
              <a:rPr lang="en-US" i="1" dirty="0" smtClean="0">
                <a:solidFill>
                  <a:srgbClr val="701062"/>
                </a:solidFill>
                <a:latin typeface="Times New Roman" pitchFamily="18" charset="0"/>
                <a:cs typeface="Times New Roman" pitchFamily="18" charset="0"/>
              </a:rPr>
              <a:t>BS </a:t>
            </a:r>
            <a:r>
              <a:rPr lang="en-US" i="1" dirty="0" err="1" smtClean="0">
                <a:solidFill>
                  <a:srgbClr val="701062"/>
                </a:solidFill>
                <a:latin typeface="Times New Roman" pitchFamily="18" charset="0"/>
                <a:cs typeface="Times New Roman" pitchFamily="18" charset="0"/>
              </a:rPr>
              <a:t>quy</a:t>
            </a:r>
            <a:r>
              <a:rPr lang="en-US" i="1" dirty="0" smtClean="0">
                <a:solidFill>
                  <a:srgbClr val="701062"/>
                </a:solidFill>
                <a:latin typeface="Times New Roman" pitchFamily="18" charset="0"/>
                <a:cs typeface="Times New Roman" pitchFamily="18" charset="0"/>
              </a:rPr>
              <a:t> </a:t>
            </a:r>
            <a:r>
              <a:rPr lang="en-US" i="1" dirty="0" err="1" smtClean="0">
                <a:solidFill>
                  <a:srgbClr val="701062"/>
                </a:solidFill>
                <a:latin typeface="Times New Roman" pitchFamily="18" charset="0"/>
                <a:cs typeface="Times New Roman" pitchFamily="18" charset="0"/>
              </a:rPr>
              <a:t>định</a:t>
            </a:r>
            <a:r>
              <a:rPr lang="en-US" i="1" dirty="0" smtClean="0">
                <a:solidFill>
                  <a:srgbClr val="701062"/>
                </a:solidFill>
                <a:latin typeface="Times New Roman" pitchFamily="18" charset="0"/>
                <a:cs typeface="Times New Roman" pitchFamily="18" charset="0"/>
              </a:rPr>
              <a:t> </a:t>
            </a:r>
            <a:r>
              <a:rPr lang="en-US" i="1" dirty="0" err="1" smtClean="0">
                <a:solidFill>
                  <a:srgbClr val="701062"/>
                </a:solidFill>
                <a:latin typeface="Times New Roman" pitchFamily="18" charset="0"/>
                <a:cs typeface="Times New Roman" pitchFamily="18" charset="0"/>
              </a:rPr>
              <a:t>về</a:t>
            </a:r>
            <a:r>
              <a:rPr lang="en-US" i="1" dirty="0" smtClean="0">
                <a:solidFill>
                  <a:srgbClr val="701062"/>
                </a:solidFill>
                <a:latin typeface="Times New Roman" pitchFamily="18" charset="0"/>
                <a:cs typeface="Times New Roman" pitchFamily="18" charset="0"/>
              </a:rPr>
              <a:t> </a:t>
            </a:r>
            <a:r>
              <a:rPr lang="en-US" i="1" dirty="0" err="1" smtClean="0">
                <a:solidFill>
                  <a:srgbClr val="701062"/>
                </a:solidFill>
                <a:latin typeface="Times New Roman" pitchFamily="18" charset="0"/>
                <a:cs typeface="Times New Roman" pitchFamily="18" charset="0"/>
              </a:rPr>
              <a:t>thông</a:t>
            </a:r>
            <a:r>
              <a:rPr lang="en-US" i="1" dirty="0" smtClean="0">
                <a:solidFill>
                  <a:srgbClr val="701062"/>
                </a:solidFill>
                <a:latin typeface="Times New Roman" pitchFamily="18" charset="0"/>
                <a:cs typeface="Times New Roman" pitchFamily="18" charset="0"/>
              </a:rPr>
              <a:t> tin </a:t>
            </a:r>
            <a:r>
              <a:rPr lang="en-US" i="1" dirty="0" err="1" smtClean="0">
                <a:solidFill>
                  <a:srgbClr val="701062"/>
                </a:solidFill>
                <a:latin typeface="Times New Roman" pitchFamily="18" charset="0"/>
                <a:cs typeface="Times New Roman" pitchFamily="18" charset="0"/>
              </a:rPr>
              <a:t>trong</a:t>
            </a:r>
            <a:r>
              <a:rPr lang="en-US" i="1" dirty="0" smtClean="0">
                <a:solidFill>
                  <a:srgbClr val="701062"/>
                </a:solidFill>
                <a:latin typeface="Times New Roman" pitchFamily="18" charset="0"/>
                <a:cs typeface="Times New Roman" pitchFamily="18" charset="0"/>
              </a:rPr>
              <a:t> </a:t>
            </a:r>
            <a:r>
              <a:rPr lang="en-US" i="1" dirty="0" err="1" smtClean="0">
                <a:solidFill>
                  <a:srgbClr val="701062"/>
                </a:solidFill>
                <a:latin typeface="Times New Roman" pitchFamily="18" charset="0"/>
                <a:cs typeface="Times New Roman" pitchFamily="18" charset="0"/>
              </a:rPr>
              <a:t>giao</a:t>
            </a:r>
            <a:r>
              <a:rPr lang="en-US" i="1" dirty="0" smtClean="0">
                <a:solidFill>
                  <a:srgbClr val="701062"/>
                </a:solidFill>
                <a:latin typeface="Times New Roman" pitchFamily="18" charset="0"/>
                <a:cs typeface="Times New Roman" pitchFamily="18" charset="0"/>
              </a:rPr>
              <a:t> </a:t>
            </a:r>
            <a:r>
              <a:rPr lang="en-US" i="1" dirty="0" err="1" smtClean="0">
                <a:solidFill>
                  <a:srgbClr val="701062"/>
                </a:solidFill>
                <a:latin typeface="Times New Roman" pitchFamily="18" charset="0"/>
                <a:cs typeface="Times New Roman" pitchFamily="18" charset="0"/>
              </a:rPr>
              <a:t>kết</a:t>
            </a:r>
            <a:r>
              <a:rPr lang="en-US" i="1" dirty="0" smtClean="0">
                <a:solidFill>
                  <a:srgbClr val="701062"/>
                </a:solidFill>
                <a:latin typeface="Times New Roman" pitchFamily="18" charset="0"/>
                <a:cs typeface="Times New Roman" pitchFamily="18" charset="0"/>
              </a:rPr>
              <a:t> HĐ;</a:t>
            </a:r>
          </a:p>
          <a:p>
            <a:pPr algn="ctr">
              <a:buFontTx/>
              <a:buChar char="-"/>
            </a:pPr>
            <a:endParaRPr lang="en-US" i="1" dirty="0" smtClean="0">
              <a:solidFill>
                <a:srgbClr val="701062"/>
              </a:solidFill>
              <a:latin typeface="Times New Roman" pitchFamily="18" charset="0"/>
              <a:cs typeface="Times New Roman" pitchFamily="18" charset="0"/>
            </a:endParaRPr>
          </a:p>
          <a:p>
            <a:pPr algn="ctr">
              <a:buFontTx/>
              <a:buChar char="-"/>
            </a:pPr>
            <a:r>
              <a:rPr lang="en-US" i="1" dirty="0" smtClean="0">
                <a:solidFill>
                  <a:srgbClr val="701062"/>
                </a:solidFill>
                <a:latin typeface="Times New Roman" pitchFamily="18" charset="0"/>
                <a:cs typeface="Times New Roman" pitchFamily="18" charset="0"/>
              </a:rPr>
              <a:t> </a:t>
            </a:r>
            <a:r>
              <a:rPr lang="en-US" i="1" dirty="0" err="1" smtClean="0">
                <a:solidFill>
                  <a:srgbClr val="701062"/>
                </a:solidFill>
                <a:latin typeface="Times New Roman" pitchFamily="18" charset="0"/>
                <a:cs typeface="Times New Roman" pitchFamily="18" charset="0"/>
              </a:rPr>
              <a:t>Bên</a:t>
            </a:r>
            <a:r>
              <a:rPr lang="en-US" i="1" dirty="0" smtClean="0">
                <a:solidFill>
                  <a:srgbClr val="701062"/>
                </a:solidFill>
                <a:latin typeface="Times New Roman" pitchFamily="18" charset="0"/>
                <a:cs typeface="Times New Roman" pitchFamily="18" charset="0"/>
              </a:rPr>
              <a:t> </a:t>
            </a:r>
            <a:r>
              <a:rPr lang="en-US" i="1" dirty="0" err="1" smtClean="0">
                <a:solidFill>
                  <a:srgbClr val="701062"/>
                </a:solidFill>
                <a:latin typeface="Times New Roman" pitchFamily="18" charset="0"/>
                <a:cs typeface="Times New Roman" pitchFamily="18" charset="0"/>
              </a:rPr>
              <a:t>được</a:t>
            </a:r>
            <a:r>
              <a:rPr lang="en-US" i="1" dirty="0" smtClean="0">
                <a:solidFill>
                  <a:srgbClr val="701062"/>
                </a:solidFill>
                <a:latin typeface="Times New Roman" pitchFamily="18" charset="0"/>
                <a:cs typeface="Times New Roman" pitchFamily="18" charset="0"/>
              </a:rPr>
              <a:t> ĐN </a:t>
            </a:r>
            <a:r>
              <a:rPr lang="en-US" i="1" dirty="0" err="1" smtClean="0">
                <a:solidFill>
                  <a:srgbClr val="701062"/>
                </a:solidFill>
                <a:latin typeface="Times New Roman" pitchFamily="18" charset="0"/>
                <a:cs typeface="Times New Roman" pitchFamily="18" charset="0"/>
              </a:rPr>
              <a:t>hoặc</a:t>
            </a:r>
            <a:r>
              <a:rPr lang="en-US" i="1" dirty="0" smtClean="0">
                <a:solidFill>
                  <a:srgbClr val="701062"/>
                </a:solidFill>
                <a:latin typeface="Times New Roman" pitchFamily="18" charset="0"/>
                <a:cs typeface="Times New Roman" pitchFamily="18" charset="0"/>
              </a:rPr>
              <a:t> </a:t>
            </a:r>
            <a:r>
              <a:rPr lang="en-US" i="1" dirty="0" err="1" smtClean="0">
                <a:solidFill>
                  <a:srgbClr val="701062"/>
                </a:solidFill>
                <a:latin typeface="Times New Roman" pitchFamily="18" charset="0"/>
                <a:cs typeface="Times New Roman" pitchFamily="18" charset="0"/>
              </a:rPr>
              <a:t>bên</a:t>
            </a:r>
            <a:r>
              <a:rPr lang="en-US" i="1" dirty="0" smtClean="0">
                <a:solidFill>
                  <a:srgbClr val="701062"/>
                </a:solidFill>
                <a:latin typeface="Times New Roman" pitchFamily="18" charset="0"/>
                <a:cs typeface="Times New Roman" pitchFamily="18" charset="0"/>
              </a:rPr>
              <a:t> ĐN </a:t>
            </a:r>
            <a:r>
              <a:rPr lang="en-US" i="1" dirty="0" err="1" smtClean="0">
                <a:solidFill>
                  <a:srgbClr val="701062"/>
                </a:solidFill>
                <a:latin typeface="Times New Roman" pitchFamily="18" charset="0"/>
                <a:cs typeface="Times New Roman" pitchFamily="18" charset="0"/>
              </a:rPr>
              <a:t>chết</a:t>
            </a:r>
            <a:r>
              <a:rPr lang="en-US" i="1" dirty="0" smtClean="0">
                <a:solidFill>
                  <a:srgbClr val="701062"/>
                </a:solidFill>
                <a:latin typeface="Times New Roman" pitchFamily="18" charset="0"/>
                <a:cs typeface="Times New Roman" pitchFamily="18" charset="0"/>
              </a:rPr>
              <a:t>, </a:t>
            </a:r>
            <a:r>
              <a:rPr lang="en-US" i="1" dirty="0" err="1" smtClean="0">
                <a:solidFill>
                  <a:srgbClr val="701062"/>
                </a:solidFill>
                <a:latin typeface="Times New Roman" pitchFamily="18" charset="0"/>
                <a:cs typeface="Times New Roman" pitchFamily="18" charset="0"/>
              </a:rPr>
              <a:t>mất</a:t>
            </a:r>
            <a:r>
              <a:rPr lang="en-US" i="1" dirty="0" smtClean="0">
                <a:solidFill>
                  <a:srgbClr val="701062"/>
                </a:solidFill>
                <a:latin typeface="Times New Roman" pitchFamily="18" charset="0"/>
                <a:cs typeface="Times New Roman" pitchFamily="18" charset="0"/>
              </a:rPr>
              <a:t> NLHV… </a:t>
            </a:r>
            <a:r>
              <a:rPr lang="en-US" i="1" dirty="0" err="1" smtClean="0">
                <a:solidFill>
                  <a:srgbClr val="701062"/>
                </a:solidFill>
                <a:latin typeface="Times New Roman" pitchFamily="18" charset="0"/>
                <a:cs typeface="Times New Roman" pitchFamily="18" charset="0"/>
              </a:rPr>
              <a:t>sau</a:t>
            </a:r>
            <a:r>
              <a:rPr lang="en-US" i="1" dirty="0" smtClean="0">
                <a:solidFill>
                  <a:srgbClr val="701062"/>
                </a:solidFill>
                <a:latin typeface="Times New Roman" pitchFamily="18" charset="0"/>
                <a:cs typeface="Times New Roman" pitchFamily="18" charset="0"/>
              </a:rPr>
              <a:t> </a:t>
            </a:r>
            <a:r>
              <a:rPr lang="en-US" i="1" dirty="0" err="1" smtClean="0">
                <a:solidFill>
                  <a:srgbClr val="701062"/>
                </a:solidFill>
                <a:latin typeface="Times New Roman" pitchFamily="18" charset="0"/>
                <a:cs typeface="Times New Roman" pitchFamily="18" charset="0"/>
              </a:rPr>
              <a:t>khi</a:t>
            </a:r>
            <a:r>
              <a:rPr lang="en-US" dirty="0" smtClean="0">
                <a:solidFill>
                  <a:srgbClr val="701062"/>
                </a:solidFill>
              </a:rPr>
              <a:t>… </a:t>
            </a:r>
            <a:endParaRPr lang="en-US" dirty="0">
              <a:solidFill>
                <a:srgbClr val="701062"/>
              </a:solidFill>
            </a:endParaRPr>
          </a:p>
        </p:txBody>
      </p:sp>
      <p:sp>
        <p:nvSpPr>
          <p:cNvPr id="12" name="Oval 11"/>
          <p:cNvSpPr/>
          <p:nvPr/>
        </p:nvSpPr>
        <p:spPr>
          <a:xfrm>
            <a:off x="0" y="1143000"/>
            <a:ext cx="39624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BR" sz="1800" b="1" i="1" dirty="0" smtClean="0">
              <a:latin typeface="Arial" pitchFamily="34" charset="0"/>
              <a:cs typeface="Arial" pitchFamily="34" charset="0"/>
            </a:endParaRPr>
          </a:p>
          <a:p>
            <a:pPr algn="ctr"/>
            <a:r>
              <a:rPr lang="pt-BR" sz="1800" b="1" i="1" dirty="0" smtClean="0">
                <a:latin typeface="Arial" pitchFamily="34" charset="0"/>
                <a:cs typeface="Arial" pitchFamily="34" charset="0"/>
              </a:rPr>
              <a:t>Thời điểm</a:t>
            </a:r>
            <a:r>
              <a:rPr lang="pt-BR" sz="1800" i="1" dirty="0" smtClean="0">
                <a:latin typeface="Arial" pitchFamily="34" charset="0"/>
                <a:cs typeface="Arial" pitchFamily="34" charset="0"/>
              </a:rPr>
              <a:t> giao kết HĐ (Đ 400)</a:t>
            </a:r>
          </a:p>
          <a:p>
            <a:pPr algn="ctr"/>
            <a:endParaRPr lang="en-US" dirty="0"/>
          </a:p>
        </p:txBody>
      </p:sp>
      <p:sp>
        <p:nvSpPr>
          <p:cNvPr id="13" name="Flowchart: Decision 12"/>
          <p:cNvSpPr/>
          <p:nvPr/>
        </p:nvSpPr>
        <p:spPr>
          <a:xfrm>
            <a:off x="0" y="1143000"/>
            <a:ext cx="4114800" cy="838200"/>
          </a:xfrm>
          <a:prstGeom prst="flowChartDecision">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dirty="0" err="1" smtClean="0"/>
              <a:t>Chấp</a:t>
            </a:r>
            <a:r>
              <a:rPr lang="en-US" dirty="0" smtClean="0"/>
              <a:t> </a:t>
            </a:r>
            <a:r>
              <a:rPr lang="en-US" dirty="0" err="1" smtClean="0"/>
              <a:t>nhận</a:t>
            </a:r>
            <a:r>
              <a:rPr lang="en-US" dirty="0" smtClean="0"/>
              <a:t> ĐNGK (Đ 393)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p:cTn id="7" dur="500" fill="hold"/>
                                        <p:tgtEl>
                                          <p:spTgt spid="41990"/>
                                        </p:tgtEl>
                                        <p:attrNameLst>
                                          <p:attrName>ppt_w</p:attrName>
                                        </p:attrNameLst>
                                      </p:cBhvr>
                                      <p:tavLst>
                                        <p:tav tm="0">
                                          <p:val>
                                            <p:fltVal val="0"/>
                                          </p:val>
                                        </p:tav>
                                        <p:tav tm="100000">
                                          <p:val>
                                            <p:strVal val="#ppt_w"/>
                                          </p:val>
                                        </p:tav>
                                      </p:tavLst>
                                    </p:anim>
                                    <p:anim calcmode="lin" valueType="num">
                                      <p:cBhvr>
                                        <p:cTn id="8" dur="500" fill="hold"/>
                                        <p:tgtEl>
                                          <p:spTgt spid="4199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80">
                                          <p:stCondLst>
                                            <p:cond delay="0"/>
                                          </p:stCondLst>
                                        </p:cTn>
                                        <p:tgtEl>
                                          <p:spTgt spid="18"/>
                                        </p:tgtEl>
                                      </p:cBhvr>
                                    </p:animEffect>
                                    <p:anim calcmode="lin" valueType="num">
                                      <p:cBhvr>
                                        <p:cTn id="1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9" dur="26">
                                          <p:stCondLst>
                                            <p:cond delay="650"/>
                                          </p:stCondLst>
                                        </p:cTn>
                                        <p:tgtEl>
                                          <p:spTgt spid="18"/>
                                        </p:tgtEl>
                                      </p:cBhvr>
                                      <p:to x="100000" y="60000"/>
                                    </p:animScale>
                                    <p:animScale>
                                      <p:cBhvr>
                                        <p:cTn id="20" dur="166" decel="50000">
                                          <p:stCondLst>
                                            <p:cond delay="676"/>
                                          </p:stCondLst>
                                        </p:cTn>
                                        <p:tgtEl>
                                          <p:spTgt spid="18"/>
                                        </p:tgtEl>
                                      </p:cBhvr>
                                      <p:to x="100000" y="100000"/>
                                    </p:animScale>
                                    <p:animScale>
                                      <p:cBhvr>
                                        <p:cTn id="21" dur="26">
                                          <p:stCondLst>
                                            <p:cond delay="1312"/>
                                          </p:stCondLst>
                                        </p:cTn>
                                        <p:tgtEl>
                                          <p:spTgt spid="18"/>
                                        </p:tgtEl>
                                      </p:cBhvr>
                                      <p:to x="100000" y="80000"/>
                                    </p:animScale>
                                    <p:animScale>
                                      <p:cBhvr>
                                        <p:cTn id="22" dur="166" decel="50000">
                                          <p:stCondLst>
                                            <p:cond delay="1338"/>
                                          </p:stCondLst>
                                        </p:cTn>
                                        <p:tgtEl>
                                          <p:spTgt spid="18"/>
                                        </p:tgtEl>
                                      </p:cBhvr>
                                      <p:to x="100000" y="100000"/>
                                    </p:animScale>
                                    <p:animScale>
                                      <p:cBhvr>
                                        <p:cTn id="23" dur="26">
                                          <p:stCondLst>
                                            <p:cond delay="1642"/>
                                          </p:stCondLst>
                                        </p:cTn>
                                        <p:tgtEl>
                                          <p:spTgt spid="18"/>
                                        </p:tgtEl>
                                      </p:cBhvr>
                                      <p:to x="100000" y="90000"/>
                                    </p:animScale>
                                    <p:animScale>
                                      <p:cBhvr>
                                        <p:cTn id="24" dur="166" decel="50000">
                                          <p:stCondLst>
                                            <p:cond delay="1668"/>
                                          </p:stCondLst>
                                        </p:cTn>
                                        <p:tgtEl>
                                          <p:spTgt spid="18"/>
                                        </p:tgtEl>
                                      </p:cBhvr>
                                      <p:to x="100000" y="100000"/>
                                    </p:animScale>
                                    <p:animScale>
                                      <p:cBhvr>
                                        <p:cTn id="25" dur="26">
                                          <p:stCondLst>
                                            <p:cond delay="1808"/>
                                          </p:stCondLst>
                                        </p:cTn>
                                        <p:tgtEl>
                                          <p:spTgt spid="18"/>
                                        </p:tgtEl>
                                      </p:cBhvr>
                                      <p:to x="100000" y="95000"/>
                                    </p:animScale>
                                    <p:animScale>
                                      <p:cBhvr>
                                        <p:cTn id="26" dur="166" decel="50000">
                                          <p:stCondLst>
                                            <p:cond delay="1834"/>
                                          </p:stCondLst>
                                        </p:cTn>
                                        <p:tgtEl>
                                          <p:spTgt spid="1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41990"/>
                                        </p:tgtEl>
                                        <p:attrNameLst>
                                          <p:attrName>ppt_x</p:attrName>
                                        </p:attrNameLst>
                                      </p:cBhvr>
                                      <p:tavLst>
                                        <p:tav tm="0">
                                          <p:val>
                                            <p:strVal val="ppt_x"/>
                                          </p:val>
                                        </p:tav>
                                        <p:tav tm="100000">
                                          <p:val>
                                            <p:strVal val="ppt_x"/>
                                          </p:val>
                                        </p:tav>
                                      </p:tavLst>
                                    </p:anim>
                                    <p:anim calcmode="lin" valueType="num">
                                      <p:cBhvr additive="base">
                                        <p:cTn id="36" dur="500"/>
                                        <p:tgtEl>
                                          <p:spTgt spid="41990"/>
                                        </p:tgtEl>
                                        <p:attrNameLst>
                                          <p:attrName>ppt_y</p:attrName>
                                        </p:attrNameLst>
                                      </p:cBhvr>
                                      <p:tavLst>
                                        <p:tav tm="0">
                                          <p:val>
                                            <p:strVal val="ppt_y"/>
                                          </p:val>
                                        </p:tav>
                                        <p:tav tm="100000">
                                          <p:val>
                                            <p:strVal val="1+ppt_h/2"/>
                                          </p:val>
                                        </p:tav>
                                      </p:tavLst>
                                    </p:anim>
                                    <p:set>
                                      <p:cBhvr>
                                        <p:cTn id="37" dur="1" fill="hold">
                                          <p:stCondLst>
                                            <p:cond delay="499"/>
                                          </p:stCondLst>
                                        </p:cTn>
                                        <p:tgtEl>
                                          <p:spTgt spid="4199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circle(in)">
                                      <p:cBhvr>
                                        <p:cTn id="49" dur="2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xit" presetSubtype="16" fill="hold" grpId="1" nodeType="clickEffect">
                                  <p:stCondLst>
                                    <p:cond delay="0"/>
                                  </p:stCondLst>
                                  <p:childTnLst>
                                    <p:animEffect transition="out" filter="box(in)">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 presetClass="exit" presetSubtype="10" fill="hold" grpId="1" nodeType="clickEffect">
                                  <p:stCondLst>
                                    <p:cond delay="0"/>
                                  </p:stCondLst>
                                  <p:childTnLst>
                                    <p:animEffect transition="out" filter="checkerboard(across)">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circle(in)">
                                      <p:cBhvr>
                                        <p:cTn id="64" dur="20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circle(in)">
                                      <p:cBhvr>
                                        <p:cTn id="69" dur="20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580">
                                          <p:stCondLst>
                                            <p:cond delay="0"/>
                                          </p:stCondLst>
                                        </p:cTn>
                                        <p:tgtEl>
                                          <p:spTgt spid="11"/>
                                        </p:tgtEl>
                                      </p:cBhvr>
                                    </p:animEffect>
                                    <p:anim calcmode="lin" valueType="num">
                                      <p:cBhvr>
                                        <p:cTn id="7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0" dur="26">
                                          <p:stCondLst>
                                            <p:cond delay="650"/>
                                          </p:stCondLst>
                                        </p:cTn>
                                        <p:tgtEl>
                                          <p:spTgt spid="11"/>
                                        </p:tgtEl>
                                      </p:cBhvr>
                                      <p:to x="100000" y="60000"/>
                                    </p:animScale>
                                    <p:animScale>
                                      <p:cBhvr>
                                        <p:cTn id="81" dur="166" decel="50000">
                                          <p:stCondLst>
                                            <p:cond delay="676"/>
                                          </p:stCondLst>
                                        </p:cTn>
                                        <p:tgtEl>
                                          <p:spTgt spid="11"/>
                                        </p:tgtEl>
                                      </p:cBhvr>
                                      <p:to x="100000" y="100000"/>
                                    </p:animScale>
                                    <p:animScale>
                                      <p:cBhvr>
                                        <p:cTn id="82" dur="26">
                                          <p:stCondLst>
                                            <p:cond delay="1312"/>
                                          </p:stCondLst>
                                        </p:cTn>
                                        <p:tgtEl>
                                          <p:spTgt spid="11"/>
                                        </p:tgtEl>
                                      </p:cBhvr>
                                      <p:to x="100000" y="80000"/>
                                    </p:animScale>
                                    <p:animScale>
                                      <p:cBhvr>
                                        <p:cTn id="83" dur="166" decel="50000">
                                          <p:stCondLst>
                                            <p:cond delay="1338"/>
                                          </p:stCondLst>
                                        </p:cTn>
                                        <p:tgtEl>
                                          <p:spTgt spid="11"/>
                                        </p:tgtEl>
                                      </p:cBhvr>
                                      <p:to x="100000" y="100000"/>
                                    </p:animScale>
                                    <p:animScale>
                                      <p:cBhvr>
                                        <p:cTn id="84" dur="26">
                                          <p:stCondLst>
                                            <p:cond delay="1642"/>
                                          </p:stCondLst>
                                        </p:cTn>
                                        <p:tgtEl>
                                          <p:spTgt spid="11"/>
                                        </p:tgtEl>
                                      </p:cBhvr>
                                      <p:to x="100000" y="90000"/>
                                    </p:animScale>
                                    <p:animScale>
                                      <p:cBhvr>
                                        <p:cTn id="85" dur="166" decel="50000">
                                          <p:stCondLst>
                                            <p:cond delay="1668"/>
                                          </p:stCondLst>
                                        </p:cTn>
                                        <p:tgtEl>
                                          <p:spTgt spid="11"/>
                                        </p:tgtEl>
                                      </p:cBhvr>
                                      <p:to x="100000" y="100000"/>
                                    </p:animScale>
                                    <p:animScale>
                                      <p:cBhvr>
                                        <p:cTn id="86" dur="26">
                                          <p:stCondLst>
                                            <p:cond delay="1808"/>
                                          </p:stCondLst>
                                        </p:cTn>
                                        <p:tgtEl>
                                          <p:spTgt spid="11"/>
                                        </p:tgtEl>
                                      </p:cBhvr>
                                      <p:to x="100000" y="95000"/>
                                    </p:animScale>
                                    <p:animScale>
                                      <p:cBhvr>
                                        <p:cTn id="8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0" grpId="1" animBg="1"/>
      <p:bldP spid="18" grpId="0" animBg="1"/>
      <p:bldP spid="18" grpId="1" animBg="1"/>
      <p:bldP spid="7" grpId="0" animBg="1"/>
      <p:bldP spid="7" grpId="1" animBg="1"/>
      <p:bldP spid="10" grpId="0" animBg="1"/>
      <p:bldP spid="11" grpId="0" animBg="1"/>
      <p:bldP spid="12" grpId="0" animBg="1"/>
      <p:bldP spid="13" grpId="0" animBg="1"/>
      <p:bldP spid="1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0" y="0"/>
            <a:ext cx="9144000" cy="1143000"/>
          </a:xfrm>
          <a:prstGeom prst="rect">
            <a:avLst/>
          </a:prstGeom>
          <a:gradFill rotWithShape="1">
            <a:gsLst>
              <a:gs pos="0">
                <a:srgbClr val="FF3300"/>
              </a:gs>
              <a:gs pos="50000">
                <a:srgbClr val="FF3300">
                  <a:gamma/>
                  <a:shade val="46275"/>
                  <a:invGamma/>
                  <a:alpha val="98000"/>
                </a:srgbClr>
              </a:gs>
              <a:gs pos="100000">
                <a:srgbClr val="FF3300"/>
              </a:gs>
            </a:gsLst>
            <a:lin ang="5400000" scaled="1"/>
          </a:gradFill>
          <a:ln w="9525">
            <a:solidFill>
              <a:schemeClr val="tx1"/>
            </a:solidFill>
            <a:miter lim="800000"/>
            <a:headEnd/>
            <a:tailEnd/>
          </a:ln>
          <a:effectLst/>
          <a:extLst>
            <a:ext uri="{AF507438-7753-43E0-B8FC-AC1667EBCBE1}"/>
          </a:extLst>
        </p:spPr>
        <p:txBody>
          <a:bodyPr wrap="none" anchor="ctr"/>
          <a:lstStyle/>
          <a:p>
            <a:pPr eaLnBrk="1" hangingPunct="1">
              <a:defRPr/>
            </a:pPr>
            <a:endParaRPr lang="en-US">
              <a:latin typeface="Arial" pitchFamily="34" charset="0"/>
            </a:endParaRPr>
          </a:p>
        </p:txBody>
      </p:sp>
      <p:sp>
        <p:nvSpPr>
          <p:cNvPr id="43021" name="Text Box 13"/>
          <p:cNvSpPr txBox="1">
            <a:spLocks noChangeArrowheads="1"/>
          </p:cNvSpPr>
          <p:nvPr/>
        </p:nvSpPr>
        <p:spPr bwMode="auto">
          <a:xfrm>
            <a:off x="228600" y="-1371600"/>
            <a:ext cx="3048000" cy="366712"/>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43034" name="Text Box 26"/>
          <p:cNvSpPr txBox="1">
            <a:spLocks noChangeArrowheads="1"/>
          </p:cNvSpPr>
          <p:nvPr/>
        </p:nvSpPr>
        <p:spPr bwMode="auto">
          <a:xfrm>
            <a:off x="304800" y="1828800"/>
            <a:ext cx="2743200" cy="4832092"/>
          </a:xfrm>
          <a:prstGeom prst="rect">
            <a:avLst/>
          </a:prstGeom>
          <a:noFill/>
          <a:ln w="9525">
            <a:noFill/>
            <a:miter lim="800000"/>
            <a:headEnd/>
            <a:tailEnd/>
          </a:ln>
        </p:spPr>
        <p:txBody>
          <a:bodyPr>
            <a:spAutoFit/>
          </a:bodyPr>
          <a:lstStyle/>
          <a:p>
            <a:pPr algn="ctr" eaLnBrk="1" hangingPunct="1"/>
            <a:r>
              <a:rPr lang="nl-NL" sz="2800" dirty="0" smtClean="0"/>
              <a:t>Trường hợp</a:t>
            </a:r>
            <a:r>
              <a:rPr lang="pt-BR" sz="2800" dirty="0" smtClean="0"/>
              <a:t> HĐ có ĐK không rõ ràng thì việc giải thích ĐK đó căn cứ </a:t>
            </a:r>
            <a:r>
              <a:rPr lang="pt-BR" sz="2800" i="1" dirty="0" smtClean="0"/>
              <a:t>vào ý chí của các bên được thể hiện trong toàn bộ quá trình </a:t>
            </a:r>
            <a:r>
              <a:rPr lang="pt-BR" sz="2800" b="1" i="1" dirty="0" smtClean="0"/>
              <a:t>trước, tại thời điểm xác lập, thực hiện </a:t>
            </a:r>
            <a:r>
              <a:rPr lang="pt-BR" sz="2800" i="1" dirty="0" smtClean="0"/>
              <a:t>HĐ</a:t>
            </a:r>
            <a:endParaRPr lang="en-US" sz="2800" i="1" dirty="0">
              <a:solidFill>
                <a:srgbClr val="FF3300"/>
              </a:solidFill>
            </a:endParaRPr>
          </a:p>
        </p:txBody>
      </p:sp>
      <p:sp>
        <p:nvSpPr>
          <p:cNvPr id="43015" name="WordArt 30"/>
          <p:cNvSpPr>
            <a:spLocks noChangeArrowheads="1" noChangeShapeType="1" noTextEdit="1"/>
          </p:cNvSpPr>
          <p:nvPr/>
        </p:nvSpPr>
        <p:spPr bwMode="auto">
          <a:xfrm>
            <a:off x="1752600" y="228600"/>
            <a:ext cx="5486400" cy="533400"/>
          </a:xfrm>
          <a:prstGeom prst="rect">
            <a:avLst/>
          </a:prstGeom>
        </p:spPr>
        <p:txBody>
          <a:bodyPr wrap="none" fromWordArt="1">
            <a:prstTxWarp prst="textPlain">
              <a:avLst>
                <a:gd name="adj" fmla="val 50000"/>
              </a:avLst>
            </a:prstTxWarp>
          </a:bodyPr>
          <a:lstStyle/>
          <a:p>
            <a:pPr algn="ctr"/>
            <a:r>
              <a:rPr lang="en-US" sz="3600" b="1" kern="10" dirty="0" smtClean="0">
                <a:ln w="9525">
                  <a:solidFill>
                    <a:schemeClr val="bg1"/>
                  </a:solidFill>
                  <a:round/>
                  <a:headEnd/>
                  <a:tailEnd/>
                </a:ln>
                <a:solidFill>
                  <a:srgbClr val="FFFFFF"/>
                </a:solidFill>
                <a:latin typeface="Arial"/>
                <a:cs typeface="Arial"/>
              </a:rPr>
              <a:t>10.2. </a:t>
            </a:r>
            <a:r>
              <a:rPr lang="en-US" sz="3600" b="1" kern="10" dirty="0" err="1" smtClean="0">
                <a:ln w="9525">
                  <a:solidFill>
                    <a:schemeClr val="bg1"/>
                  </a:solidFill>
                  <a:round/>
                  <a:headEnd/>
                  <a:tailEnd/>
                </a:ln>
                <a:solidFill>
                  <a:srgbClr val="FFFFFF"/>
                </a:solidFill>
                <a:latin typeface="Arial"/>
                <a:cs typeface="Arial"/>
              </a:rPr>
              <a:t>Giải</a:t>
            </a:r>
            <a:r>
              <a:rPr lang="en-US" sz="3600" b="1" kern="10" dirty="0" smtClean="0">
                <a:ln w="9525">
                  <a:solidFill>
                    <a:schemeClr val="bg1"/>
                  </a:solidFill>
                  <a:round/>
                  <a:headEnd/>
                  <a:tailEnd/>
                </a:ln>
                <a:solidFill>
                  <a:srgbClr val="FFFFFF"/>
                </a:solidFill>
                <a:latin typeface="Arial"/>
                <a:cs typeface="Arial"/>
              </a:rPr>
              <a:t> </a:t>
            </a:r>
            <a:r>
              <a:rPr lang="en-US" sz="3600" b="1" kern="10" dirty="0" err="1" smtClean="0">
                <a:ln w="9525">
                  <a:solidFill>
                    <a:schemeClr val="bg1"/>
                  </a:solidFill>
                  <a:round/>
                  <a:headEnd/>
                  <a:tailEnd/>
                </a:ln>
                <a:solidFill>
                  <a:srgbClr val="FFFFFF"/>
                </a:solidFill>
                <a:latin typeface="Arial"/>
                <a:cs typeface="Arial"/>
              </a:rPr>
              <a:t>thích</a:t>
            </a:r>
            <a:r>
              <a:rPr lang="en-US" sz="3600" b="1" kern="10" dirty="0" smtClean="0">
                <a:ln w="9525">
                  <a:solidFill>
                    <a:schemeClr val="bg1"/>
                  </a:solidFill>
                  <a:round/>
                  <a:headEnd/>
                  <a:tailEnd/>
                </a:ln>
                <a:solidFill>
                  <a:srgbClr val="FFFFFF"/>
                </a:solidFill>
                <a:latin typeface="Arial"/>
                <a:cs typeface="Arial"/>
              </a:rPr>
              <a:t> </a:t>
            </a:r>
            <a:r>
              <a:rPr lang="en-US" sz="3600" b="1" kern="10" dirty="0" err="1" smtClean="0">
                <a:ln w="9525">
                  <a:solidFill>
                    <a:schemeClr val="bg1"/>
                  </a:solidFill>
                  <a:round/>
                  <a:headEnd/>
                  <a:tailEnd/>
                </a:ln>
                <a:solidFill>
                  <a:srgbClr val="FFFFFF"/>
                </a:solidFill>
                <a:latin typeface="Arial"/>
                <a:cs typeface="Arial"/>
              </a:rPr>
              <a:t>hợp</a:t>
            </a:r>
            <a:r>
              <a:rPr lang="en-US" sz="3600" b="1" kern="10" dirty="0" smtClean="0">
                <a:ln w="9525">
                  <a:solidFill>
                    <a:schemeClr val="bg1"/>
                  </a:solidFill>
                  <a:round/>
                  <a:headEnd/>
                  <a:tailEnd/>
                </a:ln>
                <a:solidFill>
                  <a:srgbClr val="FFFFFF"/>
                </a:solidFill>
                <a:latin typeface="Arial"/>
                <a:cs typeface="Arial"/>
              </a:rPr>
              <a:t> </a:t>
            </a:r>
            <a:r>
              <a:rPr lang="en-US" sz="3600" b="1" kern="10" dirty="0" err="1" smtClean="0">
                <a:ln w="9525">
                  <a:solidFill>
                    <a:schemeClr val="bg1"/>
                  </a:solidFill>
                  <a:round/>
                  <a:headEnd/>
                  <a:tailEnd/>
                </a:ln>
                <a:solidFill>
                  <a:srgbClr val="FFFFFF"/>
                </a:solidFill>
                <a:latin typeface="Arial"/>
                <a:cs typeface="Arial"/>
              </a:rPr>
              <a:t>đồng</a:t>
            </a:r>
            <a:r>
              <a:rPr lang="en-US" sz="3600" b="1" kern="10" dirty="0" smtClean="0">
                <a:ln w="9525">
                  <a:solidFill>
                    <a:schemeClr val="bg1"/>
                  </a:solidFill>
                  <a:round/>
                  <a:headEnd/>
                  <a:tailEnd/>
                </a:ln>
                <a:solidFill>
                  <a:srgbClr val="FFFFFF"/>
                </a:solidFill>
                <a:latin typeface="Arial"/>
                <a:cs typeface="Arial"/>
              </a:rPr>
              <a:t> (Đ 404) </a:t>
            </a:r>
            <a:endParaRPr lang="en-US" sz="3600" b="1" kern="10" dirty="0">
              <a:ln w="9525">
                <a:solidFill>
                  <a:schemeClr val="bg1"/>
                </a:solidFill>
                <a:round/>
                <a:headEnd/>
                <a:tailEnd/>
              </a:ln>
              <a:solidFill>
                <a:srgbClr val="FFFFFF"/>
              </a:solidFill>
              <a:latin typeface="Arial"/>
              <a:cs typeface="Arial"/>
            </a:endParaRPr>
          </a:p>
        </p:txBody>
      </p:sp>
      <p:sp>
        <p:nvSpPr>
          <p:cNvPr id="43053" name="Rectangle 45"/>
          <p:cNvSpPr>
            <a:spLocks noChangeArrowheads="1"/>
          </p:cNvSpPr>
          <p:nvPr/>
        </p:nvSpPr>
        <p:spPr bwMode="auto">
          <a:xfrm>
            <a:off x="0" y="1143000"/>
            <a:ext cx="9144000" cy="609600"/>
          </a:xfrm>
          <a:prstGeom prst="rect">
            <a:avLst/>
          </a:prstGeom>
          <a:solidFill>
            <a:srgbClr val="FFFF66"/>
          </a:solidFill>
          <a:ln w="9525">
            <a:solidFill>
              <a:schemeClr val="tx1"/>
            </a:solidFill>
            <a:miter lim="800000"/>
            <a:headEnd/>
            <a:tailEnd/>
          </a:ln>
        </p:spPr>
        <p:txBody>
          <a:bodyPr wrap="none" anchor="ctr"/>
          <a:lstStyle/>
          <a:p>
            <a:pPr algn="ctr" eaLnBrk="1" hangingPunct="1"/>
            <a:endParaRPr lang="en-US" b="1" dirty="0"/>
          </a:p>
        </p:txBody>
      </p:sp>
      <p:sp>
        <p:nvSpPr>
          <p:cNvPr id="43059" name="Text Box 51"/>
          <p:cNvSpPr txBox="1">
            <a:spLocks noChangeArrowheads="1"/>
          </p:cNvSpPr>
          <p:nvPr/>
        </p:nvSpPr>
        <p:spPr bwMode="auto">
          <a:xfrm>
            <a:off x="5791200" y="2667000"/>
            <a:ext cx="3124200" cy="3539430"/>
          </a:xfrm>
          <a:prstGeom prst="rect">
            <a:avLst/>
          </a:prstGeom>
          <a:noFill/>
          <a:ln w="9525">
            <a:noFill/>
            <a:miter lim="800000"/>
            <a:headEnd/>
            <a:tailEnd/>
          </a:ln>
        </p:spPr>
        <p:txBody>
          <a:bodyPr>
            <a:spAutoFit/>
          </a:bodyPr>
          <a:lstStyle/>
          <a:p>
            <a:pPr algn="ctr" eaLnBrk="1" hangingPunct="1"/>
            <a:endParaRPr lang="en-US" sz="2000" b="1" dirty="0">
              <a:solidFill>
                <a:srgbClr val="FF0000"/>
              </a:solidFill>
            </a:endParaRPr>
          </a:p>
          <a:p>
            <a:pPr algn="ctr"/>
            <a:r>
              <a:rPr lang="pt-BR" sz="2800" dirty="0" smtClean="0"/>
              <a:t>Bên soạn thảo đưa vào hợp đồng nội dung bất lợi cho bên kia thì </a:t>
            </a:r>
            <a:r>
              <a:rPr lang="pt-BR" sz="2800" i="1" dirty="0" smtClean="0"/>
              <a:t>khi giải thích hợp đồng phải chịu bất lợi</a:t>
            </a:r>
            <a:r>
              <a:rPr lang="pt-BR" sz="2800" dirty="0" smtClean="0"/>
              <a:t>.</a:t>
            </a:r>
            <a:endParaRPr lang="en-US" sz="2800" dirty="0" smtClean="0"/>
          </a:p>
          <a:p>
            <a:pPr eaLnBrk="1" hangingPunct="1">
              <a:spcBef>
                <a:spcPct val="50000"/>
              </a:spcBef>
            </a:pPr>
            <a:endParaRPr lang="en-US" sz="2400" dirty="0">
              <a:solidFill>
                <a:srgbClr val="FF0000"/>
              </a:solidFill>
            </a:endParaRPr>
          </a:p>
        </p:txBody>
      </p:sp>
      <p:pic>
        <p:nvPicPr>
          <p:cNvPr id="47" name="Picture 46" descr="Hoa bướm.jpg"/>
          <p:cNvPicPr>
            <a:picLocks noChangeAspect="1"/>
          </p:cNvPicPr>
          <p:nvPr/>
        </p:nvPicPr>
        <p:blipFill>
          <a:blip r:embed="rId2" cstate="print"/>
          <a:stretch>
            <a:fillRect/>
          </a:stretch>
        </p:blipFill>
        <p:spPr>
          <a:xfrm>
            <a:off x="3200400" y="2438400"/>
            <a:ext cx="2602992" cy="391972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3053"/>
                                        </p:tgtEl>
                                        <p:attrNameLst>
                                          <p:attrName>style.visibility</p:attrName>
                                        </p:attrNameLst>
                                      </p:cBhvr>
                                      <p:to>
                                        <p:strVal val="visible"/>
                                      </p:to>
                                    </p:set>
                                    <p:anim calcmode="lin" valueType="num">
                                      <p:cBhvr>
                                        <p:cTn id="7" dur="500" fill="hold"/>
                                        <p:tgtEl>
                                          <p:spTgt spid="43053"/>
                                        </p:tgtEl>
                                        <p:attrNameLst>
                                          <p:attrName>ppt_w</p:attrName>
                                        </p:attrNameLst>
                                      </p:cBhvr>
                                      <p:tavLst>
                                        <p:tav tm="0">
                                          <p:val>
                                            <p:fltVal val="0"/>
                                          </p:val>
                                        </p:tav>
                                        <p:tav tm="100000">
                                          <p:val>
                                            <p:strVal val="#ppt_w"/>
                                          </p:val>
                                        </p:tav>
                                      </p:tavLst>
                                    </p:anim>
                                    <p:anim calcmode="lin" valueType="num">
                                      <p:cBhvr>
                                        <p:cTn id="8" dur="500" fill="hold"/>
                                        <p:tgtEl>
                                          <p:spTgt spid="4305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nodePh="1">
                                  <p:stCondLst>
                                    <p:cond delay="0"/>
                                  </p:stCondLst>
                                  <p:endCondLst>
                                    <p:cond evt="begin" delay="0">
                                      <p:tn val="11"/>
                                    </p:cond>
                                  </p:endCondLst>
                                  <p:childTnLst>
                                    <p:set>
                                      <p:cBhvr>
                                        <p:cTn id="12" dur="1" fill="hold">
                                          <p:stCondLst>
                                            <p:cond delay="0"/>
                                          </p:stCondLst>
                                        </p:cTn>
                                        <p:tgtEl>
                                          <p:spTgt spid="43021"/>
                                        </p:tgtEl>
                                        <p:attrNameLst>
                                          <p:attrName>style.visibility</p:attrName>
                                        </p:attrNameLst>
                                      </p:cBhvr>
                                      <p:to>
                                        <p:strVal val="visible"/>
                                      </p:to>
                                    </p:set>
                                    <p:anim calcmode="lin" valueType="num">
                                      <p:cBhvr>
                                        <p:cTn id="13" dur="500" fill="hold"/>
                                        <p:tgtEl>
                                          <p:spTgt spid="43021"/>
                                        </p:tgtEl>
                                        <p:attrNameLst>
                                          <p:attrName>ppt_w</p:attrName>
                                        </p:attrNameLst>
                                      </p:cBhvr>
                                      <p:tavLst>
                                        <p:tav tm="0">
                                          <p:val>
                                            <p:fltVal val="0"/>
                                          </p:val>
                                        </p:tav>
                                        <p:tav tm="100000">
                                          <p:val>
                                            <p:strVal val="#ppt_w"/>
                                          </p:val>
                                        </p:tav>
                                      </p:tavLst>
                                    </p:anim>
                                    <p:anim calcmode="lin" valueType="num">
                                      <p:cBhvr>
                                        <p:cTn id="14" dur="500" fill="hold"/>
                                        <p:tgtEl>
                                          <p:spTgt spid="4302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3034"/>
                                        </p:tgtEl>
                                        <p:attrNameLst>
                                          <p:attrName>style.visibility</p:attrName>
                                        </p:attrNameLst>
                                      </p:cBhvr>
                                      <p:to>
                                        <p:strVal val="visible"/>
                                      </p:to>
                                    </p:set>
                                    <p:animEffect transition="in" filter="wipe(down)">
                                      <p:cBhvr>
                                        <p:cTn id="19" dur="580">
                                          <p:stCondLst>
                                            <p:cond delay="0"/>
                                          </p:stCondLst>
                                        </p:cTn>
                                        <p:tgtEl>
                                          <p:spTgt spid="43034"/>
                                        </p:tgtEl>
                                      </p:cBhvr>
                                    </p:animEffect>
                                    <p:anim calcmode="lin" valueType="num">
                                      <p:cBhvr>
                                        <p:cTn id="20" dur="1822" tmFilter="0,0; 0.14,0.36; 0.43,0.73; 0.71,0.91; 1.0,1.0">
                                          <p:stCondLst>
                                            <p:cond delay="0"/>
                                          </p:stCondLst>
                                        </p:cTn>
                                        <p:tgtEl>
                                          <p:spTgt spid="4303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303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303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303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3034"/>
                                        </p:tgtEl>
                                        <p:attrNameLst>
                                          <p:attrName>ppt_y</p:attrName>
                                        </p:attrNameLst>
                                      </p:cBhvr>
                                      <p:tavLst>
                                        <p:tav tm="0" fmla="#ppt_y-sin(pi*$)/81">
                                          <p:val>
                                            <p:fltVal val="0"/>
                                          </p:val>
                                        </p:tav>
                                        <p:tav tm="100000">
                                          <p:val>
                                            <p:fltVal val="1"/>
                                          </p:val>
                                        </p:tav>
                                      </p:tavLst>
                                    </p:anim>
                                    <p:animScale>
                                      <p:cBhvr>
                                        <p:cTn id="25" dur="26">
                                          <p:stCondLst>
                                            <p:cond delay="650"/>
                                          </p:stCondLst>
                                        </p:cTn>
                                        <p:tgtEl>
                                          <p:spTgt spid="43034"/>
                                        </p:tgtEl>
                                      </p:cBhvr>
                                      <p:to x="100000" y="60000"/>
                                    </p:animScale>
                                    <p:animScale>
                                      <p:cBhvr>
                                        <p:cTn id="26" dur="166" decel="50000">
                                          <p:stCondLst>
                                            <p:cond delay="676"/>
                                          </p:stCondLst>
                                        </p:cTn>
                                        <p:tgtEl>
                                          <p:spTgt spid="43034"/>
                                        </p:tgtEl>
                                      </p:cBhvr>
                                      <p:to x="100000" y="100000"/>
                                    </p:animScale>
                                    <p:animScale>
                                      <p:cBhvr>
                                        <p:cTn id="27" dur="26">
                                          <p:stCondLst>
                                            <p:cond delay="1312"/>
                                          </p:stCondLst>
                                        </p:cTn>
                                        <p:tgtEl>
                                          <p:spTgt spid="43034"/>
                                        </p:tgtEl>
                                      </p:cBhvr>
                                      <p:to x="100000" y="80000"/>
                                    </p:animScale>
                                    <p:animScale>
                                      <p:cBhvr>
                                        <p:cTn id="28" dur="166" decel="50000">
                                          <p:stCondLst>
                                            <p:cond delay="1338"/>
                                          </p:stCondLst>
                                        </p:cTn>
                                        <p:tgtEl>
                                          <p:spTgt spid="43034"/>
                                        </p:tgtEl>
                                      </p:cBhvr>
                                      <p:to x="100000" y="100000"/>
                                    </p:animScale>
                                    <p:animScale>
                                      <p:cBhvr>
                                        <p:cTn id="29" dur="26">
                                          <p:stCondLst>
                                            <p:cond delay="1642"/>
                                          </p:stCondLst>
                                        </p:cTn>
                                        <p:tgtEl>
                                          <p:spTgt spid="43034"/>
                                        </p:tgtEl>
                                      </p:cBhvr>
                                      <p:to x="100000" y="90000"/>
                                    </p:animScale>
                                    <p:animScale>
                                      <p:cBhvr>
                                        <p:cTn id="30" dur="166" decel="50000">
                                          <p:stCondLst>
                                            <p:cond delay="1668"/>
                                          </p:stCondLst>
                                        </p:cTn>
                                        <p:tgtEl>
                                          <p:spTgt spid="43034"/>
                                        </p:tgtEl>
                                      </p:cBhvr>
                                      <p:to x="100000" y="100000"/>
                                    </p:animScale>
                                    <p:animScale>
                                      <p:cBhvr>
                                        <p:cTn id="31" dur="26">
                                          <p:stCondLst>
                                            <p:cond delay="1808"/>
                                          </p:stCondLst>
                                        </p:cTn>
                                        <p:tgtEl>
                                          <p:spTgt spid="43034"/>
                                        </p:tgtEl>
                                      </p:cBhvr>
                                      <p:to x="100000" y="95000"/>
                                    </p:animScale>
                                    <p:animScale>
                                      <p:cBhvr>
                                        <p:cTn id="32" dur="166" decel="50000">
                                          <p:stCondLst>
                                            <p:cond delay="1834"/>
                                          </p:stCondLst>
                                        </p:cTn>
                                        <p:tgtEl>
                                          <p:spTgt spid="43034"/>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3059"/>
                                        </p:tgtEl>
                                        <p:attrNameLst>
                                          <p:attrName>style.visibility</p:attrName>
                                        </p:attrNameLst>
                                      </p:cBhvr>
                                      <p:to>
                                        <p:strVal val="visible"/>
                                      </p:to>
                                    </p:set>
                                    <p:anim calcmode="lin" valueType="num">
                                      <p:cBhvr>
                                        <p:cTn id="37" dur="500" fill="hold"/>
                                        <p:tgtEl>
                                          <p:spTgt spid="43059"/>
                                        </p:tgtEl>
                                        <p:attrNameLst>
                                          <p:attrName>ppt_w</p:attrName>
                                        </p:attrNameLst>
                                      </p:cBhvr>
                                      <p:tavLst>
                                        <p:tav tm="0">
                                          <p:val>
                                            <p:fltVal val="0"/>
                                          </p:val>
                                        </p:tav>
                                        <p:tav tm="100000">
                                          <p:val>
                                            <p:strVal val="#ppt_w"/>
                                          </p:val>
                                        </p:tav>
                                      </p:tavLst>
                                    </p:anim>
                                    <p:anim calcmode="lin" valueType="num">
                                      <p:cBhvr>
                                        <p:cTn id="38" dur="500" fill="hold"/>
                                        <p:tgtEl>
                                          <p:spTgt spid="430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1" grpId="0"/>
      <p:bldP spid="43034" grpId="0"/>
      <p:bldP spid="43053" grpId="0" animBg="1"/>
      <p:bldP spid="430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74638"/>
            <a:ext cx="9144000" cy="868362"/>
          </a:xfrm>
        </p:spPr>
        <p:txBody>
          <a:bodyPr>
            <a:noAutofit/>
          </a:bodyPr>
          <a:lstStyle/>
          <a:p>
            <a:pPr algn="ctr">
              <a:defRPr/>
            </a:pPr>
            <a:r>
              <a:rPr lang="en-US" sz="2800" dirty="0" smtClean="0">
                <a:solidFill>
                  <a:srgbClr val="009900"/>
                </a:solidFill>
                <a:cs typeface="+mj-cs"/>
              </a:rPr>
              <a:t>10.3. H</a:t>
            </a:r>
            <a:r>
              <a:rPr lang="nl-NL" sz="2800" b="1" i="1" dirty="0" smtClean="0"/>
              <a:t>ợp đồng theo mẫu, điều kiện giao dịch chung trong giao kết hợp đồng</a:t>
            </a:r>
            <a:r>
              <a:rPr lang="en-US" sz="2800" dirty="0" smtClean="0">
                <a:solidFill>
                  <a:srgbClr val="009900"/>
                </a:solidFill>
                <a:cs typeface="+mj-cs"/>
              </a:rPr>
              <a:t> </a:t>
            </a:r>
            <a:endParaRPr lang="vi-VN" sz="2800" dirty="0" smtClean="0">
              <a:solidFill>
                <a:srgbClr val="009900"/>
              </a:solidFill>
              <a:cs typeface="+mj-cs"/>
            </a:endParaRPr>
          </a:p>
        </p:txBody>
      </p:sp>
      <p:pic>
        <p:nvPicPr>
          <p:cNvPr id="12" name="Content Placeholder 11" descr="HY22.jpg"/>
          <p:cNvPicPr>
            <a:picLocks noGrp="1" noChangeAspect="1"/>
          </p:cNvPicPr>
          <p:nvPr>
            <p:ph idx="1"/>
          </p:nvPr>
        </p:nvPicPr>
        <p:blipFill>
          <a:blip r:embed="rId2" cstate="print"/>
          <a:stretch>
            <a:fillRect/>
          </a:stretch>
        </p:blipFill>
        <p:spPr>
          <a:xfrm>
            <a:off x="2390236" y="1554163"/>
            <a:ext cx="4515927" cy="4525962"/>
          </a:xfrm>
        </p:spPr>
        <p:style>
          <a:lnRef idx="1">
            <a:schemeClr val="accent5"/>
          </a:lnRef>
          <a:fillRef idx="1003">
            <a:schemeClr val="lt1"/>
          </a:fillRef>
          <a:effectRef idx="1">
            <a:schemeClr val="accent5"/>
          </a:effectRef>
          <a:fontRef idx="minor">
            <a:schemeClr val="dk1"/>
          </a:fontRef>
        </p:style>
      </p:pic>
      <p:sp>
        <p:nvSpPr>
          <p:cNvPr id="18436" name="Rectangle 4"/>
          <p:cNvSpPr>
            <a:spLocks noChangeArrowheads="1"/>
          </p:cNvSpPr>
          <p:nvPr/>
        </p:nvSpPr>
        <p:spPr bwMode="auto">
          <a:xfrm>
            <a:off x="4724400" y="1981200"/>
            <a:ext cx="3505200" cy="1295400"/>
          </a:xfrm>
          <a:prstGeom prst="rect">
            <a:avLst/>
          </a:prstGeom>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0">
            <a:scrgbClr r="0" g="0" b="0"/>
          </a:lnRef>
          <a:fillRef idx="1003">
            <a:schemeClr val="lt2"/>
          </a:fillRef>
          <a:effectRef idx="0">
            <a:scrgbClr r="0" g="0" b="0"/>
          </a:effectRef>
          <a:fontRef idx="major"/>
        </p:style>
        <p:txBody>
          <a:bodyPr wrap="none" anchor="ctr"/>
          <a:lstStyle/>
          <a:p>
            <a:pPr algn="ctr">
              <a:defRPr/>
            </a:pPr>
            <a:r>
              <a:rPr lang="en-US" sz="2800" b="1" dirty="0" smtClean="0">
                <a:solidFill>
                  <a:srgbClr val="3399FF"/>
                </a:solidFill>
                <a:latin typeface="Tahoma" charset="0"/>
                <a:cs typeface="Arial" charset="0"/>
              </a:rPr>
              <a:t>HĐ </a:t>
            </a:r>
            <a:r>
              <a:rPr lang="en-US" sz="2800" b="1" dirty="0" err="1" smtClean="0">
                <a:solidFill>
                  <a:srgbClr val="3399FF"/>
                </a:solidFill>
                <a:latin typeface="Tahoma" charset="0"/>
                <a:cs typeface="Arial" charset="0"/>
              </a:rPr>
              <a:t>theo</a:t>
            </a:r>
            <a:r>
              <a:rPr lang="en-US" sz="2800" b="1" dirty="0" smtClean="0">
                <a:solidFill>
                  <a:srgbClr val="3399FF"/>
                </a:solidFill>
                <a:latin typeface="Tahoma" charset="0"/>
                <a:cs typeface="Arial" charset="0"/>
              </a:rPr>
              <a:t> </a:t>
            </a:r>
            <a:r>
              <a:rPr lang="en-US" sz="2800" b="1" dirty="0" err="1" smtClean="0">
                <a:solidFill>
                  <a:srgbClr val="3399FF"/>
                </a:solidFill>
                <a:latin typeface="Tahoma" charset="0"/>
                <a:cs typeface="Arial" charset="0"/>
              </a:rPr>
              <a:t>mẫu</a:t>
            </a:r>
            <a:r>
              <a:rPr lang="en-US" sz="2800" b="1" dirty="0" smtClean="0">
                <a:solidFill>
                  <a:srgbClr val="3399FF"/>
                </a:solidFill>
                <a:latin typeface="Tahoma" charset="0"/>
                <a:cs typeface="Arial" charset="0"/>
              </a:rPr>
              <a:t> </a:t>
            </a:r>
            <a:r>
              <a:rPr lang="en-US" sz="2800" b="1" dirty="0" err="1" smtClean="0">
                <a:solidFill>
                  <a:srgbClr val="3399FF"/>
                </a:solidFill>
                <a:latin typeface="Tahoma" charset="0"/>
                <a:cs typeface="Arial" charset="0"/>
              </a:rPr>
              <a:t>phải</a:t>
            </a:r>
            <a:endParaRPr lang="en-US" sz="2800" b="1" dirty="0" smtClean="0">
              <a:solidFill>
                <a:srgbClr val="3399FF"/>
              </a:solidFill>
              <a:latin typeface="Tahoma" charset="0"/>
              <a:cs typeface="Arial" charset="0"/>
            </a:endParaRPr>
          </a:p>
          <a:p>
            <a:pPr algn="ctr">
              <a:defRPr/>
            </a:pPr>
            <a:r>
              <a:rPr lang="en-US" sz="2800" b="1" dirty="0" smtClean="0">
                <a:solidFill>
                  <a:srgbClr val="3399FF"/>
                </a:solidFill>
                <a:latin typeface="Tahoma" charset="0"/>
                <a:cs typeface="Arial" charset="0"/>
              </a:rPr>
              <a:t> </a:t>
            </a:r>
            <a:r>
              <a:rPr lang="en-US" sz="2800" b="1" dirty="0" err="1" smtClean="0">
                <a:solidFill>
                  <a:srgbClr val="3399FF"/>
                </a:solidFill>
                <a:latin typeface="Tahoma" charset="0"/>
                <a:cs typeface="Arial" charset="0"/>
              </a:rPr>
              <a:t>được</a:t>
            </a:r>
            <a:r>
              <a:rPr lang="en-US" sz="2800" b="1" dirty="0" smtClean="0">
                <a:solidFill>
                  <a:srgbClr val="3399FF"/>
                </a:solidFill>
                <a:latin typeface="Tahoma" charset="0"/>
                <a:cs typeface="Arial" charset="0"/>
              </a:rPr>
              <a:t> </a:t>
            </a:r>
            <a:r>
              <a:rPr lang="en-US" sz="2800" b="1" dirty="0" err="1" smtClean="0">
                <a:solidFill>
                  <a:srgbClr val="3399FF"/>
                </a:solidFill>
                <a:latin typeface="Tahoma" charset="0"/>
                <a:cs typeface="Arial" charset="0"/>
              </a:rPr>
              <a:t>công</a:t>
            </a:r>
            <a:r>
              <a:rPr lang="en-US" sz="2800" b="1" dirty="0" smtClean="0">
                <a:solidFill>
                  <a:srgbClr val="3399FF"/>
                </a:solidFill>
                <a:latin typeface="Tahoma" charset="0"/>
                <a:cs typeface="Arial" charset="0"/>
              </a:rPr>
              <a:t> </a:t>
            </a:r>
            <a:r>
              <a:rPr lang="en-US" sz="2800" b="1" dirty="0" err="1" smtClean="0">
                <a:solidFill>
                  <a:srgbClr val="3399FF"/>
                </a:solidFill>
                <a:latin typeface="Tahoma" charset="0"/>
                <a:cs typeface="Arial" charset="0"/>
              </a:rPr>
              <a:t>khai</a:t>
            </a:r>
            <a:r>
              <a:rPr lang="en-US" sz="2800" b="1" dirty="0" smtClean="0">
                <a:solidFill>
                  <a:srgbClr val="3399FF"/>
                </a:solidFill>
                <a:latin typeface="Tahoma" charset="0"/>
                <a:cs typeface="Arial" charset="0"/>
              </a:rPr>
              <a:t>…</a:t>
            </a:r>
            <a:endParaRPr lang="vi-VN" sz="2800" b="1" dirty="0">
              <a:solidFill>
                <a:srgbClr val="3399FF"/>
              </a:solidFill>
              <a:latin typeface="Tahoma" charset="0"/>
              <a:cs typeface="Arial" charset="0"/>
            </a:endParaRPr>
          </a:p>
        </p:txBody>
      </p:sp>
      <p:sp>
        <p:nvSpPr>
          <p:cNvPr id="18437" name="Rectangle 5"/>
          <p:cNvSpPr>
            <a:spLocks noChangeArrowheads="1"/>
          </p:cNvSpPr>
          <p:nvPr/>
        </p:nvSpPr>
        <p:spPr bwMode="auto">
          <a:xfrm>
            <a:off x="4800600" y="4038600"/>
            <a:ext cx="3505200" cy="1524000"/>
          </a:xfrm>
          <a:prstGeom prst="rect">
            <a:avLst/>
          </a:prstGeom>
          <a:ln>
            <a:headEnd/>
            <a:tailEn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dirty="0" smtClean="0">
                <a:solidFill>
                  <a:srgbClr val="009900"/>
                </a:solidFill>
                <a:latin typeface="Tahoma" charset="0"/>
                <a:cs typeface="Arial" charset="0"/>
              </a:rPr>
              <a:t>ĐK </a:t>
            </a:r>
            <a:r>
              <a:rPr lang="en-US" b="1" dirty="0" err="1" smtClean="0">
                <a:solidFill>
                  <a:srgbClr val="009900"/>
                </a:solidFill>
                <a:latin typeface="Tahoma" charset="0"/>
                <a:cs typeface="Arial" charset="0"/>
              </a:rPr>
              <a:t>chung</a:t>
            </a:r>
            <a:r>
              <a:rPr lang="en-US" b="1" dirty="0" smtClean="0">
                <a:solidFill>
                  <a:srgbClr val="009900"/>
                </a:solidFill>
                <a:latin typeface="Tahoma" charset="0"/>
                <a:cs typeface="Arial" charset="0"/>
              </a:rPr>
              <a:t> </a:t>
            </a:r>
            <a:r>
              <a:rPr lang="en-US" b="1" dirty="0" err="1" smtClean="0">
                <a:solidFill>
                  <a:srgbClr val="009900"/>
                </a:solidFill>
                <a:latin typeface="Tahoma" charset="0"/>
                <a:cs typeface="Arial" charset="0"/>
              </a:rPr>
              <a:t>trong</a:t>
            </a:r>
            <a:r>
              <a:rPr lang="en-US" b="1" dirty="0" smtClean="0">
                <a:solidFill>
                  <a:srgbClr val="009900"/>
                </a:solidFill>
                <a:latin typeface="Tahoma" charset="0"/>
                <a:cs typeface="Arial" charset="0"/>
              </a:rPr>
              <a:t> </a:t>
            </a:r>
          </a:p>
          <a:p>
            <a:pPr algn="ctr">
              <a:defRPr/>
            </a:pPr>
            <a:r>
              <a:rPr lang="en-US" sz="2400" b="1" dirty="0" smtClean="0">
                <a:solidFill>
                  <a:srgbClr val="009900"/>
                </a:solidFill>
                <a:latin typeface="Tahoma" charset="0"/>
                <a:cs typeface="Arial" charset="0"/>
              </a:rPr>
              <a:t>GKHĐ </a:t>
            </a:r>
          </a:p>
          <a:p>
            <a:pPr algn="ctr">
              <a:defRPr/>
            </a:pPr>
            <a:r>
              <a:rPr lang="en-US" sz="2400" b="1" dirty="0" smtClean="0">
                <a:solidFill>
                  <a:srgbClr val="009900"/>
                </a:solidFill>
                <a:latin typeface="Tahoma" charset="0"/>
                <a:cs typeface="Arial" charset="0"/>
              </a:rPr>
              <a:t>(</a:t>
            </a:r>
            <a:r>
              <a:rPr lang="en-US" sz="2400" b="1" i="1" dirty="0" err="1" smtClean="0">
                <a:solidFill>
                  <a:srgbClr val="009900"/>
                </a:solidFill>
                <a:latin typeface="Tahoma" charset="0"/>
                <a:cs typeface="Arial" charset="0"/>
              </a:rPr>
              <a:t>Nội</a:t>
            </a:r>
            <a:r>
              <a:rPr lang="en-US" sz="2400" b="1" i="1" dirty="0" smtClean="0">
                <a:solidFill>
                  <a:srgbClr val="009900"/>
                </a:solidFill>
                <a:latin typeface="Tahoma" charset="0"/>
                <a:cs typeface="Arial" charset="0"/>
              </a:rPr>
              <a:t> dung, </a:t>
            </a:r>
            <a:r>
              <a:rPr lang="en-US" sz="2400" b="1" i="1" dirty="0" err="1" smtClean="0">
                <a:solidFill>
                  <a:srgbClr val="009900"/>
                </a:solidFill>
                <a:latin typeface="Tahoma" charset="0"/>
                <a:cs typeface="Arial" charset="0"/>
              </a:rPr>
              <a:t>hình</a:t>
            </a:r>
            <a:r>
              <a:rPr lang="en-US" sz="2400" b="1" i="1" dirty="0" smtClean="0">
                <a:solidFill>
                  <a:srgbClr val="009900"/>
                </a:solidFill>
                <a:latin typeface="Tahoma" charset="0"/>
                <a:cs typeface="Arial" charset="0"/>
              </a:rPr>
              <a:t> </a:t>
            </a:r>
            <a:r>
              <a:rPr lang="en-US" sz="2400" b="1" i="1" dirty="0" err="1" smtClean="0">
                <a:solidFill>
                  <a:srgbClr val="009900"/>
                </a:solidFill>
                <a:latin typeface="Tahoma" charset="0"/>
                <a:cs typeface="Arial" charset="0"/>
              </a:rPr>
              <a:t>thức</a:t>
            </a:r>
            <a:r>
              <a:rPr lang="en-US" sz="2400" b="1" i="1" dirty="0" smtClean="0">
                <a:solidFill>
                  <a:srgbClr val="009900"/>
                </a:solidFill>
                <a:latin typeface="Tahoma" charset="0"/>
                <a:cs typeface="Arial" charset="0"/>
              </a:rPr>
              <a:t>)</a:t>
            </a:r>
            <a:endParaRPr lang="vi-VN" sz="2400" b="1" i="1" dirty="0">
              <a:solidFill>
                <a:srgbClr val="009900"/>
              </a:solidFill>
              <a:latin typeface="Tahoma" charset="0"/>
              <a:cs typeface="Arial" charset="0"/>
            </a:endParaRPr>
          </a:p>
        </p:txBody>
      </p:sp>
      <p:sp>
        <p:nvSpPr>
          <p:cNvPr id="7" name="Oval 6"/>
          <p:cNvSpPr/>
          <p:nvPr/>
        </p:nvSpPr>
        <p:spPr>
          <a:xfrm>
            <a:off x="914400" y="2667000"/>
            <a:ext cx="1600200" cy="2438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err="1" smtClean="0">
                <a:solidFill>
                  <a:srgbClr val="701062"/>
                </a:solidFill>
                <a:latin typeface="Tahoma" charset="0"/>
                <a:cs typeface="Arial" charset="0"/>
              </a:rPr>
              <a:t>Bổ</a:t>
            </a:r>
            <a:r>
              <a:rPr lang="en-US" sz="3200" dirty="0" smtClean="0">
                <a:solidFill>
                  <a:srgbClr val="701062"/>
                </a:solidFill>
                <a:latin typeface="Tahoma" charset="0"/>
                <a:cs typeface="Arial" charset="0"/>
              </a:rPr>
              <a:t> sung</a:t>
            </a:r>
            <a:endParaRPr lang="en-US" dirty="0">
              <a:solidFill>
                <a:srgbClr val="701062"/>
              </a:solidFill>
            </a:endParaRPr>
          </a:p>
        </p:txBody>
      </p:sp>
      <p:cxnSp>
        <p:nvCxnSpPr>
          <p:cNvPr id="14" name="Elbow Connector 13"/>
          <p:cNvCxnSpPr>
            <a:endCxn id="18437" idx="1"/>
          </p:cNvCxnSpPr>
          <p:nvPr/>
        </p:nvCxnSpPr>
        <p:spPr>
          <a:xfrm>
            <a:off x="2514600" y="4038600"/>
            <a:ext cx="2286000" cy="762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flipV="1">
            <a:off x="2514600" y="2743200"/>
            <a:ext cx="2209800"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434"/>
                                        </p:tgtEl>
                                        <p:attrNameLst>
                                          <p:attrName>style.visibility</p:attrName>
                                        </p:attrNameLst>
                                      </p:cBhvr>
                                      <p:to>
                                        <p:strVal val="visible"/>
                                      </p:to>
                                    </p:set>
                                    <p:anim by="(-#ppt_w*2)" calcmode="lin" valueType="num">
                                      <p:cBhvr rctx="PPT">
                                        <p:cTn id="7" dur="500" autoRev="1" fill="hold">
                                          <p:stCondLst>
                                            <p:cond delay="0"/>
                                          </p:stCondLst>
                                        </p:cTn>
                                        <p:tgtEl>
                                          <p:spTgt spid="18434"/>
                                        </p:tgtEl>
                                        <p:attrNameLst>
                                          <p:attrName>ppt_w</p:attrName>
                                        </p:attrNameLst>
                                      </p:cBhvr>
                                    </p:anim>
                                    <p:anim by="(#ppt_w*0.50)" calcmode="lin" valueType="num">
                                      <p:cBhvr>
                                        <p:cTn id="8" dur="500" decel="50000" autoRev="1" fill="hold">
                                          <p:stCondLst>
                                            <p:cond delay="0"/>
                                          </p:stCondLst>
                                        </p:cTn>
                                        <p:tgtEl>
                                          <p:spTgt spid="18434"/>
                                        </p:tgtEl>
                                        <p:attrNameLst>
                                          <p:attrName>ppt_x</p:attrName>
                                        </p:attrNameLst>
                                      </p:cBhvr>
                                    </p:anim>
                                    <p:anim from="(-#ppt_h/2)" to="(#ppt_y)" calcmode="lin" valueType="num">
                                      <p:cBhvr>
                                        <p:cTn id="9" dur="1000" fill="hold">
                                          <p:stCondLst>
                                            <p:cond delay="0"/>
                                          </p:stCondLst>
                                        </p:cTn>
                                        <p:tgtEl>
                                          <p:spTgt spid="18434"/>
                                        </p:tgtEl>
                                        <p:attrNameLst>
                                          <p:attrName>ppt_y</p:attrName>
                                        </p:attrNameLst>
                                      </p:cBhvr>
                                    </p:anim>
                                    <p:animRot by="21600000">
                                      <p:cBhvr>
                                        <p:cTn id="10" dur="1000" fill="hold">
                                          <p:stCondLst>
                                            <p:cond delay="0"/>
                                          </p:stCondLst>
                                        </p:cTn>
                                        <p:tgtEl>
                                          <p:spTgt spid="184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900" decel="100000" fill="hold"/>
                                        <p:tgtEl>
                                          <p:spTgt spid="1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8" presetClass="entr" presetSubtype="0" accel="50000" fill="hold" grpId="0" nodeType="clickEffect">
                                  <p:stCondLst>
                                    <p:cond delay="0"/>
                                  </p:stCondLst>
                                  <p:childTnLst>
                                    <p:set>
                                      <p:cBhvr>
                                        <p:cTn id="34" dur="1" fill="hold">
                                          <p:stCondLst>
                                            <p:cond delay="0"/>
                                          </p:stCondLst>
                                        </p:cTn>
                                        <p:tgtEl>
                                          <p:spTgt spid="18436"/>
                                        </p:tgtEl>
                                        <p:attrNameLst>
                                          <p:attrName>style.visibility</p:attrName>
                                        </p:attrNameLst>
                                      </p:cBhvr>
                                      <p:to>
                                        <p:strVal val="visible"/>
                                      </p:to>
                                    </p:set>
                                    <p:anim calcmode="lin" valueType="num">
                                      <p:cBhvr>
                                        <p:cTn id="35" dur="1000" fill="hold"/>
                                        <p:tgtEl>
                                          <p:spTgt spid="1843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18436"/>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18436"/>
                                        </p:tgtEl>
                                        <p:attrNameLst>
                                          <p:attrName>ppt_y</p:attrName>
                                        </p:attrNameLst>
                                      </p:cBhvr>
                                      <p:tavLst>
                                        <p:tav tm="0">
                                          <p:val>
                                            <p:strVal val="#ppt_y"/>
                                          </p:val>
                                        </p:tav>
                                        <p:tav tm="100000">
                                          <p:val>
                                            <p:strVal val="#ppt_y"/>
                                          </p:val>
                                        </p:tav>
                                      </p:tavLst>
                                    </p:anim>
                                    <p:animEffect transition="in" filter="fade">
                                      <p:cBhvr>
                                        <p:cTn id="38" dur="1000"/>
                                        <p:tgtEl>
                                          <p:spTgt spid="18436"/>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grpId="0" nodeType="clickEffect">
                                  <p:stCondLst>
                                    <p:cond delay="0"/>
                                  </p:stCondLst>
                                  <p:childTnLst>
                                    <p:set>
                                      <p:cBhvr>
                                        <p:cTn id="48" dur="1" fill="hold">
                                          <p:stCondLst>
                                            <p:cond delay="0"/>
                                          </p:stCondLst>
                                        </p:cTn>
                                        <p:tgtEl>
                                          <p:spTgt spid="18437"/>
                                        </p:tgtEl>
                                        <p:attrNameLst>
                                          <p:attrName>style.visibility</p:attrName>
                                        </p:attrNameLst>
                                      </p:cBhvr>
                                      <p:to>
                                        <p:strVal val="visible"/>
                                      </p:to>
                                    </p:set>
                                    <p:animEffect transition="in" filter="fade">
                                      <p:cBhvr>
                                        <p:cTn id="49" dur="2000"/>
                                        <p:tgtEl>
                                          <p:spTgt spid="18437"/>
                                        </p:tgtEl>
                                      </p:cBhvr>
                                    </p:animEffect>
                                    <p:anim calcmode="lin" valueType="num">
                                      <p:cBhvr>
                                        <p:cTn id="50" dur="2000" fill="hold"/>
                                        <p:tgtEl>
                                          <p:spTgt spid="18437"/>
                                        </p:tgtEl>
                                        <p:attrNameLst>
                                          <p:attrName>style.rotation</p:attrName>
                                        </p:attrNameLst>
                                      </p:cBhvr>
                                      <p:tavLst>
                                        <p:tav tm="0">
                                          <p:val>
                                            <p:fltVal val="720"/>
                                          </p:val>
                                        </p:tav>
                                        <p:tav tm="100000">
                                          <p:val>
                                            <p:fltVal val="0"/>
                                          </p:val>
                                        </p:tav>
                                      </p:tavLst>
                                    </p:anim>
                                    <p:anim calcmode="lin" valueType="num">
                                      <p:cBhvr>
                                        <p:cTn id="51" dur="2000" fill="hold"/>
                                        <p:tgtEl>
                                          <p:spTgt spid="18437"/>
                                        </p:tgtEl>
                                        <p:attrNameLst>
                                          <p:attrName>ppt_h</p:attrName>
                                        </p:attrNameLst>
                                      </p:cBhvr>
                                      <p:tavLst>
                                        <p:tav tm="0">
                                          <p:val>
                                            <p:fltVal val="0"/>
                                          </p:val>
                                        </p:tav>
                                        <p:tav tm="100000">
                                          <p:val>
                                            <p:strVal val="#ppt_h"/>
                                          </p:val>
                                        </p:tav>
                                      </p:tavLst>
                                    </p:anim>
                                    <p:anim calcmode="lin" valueType="num">
                                      <p:cBhvr>
                                        <p:cTn id="52" dur="2000" fill="hold"/>
                                        <p:tgtEl>
                                          <p:spTgt spid="1843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6" grpId="0" animBg="1"/>
      <p:bldP spid="18437"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0"/>
            <a:ext cx="9144000" cy="6858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just" eaLnBrk="1" hangingPunct="1">
              <a:defRPr/>
            </a:pPr>
            <a:endParaRPr lang="en-US" sz="4000" b="1" i="1" dirty="0">
              <a:solidFill>
                <a:srgbClr val="7030A0"/>
              </a:solidFill>
              <a:latin typeface="Times New Roman" pitchFamily="18" charset="0"/>
              <a:cs typeface="Times New Roman" pitchFamily="18" charset="0"/>
            </a:endParaRPr>
          </a:p>
        </p:txBody>
      </p:sp>
      <p:sp>
        <p:nvSpPr>
          <p:cNvPr id="4" name="Cloud Callout 3"/>
          <p:cNvSpPr/>
          <p:nvPr/>
        </p:nvSpPr>
        <p:spPr>
          <a:xfrm>
            <a:off x="914400" y="914400"/>
            <a:ext cx="7848600" cy="4572000"/>
          </a:xfrm>
          <a:prstGeom prst="cloudCallout">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smtClean="0">
                <a:solidFill>
                  <a:srgbClr val="FF0000"/>
                </a:solidFill>
                <a:latin typeface="Segoe UI" pitchFamily="34" charset="0"/>
                <a:ea typeface="Segoe UI" pitchFamily="34" charset="0"/>
                <a:cs typeface="Segoe UI" pitchFamily="34" charset="0"/>
              </a:rPr>
              <a:t>Ngày</a:t>
            </a:r>
            <a:r>
              <a:rPr lang="en-US" sz="3200" dirty="0" smtClean="0">
                <a:solidFill>
                  <a:srgbClr val="FF0000"/>
                </a:solidFill>
                <a:latin typeface="Segoe UI" pitchFamily="34" charset="0"/>
                <a:ea typeface="Segoe UI" pitchFamily="34" charset="0"/>
                <a:cs typeface="Segoe UI" pitchFamily="34" charset="0"/>
              </a:rPr>
              <a:t> 24/11/2015, </a:t>
            </a:r>
            <a:r>
              <a:rPr lang="en-US" sz="3200" dirty="0" err="1" smtClean="0">
                <a:solidFill>
                  <a:srgbClr val="FF0000"/>
                </a:solidFill>
                <a:latin typeface="Segoe UI" pitchFamily="34" charset="0"/>
                <a:ea typeface="Segoe UI" pitchFamily="34" charset="0"/>
                <a:cs typeface="Segoe UI" pitchFamily="34" charset="0"/>
              </a:rPr>
              <a:t>tại</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kỳ</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họp</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thứ</a:t>
            </a:r>
            <a:r>
              <a:rPr lang="en-US" sz="3200" dirty="0" smtClean="0">
                <a:solidFill>
                  <a:srgbClr val="FF0000"/>
                </a:solidFill>
                <a:latin typeface="Segoe UI" pitchFamily="34" charset="0"/>
                <a:ea typeface="Segoe UI" pitchFamily="34" charset="0"/>
                <a:cs typeface="Segoe UI" pitchFamily="34" charset="0"/>
              </a:rPr>
              <a:t> 10 </a:t>
            </a:r>
            <a:r>
              <a:rPr lang="en-US" sz="3200" dirty="0" err="1" smtClean="0">
                <a:solidFill>
                  <a:srgbClr val="FF0000"/>
                </a:solidFill>
                <a:latin typeface="Segoe UI" pitchFamily="34" charset="0"/>
                <a:ea typeface="Segoe UI" pitchFamily="34" charset="0"/>
                <a:cs typeface="Segoe UI" pitchFamily="34" charset="0"/>
              </a:rPr>
              <a:t>Quốc</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hội</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Khóa</a:t>
            </a:r>
            <a:r>
              <a:rPr lang="en-US" sz="3200" dirty="0" smtClean="0">
                <a:solidFill>
                  <a:srgbClr val="FF0000"/>
                </a:solidFill>
                <a:latin typeface="Segoe UI" pitchFamily="34" charset="0"/>
                <a:ea typeface="Segoe UI" pitchFamily="34" charset="0"/>
                <a:cs typeface="Segoe UI" pitchFamily="34" charset="0"/>
              </a:rPr>
              <a:t> XIII </a:t>
            </a:r>
            <a:r>
              <a:rPr lang="en-US" sz="3200" dirty="0" err="1" smtClean="0">
                <a:solidFill>
                  <a:srgbClr val="FF0000"/>
                </a:solidFill>
                <a:latin typeface="Segoe UI" pitchFamily="34" charset="0"/>
                <a:ea typeface="Segoe UI" pitchFamily="34" charset="0"/>
                <a:cs typeface="Segoe UI" pitchFamily="34" charset="0"/>
              </a:rPr>
              <a:t>đã</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thông</a:t>
            </a:r>
            <a:r>
              <a:rPr lang="en-US" sz="3200" dirty="0" smtClean="0">
                <a:solidFill>
                  <a:srgbClr val="FF0000"/>
                </a:solidFill>
                <a:latin typeface="Segoe UI" pitchFamily="34" charset="0"/>
                <a:ea typeface="Segoe UI" pitchFamily="34" charset="0"/>
                <a:cs typeface="Segoe UI" pitchFamily="34" charset="0"/>
              </a:rPr>
              <a:t> qua </a:t>
            </a:r>
            <a:r>
              <a:rPr lang="en-US" sz="3200" dirty="0" err="1" smtClean="0">
                <a:solidFill>
                  <a:srgbClr val="FF0000"/>
                </a:solidFill>
                <a:latin typeface="Segoe UI" pitchFamily="34" charset="0"/>
                <a:ea typeface="Segoe UI" pitchFamily="34" charset="0"/>
                <a:cs typeface="Segoe UI" pitchFamily="34" charset="0"/>
              </a:rPr>
              <a:t>Bộ</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luật</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dân</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sự</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số</a:t>
            </a:r>
            <a:r>
              <a:rPr lang="en-US" sz="3200" dirty="0" smtClean="0">
                <a:solidFill>
                  <a:srgbClr val="FF0000"/>
                </a:solidFill>
                <a:latin typeface="Segoe UI" pitchFamily="34" charset="0"/>
                <a:ea typeface="Segoe UI" pitchFamily="34" charset="0"/>
                <a:cs typeface="Segoe UI" pitchFamily="34" charset="0"/>
              </a:rPr>
              <a:t> 91/2015/QH13. </a:t>
            </a:r>
            <a:r>
              <a:rPr lang="nl-NL" sz="3200" dirty="0" smtClean="0">
                <a:solidFill>
                  <a:srgbClr val="FF0000"/>
                </a:solidFill>
                <a:latin typeface="Segoe UI" pitchFamily="34" charset="0"/>
                <a:ea typeface="Segoe UI" pitchFamily="34" charset="0"/>
                <a:cs typeface="Segoe UI" pitchFamily="34" charset="0"/>
              </a:rPr>
              <a:t>Bộ luật này</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có</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hiệu</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lực</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từ</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ngày</a:t>
            </a:r>
            <a:r>
              <a:rPr lang="en-US" sz="3200" dirty="0" smtClean="0">
                <a:solidFill>
                  <a:srgbClr val="FF0000"/>
                </a:solidFill>
                <a:latin typeface="Segoe UI" pitchFamily="34" charset="0"/>
                <a:ea typeface="Segoe UI" pitchFamily="34" charset="0"/>
                <a:cs typeface="Segoe UI" pitchFamily="34" charset="0"/>
              </a:rPr>
              <a:t> 01/01/2017, </a:t>
            </a:r>
            <a:r>
              <a:rPr lang="en-US" sz="3200" dirty="0" err="1" smtClean="0">
                <a:solidFill>
                  <a:srgbClr val="FF0000"/>
                </a:solidFill>
                <a:latin typeface="Segoe UI" pitchFamily="34" charset="0"/>
                <a:ea typeface="Segoe UI" pitchFamily="34" charset="0"/>
                <a:cs typeface="Segoe UI" pitchFamily="34" charset="0"/>
              </a:rPr>
              <a:t>thay</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thế</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Bộ</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luật</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dân</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sự</a:t>
            </a:r>
            <a:r>
              <a:rPr lang="en-US" sz="3200" dirty="0" smtClean="0">
                <a:solidFill>
                  <a:srgbClr val="FF0000"/>
                </a:solidFill>
                <a:latin typeface="Segoe UI" pitchFamily="34" charset="0"/>
                <a:ea typeface="Segoe UI" pitchFamily="34" charset="0"/>
                <a:cs typeface="Segoe UI" pitchFamily="34" charset="0"/>
              </a:rPr>
              <a:t> </a:t>
            </a:r>
            <a:r>
              <a:rPr lang="en-US" sz="3200" dirty="0" err="1" smtClean="0">
                <a:solidFill>
                  <a:srgbClr val="FF0000"/>
                </a:solidFill>
                <a:latin typeface="Segoe UI" pitchFamily="34" charset="0"/>
                <a:ea typeface="Segoe UI" pitchFamily="34" charset="0"/>
                <a:cs typeface="Segoe UI" pitchFamily="34" charset="0"/>
              </a:rPr>
              <a:t>năm</a:t>
            </a:r>
            <a:r>
              <a:rPr lang="en-US" sz="3200" dirty="0" smtClean="0">
                <a:solidFill>
                  <a:srgbClr val="FF0000"/>
                </a:solidFill>
                <a:latin typeface="Segoe UI" pitchFamily="34" charset="0"/>
                <a:ea typeface="Segoe UI" pitchFamily="34" charset="0"/>
                <a:cs typeface="Segoe UI" pitchFamily="34" charset="0"/>
              </a:rPr>
              <a:t> 2005</a:t>
            </a:r>
            <a:endParaRPr lang="en-US" sz="2800" i="1" dirty="0" smtClean="0">
              <a:solidFill>
                <a:srgbClr val="FF0000"/>
              </a:solidFill>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1600200" y="228600"/>
            <a:ext cx="6705600" cy="646331"/>
          </a:xfrm>
          <a:prstGeom prst="rect">
            <a:avLst/>
          </a:prstGeom>
          <a:solidFill>
            <a:schemeClr val="tx1"/>
          </a:solidFill>
          <a:ln w="28575">
            <a:solidFill>
              <a:srgbClr val="00FF00"/>
            </a:solidFill>
            <a:miter lim="800000"/>
            <a:headEnd/>
            <a:tailEnd/>
          </a:ln>
        </p:spPr>
        <p:txBody>
          <a:bodyPr wrap="square">
            <a:spAutoFit/>
          </a:bodyPr>
          <a:lstStyle/>
          <a:p>
            <a:pPr algn="ctr"/>
            <a:r>
              <a:rPr lang="en-US" sz="3600" dirty="0" smtClean="0">
                <a:solidFill>
                  <a:schemeClr val="bg1"/>
                </a:solidFill>
              </a:rPr>
              <a:t>10.4.</a:t>
            </a:r>
            <a:r>
              <a:rPr lang="vi-VN" sz="1400" dirty="0" smtClean="0"/>
              <a:t>.</a:t>
            </a:r>
            <a:r>
              <a:rPr lang="en-US" sz="3200" dirty="0" err="1" smtClean="0">
                <a:solidFill>
                  <a:schemeClr val="bg1"/>
                </a:solidFill>
              </a:rPr>
              <a:t>Thực</a:t>
            </a:r>
            <a:r>
              <a:rPr lang="en-US" sz="3200" dirty="0" smtClean="0">
                <a:solidFill>
                  <a:schemeClr val="bg1"/>
                </a:solidFill>
              </a:rPr>
              <a:t> </a:t>
            </a:r>
            <a:r>
              <a:rPr lang="en-US" sz="3200" dirty="0" err="1" smtClean="0">
                <a:solidFill>
                  <a:schemeClr val="bg1"/>
                </a:solidFill>
              </a:rPr>
              <a:t>hiện</a:t>
            </a:r>
            <a:r>
              <a:rPr lang="en-US" sz="3200" dirty="0" smtClean="0">
                <a:solidFill>
                  <a:schemeClr val="bg1"/>
                </a:solidFill>
              </a:rPr>
              <a:t> </a:t>
            </a:r>
            <a:r>
              <a:rPr lang="en-US" sz="3200" dirty="0" err="1" smtClean="0">
                <a:solidFill>
                  <a:schemeClr val="bg1"/>
                </a:solidFill>
              </a:rPr>
              <a:t>hợp</a:t>
            </a:r>
            <a:r>
              <a:rPr lang="en-US" sz="3200" dirty="0" smtClean="0">
                <a:solidFill>
                  <a:schemeClr val="bg1"/>
                </a:solidFill>
              </a:rPr>
              <a:t> </a:t>
            </a:r>
            <a:r>
              <a:rPr lang="en-US" sz="3200" dirty="0" err="1" smtClean="0">
                <a:solidFill>
                  <a:schemeClr val="bg1"/>
                </a:solidFill>
              </a:rPr>
              <a:t>đồng</a:t>
            </a:r>
            <a:r>
              <a:rPr lang="en-US" sz="3200" dirty="0" smtClean="0">
                <a:solidFill>
                  <a:schemeClr val="bg1"/>
                </a:solidFill>
              </a:rPr>
              <a:t>  (Đ409-420)</a:t>
            </a:r>
            <a:endParaRPr lang="fr-FR" sz="9600" i="1" dirty="0">
              <a:solidFill>
                <a:schemeClr val="bg1"/>
              </a:solidFill>
            </a:endParaRPr>
          </a:p>
        </p:txBody>
      </p:sp>
      <p:sp>
        <p:nvSpPr>
          <p:cNvPr id="168965" name="AutoShape 5"/>
          <p:cNvSpPr>
            <a:spLocks noChangeArrowheads="1"/>
          </p:cNvSpPr>
          <p:nvPr/>
        </p:nvSpPr>
        <p:spPr bwMode="auto">
          <a:xfrm>
            <a:off x="0" y="2419350"/>
            <a:ext cx="2667000" cy="10668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b="1" dirty="0" err="1" smtClean="0">
                <a:solidFill>
                  <a:srgbClr val="FF0000"/>
                </a:solidFill>
                <a:latin typeface="Arial" pitchFamily="34" charset="0"/>
                <a:cs typeface="Arial" pitchFamily="34" charset="0"/>
              </a:rPr>
              <a:t>Người</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thứ</a:t>
            </a:r>
            <a:r>
              <a:rPr lang="en-US" b="1" dirty="0" smtClean="0">
                <a:solidFill>
                  <a:srgbClr val="FF0000"/>
                </a:solidFill>
                <a:latin typeface="Arial" pitchFamily="34" charset="0"/>
                <a:cs typeface="Arial" pitchFamily="34" charset="0"/>
              </a:rPr>
              <a:t> 3</a:t>
            </a:r>
          </a:p>
          <a:p>
            <a:pPr algn="ctr"/>
            <a:r>
              <a:rPr lang="en-US" b="1" dirty="0" err="1" smtClean="0">
                <a:solidFill>
                  <a:srgbClr val="FF0000"/>
                </a:solidFill>
                <a:latin typeface="Arial" pitchFamily="34" charset="0"/>
                <a:cs typeface="Arial" pitchFamily="34" charset="0"/>
              </a:rPr>
              <a:t>Từ</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chối</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lợi</a:t>
            </a:r>
            <a:r>
              <a:rPr lang="en-US" b="1" dirty="0" smtClean="0">
                <a:solidFill>
                  <a:srgbClr val="FF0000"/>
                </a:solidFill>
                <a:latin typeface="Arial" pitchFamily="34" charset="0"/>
                <a:cs typeface="Arial" pitchFamily="34" charset="0"/>
              </a:rPr>
              <a:t> </a:t>
            </a:r>
          </a:p>
          <a:p>
            <a:pPr algn="ct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ích</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của</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mình</a:t>
            </a:r>
            <a:r>
              <a:rPr lang="en-US" b="1" dirty="0" smtClean="0">
                <a:solidFill>
                  <a:srgbClr val="FF0000"/>
                </a:solidFill>
                <a:latin typeface="Arial" pitchFamily="34" charset="0"/>
                <a:cs typeface="Arial" pitchFamily="34" charset="0"/>
              </a:rPr>
              <a:t>…</a:t>
            </a:r>
            <a:endParaRPr lang="en-US" b="1" dirty="0">
              <a:solidFill>
                <a:srgbClr val="FF0000"/>
              </a:solidFill>
              <a:latin typeface="Arial" pitchFamily="34" charset="0"/>
              <a:cs typeface="Arial" pitchFamily="34" charset="0"/>
            </a:endParaRPr>
          </a:p>
        </p:txBody>
      </p:sp>
      <p:sp>
        <p:nvSpPr>
          <p:cNvPr id="168966" name="AutoShape 6"/>
          <p:cNvSpPr>
            <a:spLocks noChangeArrowheads="1"/>
          </p:cNvSpPr>
          <p:nvPr/>
        </p:nvSpPr>
        <p:spPr bwMode="auto">
          <a:xfrm>
            <a:off x="6324600" y="2376488"/>
            <a:ext cx="2552700" cy="10668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US" b="1" dirty="0" smtClean="0">
                <a:solidFill>
                  <a:srgbClr val="00B050"/>
                </a:solidFill>
                <a:latin typeface="Arial" pitchFamily="34" charset="0"/>
                <a:cs typeface="Arial" pitchFamily="34" charset="0"/>
              </a:rPr>
              <a:t>THHĐ </a:t>
            </a:r>
            <a:r>
              <a:rPr lang="en-US" b="1" dirty="0" err="1" smtClean="0">
                <a:solidFill>
                  <a:srgbClr val="00B050"/>
                </a:solidFill>
                <a:latin typeface="Arial" pitchFamily="34" charset="0"/>
                <a:cs typeface="Arial" pitchFamily="34" charset="0"/>
              </a:rPr>
              <a:t>khi</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có</a:t>
            </a:r>
            <a:r>
              <a:rPr lang="en-US" b="1" dirty="0" smtClean="0">
                <a:solidFill>
                  <a:srgbClr val="00B050"/>
                </a:solidFill>
                <a:latin typeface="Arial" pitchFamily="34" charset="0"/>
                <a:cs typeface="Arial" pitchFamily="34" charset="0"/>
              </a:rPr>
              <a:t> </a:t>
            </a:r>
          </a:p>
          <a:p>
            <a:pPr algn="ctr"/>
            <a:r>
              <a:rPr lang="en-US" b="1" dirty="0" err="1" smtClean="0">
                <a:solidFill>
                  <a:srgbClr val="00B050"/>
                </a:solidFill>
                <a:latin typeface="Arial" pitchFamily="34" charset="0"/>
                <a:cs typeface="Arial" pitchFamily="34" charset="0"/>
              </a:rPr>
              <a:t>Hoàn</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cảnh</a:t>
            </a:r>
            <a:endParaRPr lang="en-US" b="1" dirty="0" smtClean="0">
              <a:solidFill>
                <a:srgbClr val="00B050"/>
              </a:solidFill>
              <a:latin typeface="Arial" pitchFamily="34" charset="0"/>
              <a:cs typeface="Arial" pitchFamily="34" charset="0"/>
            </a:endParaRPr>
          </a:p>
          <a:p>
            <a:pPr algn="ctr"/>
            <a:r>
              <a:rPr lang="en-US" b="1" dirty="0" err="1" smtClean="0">
                <a:solidFill>
                  <a:srgbClr val="00B050"/>
                </a:solidFill>
                <a:latin typeface="Arial" pitchFamily="34" charset="0"/>
                <a:cs typeface="Arial" pitchFamily="34" charset="0"/>
              </a:rPr>
              <a:t>Thay</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đổi</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cơ</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bản</a:t>
            </a:r>
            <a:endParaRPr lang="en-US" sz="4000" b="1" dirty="0">
              <a:solidFill>
                <a:srgbClr val="00B050"/>
              </a:solidFill>
              <a:latin typeface="Arial" pitchFamily="34" charset="0"/>
              <a:cs typeface="Arial" pitchFamily="34" charset="0"/>
            </a:endParaRPr>
          </a:p>
        </p:txBody>
      </p:sp>
      <p:sp>
        <p:nvSpPr>
          <p:cNvPr id="168967" name="AutoShape 7"/>
          <p:cNvSpPr>
            <a:spLocks noChangeArrowheads="1"/>
          </p:cNvSpPr>
          <p:nvPr/>
        </p:nvSpPr>
        <p:spPr bwMode="auto">
          <a:xfrm>
            <a:off x="3200400" y="2419350"/>
            <a:ext cx="2895599" cy="10668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b="1" dirty="0" err="1" smtClean="0">
                <a:latin typeface="Arial" pitchFamily="34" charset="0"/>
                <a:cs typeface="Arial" pitchFamily="34" charset="0"/>
              </a:rPr>
              <a:t>Thiệt</a:t>
            </a:r>
            <a:r>
              <a:rPr lang="en-US" b="1" dirty="0" smtClean="0">
                <a:latin typeface="Arial" pitchFamily="34" charset="0"/>
                <a:cs typeface="Arial" pitchFamily="34" charset="0"/>
              </a:rPr>
              <a:t> </a:t>
            </a:r>
            <a:r>
              <a:rPr lang="en-US" b="1" dirty="0" err="1" smtClean="0">
                <a:latin typeface="Arial" pitchFamily="34" charset="0"/>
                <a:cs typeface="Arial" pitchFamily="34" charset="0"/>
              </a:rPr>
              <a:t>hại</a:t>
            </a:r>
            <a:r>
              <a:rPr lang="en-US" b="1" dirty="0" smtClean="0">
                <a:latin typeface="Arial" pitchFamily="34" charset="0"/>
                <a:cs typeface="Arial" pitchFamily="34" charset="0"/>
              </a:rPr>
              <a:t> </a:t>
            </a:r>
            <a:r>
              <a:rPr lang="en-US" b="1" dirty="0" err="1" smtClean="0">
                <a:latin typeface="Arial" pitchFamily="34" charset="0"/>
                <a:cs typeface="Arial" pitchFamily="34" charset="0"/>
              </a:rPr>
              <a:t>được</a:t>
            </a:r>
            <a:r>
              <a:rPr lang="en-US" b="1" dirty="0" smtClean="0">
                <a:latin typeface="Arial" pitchFamily="34" charset="0"/>
                <a:cs typeface="Arial" pitchFamily="34" charset="0"/>
              </a:rPr>
              <a:t> </a:t>
            </a:r>
          </a:p>
          <a:p>
            <a:pPr algn="ctr"/>
            <a:r>
              <a:rPr lang="en-US" b="1" dirty="0" err="1" smtClean="0">
                <a:latin typeface="Arial" pitchFamily="34" charset="0"/>
                <a:cs typeface="Arial" pitchFamily="34" charset="0"/>
              </a:rPr>
              <a:t>bồi</a:t>
            </a:r>
            <a:r>
              <a:rPr lang="en-US" b="1" dirty="0" smtClean="0">
                <a:latin typeface="Arial" pitchFamily="34" charset="0"/>
                <a:cs typeface="Arial" pitchFamily="34" charset="0"/>
              </a:rPr>
              <a:t> </a:t>
            </a:r>
            <a:r>
              <a:rPr lang="en-US" b="1" dirty="0" err="1" smtClean="0">
                <a:latin typeface="Arial" pitchFamily="34" charset="0"/>
                <a:cs typeface="Arial" pitchFamily="34" charset="0"/>
              </a:rPr>
              <a:t>thường</a:t>
            </a:r>
            <a:r>
              <a:rPr lang="en-US" b="1" dirty="0" smtClean="0">
                <a:latin typeface="Arial" pitchFamily="34" charset="0"/>
                <a:cs typeface="Arial" pitchFamily="34" charset="0"/>
              </a:rPr>
              <a:t> do </a:t>
            </a:r>
          </a:p>
          <a:p>
            <a:pPr algn="ctr"/>
            <a:r>
              <a:rPr lang="en-US" b="1" dirty="0" smtClean="0">
                <a:latin typeface="Arial" pitchFamily="34" charset="0"/>
                <a:cs typeface="Arial" pitchFamily="34" charset="0"/>
              </a:rPr>
              <a:t>vi </a:t>
            </a:r>
            <a:r>
              <a:rPr lang="en-US" b="1" dirty="0" err="1" smtClean="0">
                <a:latin typeface="Arial" pitchFamily="34" charset="0"/>
                <a:cs typeface="Arial" pitchFamily="34" charset="0"/>
              </a:rPr>
              <a:t>phạm</a:t>
            </a:r>
            <a:r>
              <a:rPr lang="en-US" b="1" dirty="0" smtClean="0">
                <a:latin typeface="Arial" pitchFamily="34" charset="0"/>
                <a:cs typeface="Arial" pitchFamily="34" charset="0"/>
              </a:rPr>
              <a:t> HĐ</a:t>
            </a:r>
            <a:endParaRPr lang="en-US" dirty="0">
              <a:latin typeface="Arial" pitchFamily="34" charset="0"/>
              <a:cs typeface="Arial" pitchFamily="34" charset="0"/>
            </a:endParaRPr>
          </a:p>
        </p:txBody>
      </p:sp>
      <p:cxnSp>
        <p:nvCxnSpPr>
          <p:cNvPr id="168968" name="AutoShape 8"/>
          <p:cNvCxnSpPr>
            <a:cxnSpLocks noChangeShapeType="1"/>
            <a:stCxn id="129026" idx="2"/>
            <a:endCxn id="168965" idx="0"/>
          </p:cNvCxnSpPr>
          <p:nvPr/>
        </p:nvCxnSpPr>
        <p:spPr bwMode="auto">
          <a:xfrm flipH="1">
            <a:off x="1333500" y="874931"/>
            <a:ext cx="3619500" cy="1544419"/>
          </a:xfrm>
          <a:prstGeom prst="straightConnector1">
            <a:avLst/>
          </a:prstGeom>
          <a:noFill/>
          <a:ln w="38100">
            <a:solidFill>
              <a:srgbClr val="00FF00"/>
            </a:solidFill>
            <a:round/>
            <a:headEnd/>
            <a:tailEnd type="triangle" w="med" len="med"/>
          </a:ln>
        </p:spPr>
      </p:cxnSp>
      <p:cxnSp>
        <p:nvCxnSpPr>
          <p:cNvPr id="168969" name="AutoShape 9"/>
          <p:cNvCxnSpPr>
            <a:cxnSpLocks noChangeShapeType="1"/>
            <a:stCxn id="129026" idx="2"/>
            <a:endCxn id="168967" idx="0"/>
          </p:cNvCxnSpPr>
          <p:nvPr/>
        </p:nvCxnSpPr>
        <p:spPr bwMode="auto">
          <a:xfrm flipH="1">
            <a:off x="4648200" y="874931"/>
            <a:ext cx="304800" cy="1544419"/>
          </a:xfrm>
          <a:prstGeom prst="straightConnector1">
            <a:avLst/>
          </a:prstGeom>
          <a:noFill/>
          <a:ln w="38100">
            <a:solidFill>
              <a:srgbClr val="00FF00"/>
            </a:solidFill>
            <a:round/>
            <a:headEnd/>
            <a:tailEnd type="triangle" w="med" len="med"/>
          </a:ln>
        </p:spPr>
      </p:cxnSp>
      <p:cxnSp>
        <p:nvCxnSpPr>
          <p:cNvPr id="168970" name="AutoShape 10"/>
          <p:cNvCxnSpPr>
            <a:cxnSpLocks noChangeShapeType="1"/>
            <a:stCxn id="129026" idx="2"/>
            <a:endCxn id="168966" idx="0"/>
          </p:cNvCxnSpPr>
          <p:nvPr/>
        </p:nvCxnSpPr>
        <p:spPr bwMode="auto">
          <a:xfrm>
            <a:off x="4953000" y="874931"/>
            <a:ext cx="2647950" cy="1501557"/>
          </a:xfrm>
          <a:prstGeom prst="straightConnector1">
            <a:avLst/>
          </a:prstGeom>
          <a:noFill/>
          <a:ln w="38100">
            <a:solidFill>
              <a:srgbClr val="00FF00"/>
            </a:solidFill>
            <a:round/>
            <a:headEnd/>
            <a:tailEnd type="triangle" w="med" len="med"/>
          </a:ln>
        </p:spPr>
      </p:cxnSp>
      <p:sp>
        <p:nvSpPr>
          <p:cNvPr id="168971" name="Oval 11"/>
          <p:cNvSpPr>
            <a:spLocks noChangeArrowheads="1"/>
          </p:cNvSpPr>
          <p:nvPr/>
        </p:nvSpPr>
        <p:spPr bwMode="auto">
          <a:xfrm>
            <a:off x="0" y="4191000"/>
            <a:ext cx="3124200" cy="2667000"/>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pt-BR" dirty="0" smtClean="0">
                <a:latin typeface="Times New Roman" pitchFamily="18" charset="0"/>
                <a:cs typeface="Times New Roman" pitchFamily="18" charset="0"/>
              </a:rPr>
              <a:t>lợi ích phát sinh từ HĐ</a:t>
            </a:r>
          </a:p>
          <a:p>
            <a:pPr algn="ctr"/>
            <a:r>
              <a:rPr lang="pt-BR" dirty="0" smtClean="0">
                <a:latin typeface="Times New Roman" pitchFamily="18" charset="0"/>
                <a:cs typeface="Times New Roman" pitchFamily="18" charset="0"/>
              </a:rPr>
              <a:t> thuộc về bên mà nếu HĐ </a:t>
            </a:r>
          </a:p>
          <a:p>
            <a:pPr algn="ctr"/>
            <a:r>
              <a:rPr lang="pt-BR" dirty="0" smtClean="0">
                <a:latin typeface="Times New Roman" pitchFamily="18" charset="0"/>
                <a:cs typeface="Times New Roman" pitchFamily="18" charset="0"/>
              </a:rPr>
              <a:t>không vì lợi ích của </a:t>
            </a:r>
          </a:p>
          <a:p>
            <a:pPr algn="ctr"/>
            <a:r>
              <a:rPr lang="pt-BR" dirty="0" smtClean="0">
                <a:latin typeface="Times New Roman" pitchFamily="18" charset="0"/>
                <a:cs typeface="Times New Roman" pitchFamily="18" charset="0"/>
              </a:rPr>
              <a:t>người thứ ba thì họ là</a:t>
            </a:r>
          </a:p>
          <a:p>
            <a:pPr algn="ctr"/>
            <a:r>
              <a:rPr lang="pt-BR" dirty="0" smtClean="0">
                <a:latin typeface="Times New Roman" pitchFamily="18" charset="0"/>
                <a:cs typeface="Times New Roman" pitchFamily="18" charset="0"/>
              </a:rPr>
              <a:t> người thụ hưởng</a:t>
            </a:r>
            <a:endParaRPr lang="en-US" sz="2800" dirty="0">
              <a:solidFill>
                <a:schemeClr val="accent1"/>
              </a:solidFill>
              <a:latin typeface="Times New Roman" pitchFamily="18" charset="0"/>
              <a:cs typeface="Times New Roman" pitchFamily="18" charset="0"/>
            </a:endParaRPr>
          </a:p>
        </p:txBody>
      </p:sp>
      <p:sp>
        <p:nvSpPr>
          <p:cNvPr id="168972" name="Oval 12"/>
          <p:cNvSpPr>
            <a:spLocks noChangeArrowheads="1"/>
          </p:cNvSpPr>
          <p:nvPr/>
        </p:nvSpPr>
        <p:spPr bwMode="auto">
          <a:xfrm>
            <a:off x="3357563" y="4148138"/>
            <a:ext cx="2438400" cy="2209800"/>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dirty="0" err="1" smtClean="0">
                <a:solidFill>
                  <a:schemeClr val="bg1"/>
                </a:solidFill>
                <a:latin typeface="Times New Roman" pitchFamily="18" charset="0"/>
                <a:cs typeface="Times New Roman" pitchFamily="18" charset="0"/>
              </a:rPr>
              <a:t>Người</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có</a:t>
            </a:r>
            <a:r>
              <a:rPr lang="en-US" dirty="0" smtClean="0">
                <a:solidFill>
                  <a:schemeClr val="bg1"/>
                </a:solidFill>
                <a:latin typeface="Times New Roman" pitchFamily="18" charset="0"/>
                <a:cs typeface="Times New Roman" pitchFamily="18" charset="0"/>
              </a:rPr>
              <a:t> </a:t>
            </a:r>
          </a:p>
          <a:p>
            <a:pPr algn="ctr"/>
            <a:r>
              <a:rPr lang="en-US" dirty="0" err="1" smtClean="0">
                <a:solidFill>
                  <a:schemeClr val="bg1"/>
                </a:solidFill>
                <a:latin typeface="Times New Roman" pitchFamily="18" charset="0"/>
                <a:cs typeface="Times New Roman" pitchFamily="18" charset="0"/>
              </a:rPr>
              <a:t>Quyền</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có</a:t>
            </a:r>
            <a:endParaRPr lang="en-US" dirty="0" smtClean="0">
              <a:solidFill>
                <a:schemeClr val="bg1"/>
              </a:solidFill>
              <a:latin typeface="Times New Roman" pitchFamily="18" charset="0"/>
              <a:cs typeface="Times New Roman" pitchFamily="18" charset="0"/>
            </a:endParaRPr>
          </a:p>
          <a:p>
            <a:pPr algn="ctr"/>
            <a:r>
              <a:rPr lang="en-US" dirty="0" err="1" smtClean="0">
                <a:solidFill>
                  <a:schemeClr val="bg1"/>
                </a:solidFill>
                <a:latin typeface="Times New Roman" pitchFamily="18" charset="0"/>
                <a:cs typeface="Times New Roman" pitchFamily="18" charset="0"/>
              </a:rPr>
              <a:t>Thể</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yêu</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cầu</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theo</a:t>
            </a:r>
            <a:r>
              <a:rPr lang="en-US" dirty="0" smtClean="0">
                <a:solidFill>
                  <a:schemeClr val="bg1"/>
                </a:solidFill>
                <a:latin typeface="Times New Roman" pitchFamily="18" charset="0"/>
                <a:cs typeface="Times New Roman" pitchFamily="18" charset="0"/>
              </a:rPr>
              <a:t> </a:t>
            </a:r>
          </a:p>
          <a:p>
            <a:pPr algn="ctr"/>
            <a:r>
              <a:rPr lang="en-US" dirty="0" smtClean="0">
                <a:solidFill>
                  <a:schemeClr val="bg1"/>
                </a:solidFill>
                <a:latin typeface="Times New Roman" pitchFamily="18" charset="0"/>
                <a:cs typeface="Times New Roman" pitchFamily="18" charset="0"/>
              </a:rPr>
              <a:t>K2 Đ419</a:t>
            </a:r>
            <a:endParaRPr lang="en-US" dirty="0">
              <a:solidFill>
                <a:schemeClr val="bg1"/>
              </a:solidFill>
              <a:latin typeface="Times New Roman" pitchFamily="18" charset="0"/>
              <a:cs typeface="Times New Roman" pitchFamily="18" charset="0"/>
            </a:endParaRPr>
          </a:p>
        </p:txBody>
      </p:sp>
      <p:sp>
        <p:nvSpPr>
          <p:cNvPr id="168973" name="Oval 13"/>
          <p:cNvSpPr>
            <a:spLocks noChangeArrowheads="1"/>
          </p:cNvSpPr>
          <p:nvPr/>
        </p:nvSpPr>
        <p:spPr bwMode="auto">
          <a:xfrm>
            <a:off x="6481763" y="4148138"/>
            <a:ext cx="2438400" cy="2209800"/>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sz="3200" b="1" dirty="0" smtClean="0">
                <a:solidFill>
                  <a:schemeClr val="accent1"/>
                </a:solidFill>
              </a:rPr>
              <a:t>5 </a:t>
            </a:r>
            <a:r>
              <a:rPr lang="en-US" sz="3200" b="1" dirty="0" err="1" smtClean="0">
                <a:solidFill>
                  <a:schemeClr val="accent1"/>
                </a:solidFill>
              </a:rPr>
              <a:t>điều</a:t>
            </a:r>
            <a:r>
              <a:rPr lang="en-US" sz="3200" b="1" dirty="0" smtClean="0">
                <a:solidFill>
                  <a:schemeClr val="accent1"/>
                </a:solidFill>
              </a:rPr>
              <a:t> </a:t>
            </a:r>
            <a:r>
              <a:rPr lang="en-US" sz="3200" b="1" dirty="0" err="1" smtClean="0">
                <a:solidFill>
                  <a:schemeClr val="accent1"/>
                </a:solidFill>
              </a:rPr>
              <a:t>kiện</a:t>
            </a:r>
            <a:endParaRPr lang="en-US" sz="3200" b="1" dirty="0" smtClean="0">
              <a:solidFill>
                <a:schemeClr val="accent1"/>
              </a:solidFill>
            </a:endParaRPr>
          </a:p>
          <a:p>
            <a:pPr algn="ctr"/>
            <a:r>
              <a:rPr lang="en-US" sz="3200" b="1" dirty="0" smtClean="0">
                <a:solidFill>
                  <a:schemeClr val="accent1"/>
                </a:solidFill>
              </a:rPr>
              <a:t>(</a:t>
            </a:r>
            <a:r>
              <a:rPr lang="en-US" sz="3200" b="1" dirty="0" err="1" smtClean="0">
                <a:solidFill>
                  <a:schemeClr val="accent1"/>
                </a:solidFill>
              </a:rPr>
              <a:t>Điều</a:t>
            </a:r>
            <a:r>
              <a:rPr lang="en-US" sz="3200" b="1" dirty="0" smtClean="0">
                <a:solidFill>
                  <a:schemeClr val="accent1"/>
                </a:solidFill>
              </a:rPr>
              <a:t> 420)</a:t>
            </a:r>
            <a:endParaRPr lang="en-US" sz="2800" b="1" dirty="0">
              <a:solidFill>
                <a:schemeClr val="accent1"/>
              </a:solidFill>
            </a:endParaRPr>
          </a:p>
        </p:txBody>
      </p:sp>
      <p:cxnSp>
        <p:nvCxnSpPr>
          <p:cNvPr id="168974" name="AutoShape 14"/>
          <p:cNvCxnSpPr>
            <a:cxnSpLocks noChangeShapeType="1"/>
            <a:stCxn id="168965" idx="2"/>
          </p:cNvCxnSpPr>
          <p:nvPr/>
        </p:nvCxnSpPr>
        <p:spPr bwMode="auto">
          <a:xfrm flipH="1">
            <a:off x="1290638" y="3486150"/>
            <a:ext cx="42862" cy="681038"/>
          </a:xfrm>
          <a:prstGeom prst="straightConnector1">
            <a:avLst/>
          </a:prstGeom>
          <a:noFill/>
          <a:ln w="38100">
            <a:solidFill>
              <a:schemeClr val="tx1"/>
            </a:solidFill>
            <a:round/>
            <a:headEnd/>
            <a:tailEnd type="triangle" w="med" len="med"/>
          </a:ln>
        </p:spPr>
      </p:cxnSp>
      <p:cxnSp>
        <p:nvCxnSpPr>
          <p:cNvPr id="168975" name="AutoShape 15"/>
          <p:cNvCxnSpPr>
            <a:cxnSpLocks noChangeShapeType="1"/>
          </p:cNvCxnSpPr>
          <p:nvPr/>
        </p:nvCxnSpPr>
        <p:spPr bwMode="auto">
          <a:xfrm flipH="1">
            <a:off x="4724400" y="3581400"/>
            <a:ext cx="19050" cy="609600"/>
          </a:xfrm>
          <a:prstGeom prst="straightConnector1">
            <a:avLst/>
          </a:prstGeom>
          <a:noFill/>
          <a:ln w="38100">
            <a:solidFill>
              <a:schemeClr val="tx1"/>
            </a:solidFill>
            <a:round/>
            <a:headEnd/>
            <a:tailEnd type="triangle" w="med" len="med"/>
          </a:ln>
        </p:spPr>
      </p:cxnSp>
      <p:cxnSp>
        <p:nvCxnSpPr>
          <p:cNvPr id="168976" name="AutoShape 16"/>
          <p:cNvCxnSpPr>
            <a:cxnSpLocks noChangeShapeType="1"/>
            <a:stCxn id="168966" idx="2"/>
            <a:endCxn id="168973" idx="0"/>
          </p:cNvCxnSpPr>
          <p:nvPr/>
        </p:nvCxnSpPr>
        <p:spPr bwMode="auto">
          <a:xfrm>
            <a:off x="7600950" y="3443288"/>
            <a:ext cx="100013" cy="704850"/>
          </a:xfrm>
          <a:prstGeom prst="straightConnector1">
            <a:avLst/>
          </a:prstGeom>
          <a:noFill/>
          <a:ln w="38100">
            <a:solidFill>
              <a:schemeClr val="tx1"/>
            </a:solidFill>
            <a:round/>
            <a:headEnd/>
            <a:tailEnd type="triangle" w="med" len="med"/>
          </a:ln>
        </p:spPr>
      </p:cxnSp>
      <p:grpSp>
        <p:nvGrpSpPr>
          <p:cNvPr id="2" name="Group 17"/>
          <p:cNvGrpSpPr>
            <a:grpSpLocks/>
          </p:cNvGrpSpPr>
          <p:nvPr/>
        </p:nvGrpSpPr>
        <p:grpSpPr bwMode="auto">
          <a:xfrm>
            <a:off x="2757488" y="5162550"/>
            <a:ext cx="490537" cy="228600"/>
            <a:chOff x="1755" y="3504"/>
            <a:chExt cx="309" cy="144"/>
          </a:xfrm>
        </p:grpSpPr>
        <p:sp>
          <p:nvSpPr>
            <p:cNvPr id="129043" name="Line 18"/>
            <p:cNvSpPr>
              <a:spLocks noChangeShapeType="1"/>
            </p:cNvSpPr>
            <p:nvPr/>
          </p:nvSpPr>
          <p:spPr bwMode="auto">
            <a:xfrm>
              <a:off x="1776" y="3504"/>
              <a:ext cx="288" cy="0"/>
            </a:xfrm>
            <a:prstGeom prst="line">
              <a:avLst/>
            </a:prstGeom>
            <a:noFill/>
            <a:ln w="38100">
              <a:solidFill>
                <a:srgbClr val="00FF00"/>
              </a:solidFill>
              <a:round/>
              <a:headEnd/>
              <a:tailEnd type="triangle" w="med" len="med"/>
            </a:ln>
          </p:spPr>
          <p:txBody>
            <a:bodyPr/>
            <a:lstStyle/>
            <a:p>
              <a:endParaRPr lang="en-US"/>
            </a:p>
          </p:txBody>
        </p:sp>
        <p:sp>
          <p:nvSpPr>
            <p:cNvPr id="129044" name="Line 19"/>
            <p:cNvSpPr>
              <a:spLocks noChangeShapeType="1"/>
            </p:cNvSpPr>
            <p:nvPr/>
          </p:nvSpPr>
          <p:spPr bwMode="auto">
            <a:xfrm flipH="1">
              <a:off x="1755" y="3648"/>
              <a:ext cx="288" cy="0"/>
            </a:xfrm>
            <a:prstGeom prst="line">
              <a:avLst/>
            </a:prstGeom>
            <a:noFill/>
            <a:ln w="38100">
              <a:solidFill>
                <a:srgbClr val="00FF00"/>
              </a:solidFill>
              <a:round/>
              <a:headEnd/>
              <a:tailEnd type="triangle" w="med" len="med"/>
            </a:ln>
          </p:spPr>
          <p:txBody>
            <a:bodyPr/>
            <a:lstStyle/>
            <a:p>
              <a:endParaRPr lang="en-US"/>
            </a:p>
          </p:txBody>
        </p:sp>
      </p:grpSp>
      <p:grpSp>
        <p:nvGrpSpPr>
          <p:cNvPr id="3" name="Group 20"/>
          <p:cNvGrpSpPr>
            <a:grpSpLocks/>
          </p:cNvGrpSpPr>
          <p:nvPr/>
        </p:nvGrpSpPr>
        <p:grpSpPr bwMode="auto">
          <a:xfrm>
            <a:off x="5867400" y="5138738"/>
            <a:ext cx="490538" cy="228600"/>
            <a:chOff x="1755" y="3504"/>
            <a:chExt cx="309" cy="144"/>
          </a:xfrm>
        </p:grpSpPr>
        <p:sp>
          <p:nvSpPr>
            <p:cNvPr id="129041" name="Line 21"/>
            <p:cNvSpPr>
              <a:spLocks noChangeShapeType="1"/>
            </p:cNvSpPr>
            <p:nvPr/>
          </p:nvSpPr>
          <p:spPr bwMode="auto">
            <a:xfrm>
              <a:off x="1776" y="3504"/>
              <a:ext cx="288" cy="0"/>
            </a:xfrm>
            <a:prstGeom prst="line">
              <a:avLst/>
            </a:prstGeom>
            <a:noFill/>
            <a:ln w="38100">
              <a:solidFill>
                <a:srgbClr val="00FF00"/>
              </a:solidFill>
              <a:round/>
              <a:headEnd/>
              <a:tailEnd type="triangle" w="med" len="med"/>
            </a:ln>
          </p:spPr>
          <p:txBody>
            <a:bodyPr/>
            <a:lstStyle/>
            <a:p>
              <a:endParaRPr lang="en-US"/>
            </a:p>
          </p:txBody>
        </p:sp>
        <p:sp>
          <p:nvSpPr>
            <p:cNvPr id="129042" name="Line 22"/>
            <p:cNvSpPr>
              <a:spLocks noChangeShapeType="1"/>
            </p:cNvSpPr>
            <p:nvPr/>
          </p:nvSpPr>
          <p:spPr bwMode="auto">
            <a:xfrm flipH="1">
              <a:off x="1755" y="3648"/>
              <a:ext cx="288" cy="0"/>
            </a:xfrm>
            <a:prstGeom prst="line">
              <a:avLst/>
            </a:prstGeom>
            <a:noFill/>
            <a:ln w="38100">
              <a:solidFill>
                <a:srgbClr val="00FF00"/>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8965"/>
                                        </p:tgtEl>
                                        <p:attrNameLst>
                                          <p:attrName>style.visibility</p:attrName>
                                        </p:attrNameLst>
                                      </p:cBhvr>
                                      <p:to>
                                        <p:strVal val="visible"/>
                                      </p:to>
                                    </p:set>
                                    <p:animEffect transition="in" filter="diamond(in)">
                                      <p:cBhvr>
                                        <p:cTn id="7" dur="2000"/>
                                        <p:tgtEl>
                                          <p:spTgt spid="16896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68966"/>
                                        </p:tgtEl>
                                        <p:attrNameLst>
                                          <p:attrName>style.visibility</p:attrName>
                                        </p:attrNameLst>
                                      </p:cBhvr>
                                      <p:to>
                                        <p:strVal val="visible"/>
                                      </p:to>
                                    </p:set>
                                    <p:animEffect transition="in" filter="diamond(in)">
                                      <p:cBhvr>
                                        <p:cTn id="10" dur="2000"/>
                                        <p:tgtEl>
                                          <p:spTgt spid="16896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68967"/>
                                        </p:tgtEl>
                                        <p:attrNameLst>
                                          <p:attrName>style.visibility</p:attrName>
                                        </p:attrNameLst>
                                      </p:cBhvr>
                                      <p:to>
                                        <p:strVal val="visible"/>
                                      </p:to>
                                    </p:set>
                                    <p:animEffect transition="in" filter="diamond(in)">
                                      <p:cBhvr>
                                        <p:cTn id="13" dur="2000"/>
                                        <p:tgtEl>
                                          <p:spTgt spid="168967"/>
                                        </p:tgtEl>
                                      </p:cBhvr>
                                    </p:animEffect>
                                  </p:childTnLst>
                                </p:cTn>
                              </p:par>
                              <p:par>
                                <p:cTn id="14" presetID="8" presetClass="entr" presetSubtype="16" fill="hold" nodeType="withEffect">
                                  <p:stCondLst>
                                    <p:cond delay="0"/>
                                  </p:stCondLst>
                                  <p:childTnLst>
                                    <p:set>
                                      <p:cBhvr>
                                        <p:cTn id="15" dur="1" fill="hold">
                                          <p:stCondLst>
                                            <p:cond delay="0"/>
                                          </p:stCondLst>
                                        </p:cTn>
                                        <p:tgtEl>
                                          <p:spTgt spid="168968"/>
                                        </p:tgtEl>
                                        <p:attrNameLst>
                                          <p:attrName>style.visibility</p:attrName>
                                        </p:attrNameLst>
                                      </p:cBhvr>
                                      <p:to>
                                        <p:strVal val="visible"/>
                                      </p:to>
                                    </p:set>
                                    <p:animEffect transition="in" filter="diamond(in)">
                                      <p:cBhvr>
                                        <p:cTn id="16" dur="2000"/>
                                        <p:tgtEl>
                                          <p:spTgt spid="168968"/>
                                        </p:tgtEl>
                                      </p:cBhvr>
                                    </p:animEffect>
                                  </p:childTnLst>
                                </p:cTn>
                              </p:par>
                              <p:par>
                                <p:cTn id="17" presetID="8" presetClass="entr" presetSubtype="16" fill="hold" nodeType="withEffect">
                                  <p:stCondLst>
                                    <p:cond delay="0"/>
                                  </p:stCondLst>
                                  <p:childTnLst>
                                    <p:set>
                                      <p:cBhvr>
                                        <p:cTn id="18" dur="1" fill="hold">
                                          <p:stCondLst>
                                            <p:cond delay="0"/>
                                          </p:stCondLst>
                                        </p:cTn>
                                        <p:tgtEl>
                                          <p:spTgt spid="168969"/>
                                        </p:tgtEl>
                                        <p:attrNameLst>
                                          <p:attrName>style.visibility</p:attrName>
                                        </p:attrNameLst>
                                      </p:cBhvr>
                                      <p:to>
                                        <p:strVal val="visible"/>
                                      </p:to>
                                    </p:set>
                                    <p:animEffect transition="in" filter="diamond(in)">
                                      <p:cBhvr>
                                        <p:cTn id="19" dur="2000"/>
                                        <p:tgtEl>
                                          <p:spTgt spid="168969"/>
                                        </p:tgtEl>
                                      </p:cBhvr>
                                    </p:animEffect>
                                  </p:childTnLst>
                                </p:cTn>
                              </p:par>
                              <p:par>
                                <p:cTn id="20" presetID="8" presetClass="entr" presetSubtype="16" fill="hold" nodeType="withEffect">
                                  <p:stCondLst>
                                    <p:cond delay="0"/>
                                  </p:stCondLst>
                                  <p:childTnLst>
                                    <p:set>
                                      <p:cBhvr>
                                        <p:cTn id="21" dur="1" fill="hold">
                                          <p:stCondLst>
                                            <p:cond delay="0"/>
                                          </p:stCondLst>
                                        </p:cTn>
                                        <p:tgtEl>
                                          <p:spTgt spid="168970"/>
                                        </p:tgtEl>
                                        <p:attrNameLst>
                                          <p:attrName>style.visibility</p:attrName>
                                        </p:attrNameLst>
                                      </p:cBhvr>
                                      <p:to>
                                        <p:strVal val="visible"/>
                                      </p:to>
                                    </p:set>
                                    <p:animEffect transition="in" filter="diamond(in)">
                                      <p:cBhvr>
                                        <p:cTn id="22" dur="2000"/>
                                        <p:tgtEl>
                                          <p:spTgt spid="16897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68974"/>
                                        </p:tgtEl>
                                        <p:attrNameLst>
                                          <p:attrName>style.visibility</p:attrName>
                                        </p:attrNameLst>
                                      </p:cBhvr>
                                      <p:to>
                                        <p:strVal val="visible"/>
                                      </p:to>
                                    </p:set>
                                    <p:anim calcmode="lin" valueType="num">
                                      <p:cBhvr additive="base">
                                        <p:cTn id="27" dur="2000" fill="hold"/>
                                        <p:tgtEl>
                                          <p:spTgt spid="168974"/>
                                        </p:tgtEl>
                                        <p:attrNameLst>
                                          <p:attrName>ppt_x</p:attrName>
                                        </p:attrNameLst>
                                      </p:cBhvr>
                                      <p:tavLst>
                                        <p:tav tm="0">
                                          <p:val>
                                            <p:strVal val="#ppt_x"/>
                                          </p:val>
                                        </p:tav>
                                        <p:tav tm="100000">
                                          <p:val>
                                            <p:strVal val="#ppt_x"/>
                                          </p:val>
                                        </p:tav>
                                      </p:tavLst>
                                    </p:anim>
                                    <p:anim calcmode="lin" valueType="num">
                                      <p:cBhvr additive="base">
                                        <p:cTn id="28" dur="2000" fill="hold"/>
                                        <p:tgtEl>
                                          <p:spTgt spid="168974"/>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68971"/>
                                        </p:tgtEl>
                                        <p:attrNameLst>
                                          <p:attrName>style.visibility</p:attrName>
                                        </p:attrNameLst>
                                      </p:cBhvr>
                                      <p:to>
                                        <p:strVal val="visible"/>
                                      </p:to>
                                    </p:set>
                                    <p:anim calcmode="lin" valueType="num">
                                      <p:cBhvr additive="base">
                                        <p:cTn id="31" dur="2000" fill="hold"/>
                                        <p:tgtEl>
                                          <p:spTgt spid="168971"/>
                                        </p:tgtEl>
                                        <p:attrNameLst>
                                          <p:attrName>ppt_x</p:attrName>
                                        </p:attrNameLst>
                                      </p:cBhvr>
                                      <p:tavLst>
                                        <p:tav tm="0">
                                          <p:val>
                                            <p:strVal val="#ppt_x"/>
                                          </p:val>
                                        </p:tav>
                                        <p:tav tm="100000">
                                          <p:val>
                                            <p:strVal val="#ppt_x"/>
                                          </p:val>
                                        </p:tav>
                                      </p:tavLst>
                                    </p:anim>
                                    <p:anim calcmode="lin" valueType="num">
                                      <p:cBhvr additive="base">
                                        <p:cTn id="32" dur="2000" fill="hold"/>
                                        <p:tgtEl>
                                          <p:spTgt spid="16897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3000" fill="hold"/>
                                        <p:tgtEl>
                                          <p:spTgt spid="2"/>
                                        </p:tgtEl>
                                        <p:attrNameLst>
                                          <p:attrName>ppt_x</p:attrName>
                                        </p:attrNameLst>
                                      </p:cBhvr>
                                      <p:tavLst>
                                        <p:tav tm="0">
                                          <p:val>
                                            <p:strVal val="#ppt_x"/>
                                          </p:val>
                                        </p:tav>
                                        <p:tav tm="100000">
                                          <p:val>
                                            <p:strVal val="#ppt_x"/>
                                          </p:val>
                                        </p:tav>
                                      </p:tavLst>
                                    </p:anim>
                                    <p:anim calcmode="lin" valueType="num">
                                      <p:cBhvr additive="base">
                                        <p:cTn id="38" dur="30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8972"/>
                                        </p:tgtEl>
                                        <p:attrNameLst>
                                          <p:attrName>style.visibility</p:attrName>
                                        </p:attrNameLst>
                                      </p:cBhvr>
                                      <p:to>
                                        <p:strVal val="visible"/>
                                      </p:to>
                                    </p:set>
                                    <p:anim calcmode="lin" valueType="num">
                                      <p:cBhvr additive="base">
                                        <p:cTn id="41" dur="3000" fill="hold"/>
                                        <p:tgtEl>
                                          <p:spTgt spid="168972"/>
                                        </p:tgtEl>
                                        <p:attrNameLst>
                                          <p:attrName>ppt_x</p:attrName>
                                        </p:attrNameLst>
                                      </p:cBhvr>
                                      <p:tavLst>
                                        <p:tav tm="0">
                                          <p:val>
                                            <p:strVal val="#ppt_x"/>
                                          </p:val>
                                        </p:tav>
                                        <p:tav tm="100000">
                                          <p:val>
                                            <p:strVal val="#ppt_x"/>
                                          </p:val>
                                        </p:tav>
                                      </p:tavLst>
                                    </p:anim>
                                    <p:anim calcmode="lin" valueType="num">
                                      <p:cBhvr additive="base">
                                        <p:cTn id="42" dur="3000" fill="hold"/>
                                        <p:tgtEl>
                                          <p:spTgt spid="16897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8975"/>
                                        </p:tgtEl>
                                        <p:attrNameLst>
                                          <p:attrName>style.visibility</p:attrName>
                                        </p:attrNameLst>
                                      </p:cBhvr>
                                      <p:to>
                                        <p:strVal val="visible"/>
                                      </p:to>
                                    </p:set>
                                    <p:anim calcmode="lin" valueType="num">
                                      <p:cBhvr additive="base">
                                        <p:cTn id="45" dur="3000" fill="hold"/>
                                        <p:tgtEl>
                                          <p:spTgt spid="168975"/>
                                        </p:tgtEl>
                                        <p:attrNameLst>
                                          <p:attrName>ppt_x</p:attrName>
                                        </p:attrNameLst>
                                      </p:cBhvr>
                                      <p:tavLst>
                                        <p:tav tm="0">
                                          <p:val>
                                            <p:strVal val="#ppt_x"/>
                                          </p:val>
                                        </p:tav>
                                        <p:tav tm="100000">
                                          <p:val>
                                            <p:strVal val="#ppt_x"/>
                                          </p:val>
                                        </p:tav>
                                      </p:tavLst>
                                    </p:anim>
                                    <p:anim calcmode="lin" valueType="num">
                                      <p:cBhvr additive="base">
                                        <p:cTn id="46" dur="3000" fill="hold"/>
                                        <p:tgtEl>
                                          <p:spTgt spid="16897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2000" fill="hold"/>
                                        <p:tgtEl>
                                          <p:spTgt spid="3"/>
                                        </p:tgtEl>
                                        <p:attrNameLst>
                                          <p:attrName>ppt_x</p:attrName>
                                        </p:attrNameLst>
                                      </p:cBhvr>
                                      <p:tavLst>
                                        <p:tav tm="0">
                                          <p:val>
                                            <p:strVal val="#ppt_x"/>
                                          </p:val>
                                        </p:tav>
                                        <p:tav tm="100000">
                                          <p:val>
                                            <p:strVal val="#ppt_x"/>
                                          </p:val>
                                        </p:tav>
                                      </p:tavLst>
                                    </p:anim>
                                    <p:anim calcmode="lin" valueType="num">
                                      <p:cBhvr additive="base">
                                        <p:cTn id="52" dur="2000" fill="hold"/>
                                        <p:tgtEl>
                                          <p:spTgt spid="3"/>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0"/>
                                  </p:stCondLst>
                                  <p:childTnLst>
                                    <p:set>
                                      <p:cBhvr>
                                        <p:cTn id="54" dur="1" fill="hold">
                                          <p:stCondLst>
                                            <p:cond delay="0"/>
                                          </p:stCondLst>
                                        </p:cTn>
                                        <p:tgtEl>
                                          <p:spTgt spid="168976"/>
                                        </p:tgtEl>
                                        <p:attrNameLst>
                                          <p:attrName>style.visibility</p:attrName>
                                        </p:attrNameLst>
                                      </p:cBhvr>
                                      <p:to>
                                        <p:strVal val="visible"/>
                                      </p:to>
                                    </p:set>
                                    <p:anim calcmode="lin" valueType="num">
                                      <p:cBhvr additive="base">
                                        <p:cTn id="55" dur="2000" fill="hold"/>
                                        <p:tgtEl>
                                          <p:spTgt spid="168976"/>
                                        </p:tgtEl>
                                        <p:attrNameLst>
                                          <p:attrName>ppt_x</p:attrName>
                                        </p:attrNameLst>
                                      </p:cBhvr>
                                      <p:tavLst>
                                        <p:tav tm="0">
                                          <p:val>
                                            <p:strVal val="#ppt_x"/>
                                          </p:val>
                                        </p:tav>
                                        <p:tav tm="100000">
                                          <p:val>
                                            <p:strVal val="#ppt_x"/>
                                          </p:val>
                                        </p:tav>
                                      </p:tavLst>
                                    </p:anim>
                                    <p:anim calcmode="lin" valueType="num">
                                      <p:cBhvr additive="base">
                                        <p:cTn id="56" dur="2000" fill="hold"/>
                                        <p:tgtEl>
                                          <p:spTgt spid="16897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68973"/>
                                        </p:tgtEl>
                                        <p:attrNameLst>
                                          <p:attrName>style.visibility</p:attrName>
                                        </p:attrNameLst>
                                      </p:cBhvr>
                                      <p:to>
                                        <p:strVal val="visible"/>
                                      </p:to>
                                    </p:set>
                                    <p:anim calcmode="lin" valueType="num">
                                      <p:cBhvr additive="base">
                                        <p:cTn id="59" dur="2000" fill="hold"/>
                                        <p:tgtEl>
                                          <p:spTgt spid="168973"/>
                                        </p:tgtEl>
                                        <p:attrNameLst>
                                          <p:attrName>ppt_x</p:attrName>
                                        </p:attrNameLst>
                                      </p:cBhvr>
                                      <p:tavLst>
                                        <p:tav tm="0">
                                          <p:val>
                                            <p:strVal val="#ppt_x"/>
                                          </p:val>
                                        </p:tav>
                                        <p:tav tm="100000">
                                          <p:val>
                                            <p:strVal val="#ppt_x"/>
                                          </p:val>
                                        </p:tav>
                                      </p:tavLst>
                                    </p:anim>
                                    <p:anim calcmode="lin" valueType="num">
                                      <p:cBhvr additive="base">
                                        <p:cTn id="60" dur="2000" fill="hold"/>
                                        <p:tgtEl>
                                          <p:spTgt spid="16897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animBg="1"/>
      <p:bldP spid="168966" grpId="0" animBg="1"/>
      <p:bldP spid="168967" grpId="0" animBg="1"/>
      <p:bldP spid="168971" grpId="0" animBg="1"/>
      <p:bldP spid="168972" grpId="0" animBg="1"/>
      <p:bldP spid="1689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txBox="1">
            <a:spLocks noGrp="1"/>
          </p:cNvSpPr>
          <p:nvPr/>
        </p:nvSpPr>
        <p:spPr bwMode="auto">
          <a:xfrm>
            <a:off x="457200" y="6400800"/>
            <a:ext cx="2133600" cy="457200"/>
          </a:xfrm>
          <a:prstGeom prst="rect">
            <a:avLst/>
          </a:prstGeom>
          <a:noFill/>
          <a:ln>
            <a:miter lim="800000"/>
            <a:headEnd/>
            <a:tailEnd/>
          </a:ln>
        </p:spPr>
        <p:txBody>
          <a:bodyPr anchor="b"/>
          <a:lstStyle/>
          <a:p>
            <a:pPr>
              <a:defRPr/>
            </a:pPr>
            <a:fld id="{78AE3704-2DB2-4EA6-96AB-746D1DB6347C}" type="datetime3">
              <a:rPr lang="en-US" sz="1200">
                <a:latin typeface="+mj-lt"/>
              </a:rPr>
              <a:pPr>
                <a:defRPr/>
              </a:pPr>
              <a:t>18 April 2017</a:t>
            </a:fld>
            <a:endParaRPr lang="en-US" altLang="en-US" sz="1200">
              <a:latin typeface="+mj-lt"/>
            </a:endParaRPr>
          </a:p>
        </p:txBody>
      </p:sp>
      <p:sp>
        <p:nvSpPr>
          <p:cNvPr id="12" name="Slide Number Placeholder 4"/>
          <p:cNvSpPr txBox="1">
            <a:spLocks noGrp="1"/>
          </p:cNvSpPr>
          <p:nvPr/>
        </p:nvSpPr>
        <p:spPr bwMode="auto">
          <a:xfrm>
            <a:off x="6553200" y="6400800"/>
            <a:ext cx="2133600" cy="457200"/>
          </a:xfrm>
          <a:prstGeom prst="rect">
            <a:avLst/>
          </a:prstGeom>
          <a:noFill/>
          <a:ln>
            <a:miter lim="800000"/>
            <a:headEnd/>
            <a:tailEnd/>
          </a:ln>
        </p:spPr>
        <p:txBody>
          <a:bodyPr anchor="b"/>
          <a:lstStyle/>
          <a:p>
            <a:pPr algn="r">
              <a:defRPr/>
            </a:pPr>
            <a:fld id="{82C2CB1F-80B4-4159-894D-4212BFD65294}" type="slidenum">
              <a:rPr lang="en-US" altLang="en-US" sz="1200">
                <a:latin typeface="+mj-lt"/>
              </a:rPr>
              <a:pPr algn="r">
                <a:defRPr/>
              </a:pPr>
              <a:t>31</a:t>
            </a:fld>
            <a:endParaRPr lang="en-US" altLang="en-US" sz="1200">
              <a:latin typeface="+mj-lt"/>
            </a:endParaRPr>
          </a:p>
        </p:txBody>
      </p:sp>
      <p:sp>
        <p:nvSpPr>
          <p:cNvPr id="76804" name="Rectangle 2"/>
          <p:cNvSpPr>
            <a:spLocks noChangeArrowheads="1"/>
          </p:cNvSpPr>
          <p:nvPr/>
        </p:nvSpPr>
        <p:spPr bwMode="auto">
          <a:xfrm>
            <a:off x="2743200" y="381000"/>
            <a:ext cx="5410200" cy="121920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eaLnBrk="0" hangingPunct="0"/>
            <a:r>
              <a:rPr lang="en-US" sz="3600" b="1" dirty="0" smtClean="0">
                <a:solidFill>
                  <a:schemeClr val="bg1"/>
                </a:solidFill>
                <a:cs typeface="Times New Roman" pitchFamily="18" charset="0"/>
              </a:rPr>
              <a:t>10.5. </a:t>
            </a:r>
            <a:r>
              <a:rPr lang="en-US" sz="3600" b="1" dirty="0" err="1" smtClean="0">
                <a:solidFill>
                  <a:schemeClr val="bg1"/>
                </a:solidFill>
                <a:cs typeface="Times New Roman" pitchFamily="18" charset="0"/>
              </a:rPr>
              <a:t>Về</a:t>
            </a:r>
            <a:r>
              <a:rPr lang="en-US" sz="3600" b="1" dirty="0" smtClean="0">
                <a:solidFill>
                  <a:schemeClr val="bg1"/>
                </a:solidFill>
                <a:cs typeface="Times New Roman" pitchFamily="18" charset="0"/>
              </a:rPr>
              <a:t> </a:t>
            </a:r>
            <a:r>
              <a:rPr lang="en-US" sz="3600" b="1" dirty="0" err="1" smtClean="0">
                <a:solidFill>
                  <a:schemeClr val="bg1"/>
                </a:solidFill>
                <a:cs typeface="Times New Roman" pitchFamily="18" charset="0"/>
              </a:rPr>
              <a:t>hủy</a:t>
            </a:r>
            <a:r>
              <a:rPr lang="en-US" sz="3600" b="1" dirty="0" smtClean="0">
                <a:solidFill>
                  <a:schemeClr val="bg1"/>
                </a:solidFill>
                <a:cs typeface="Times New Roman" pitchFamily="18" charset="0"/>
              </a:rPr>
              <a:t> </a:t>
            </a:r>
            <a:r>
              <a:rPr lang="en-US" sz="3600" b="1" dirty="0" err="1" smtClean="0">
                <a:solidFill>
                  <a:schemeClr val="bg1"/>
                </a:solidFill>
                <a:cs typeface="Times New Roman" pitchFamily="18" charset="0"/>
              </a:rPr>
              <a:t>bỏ</a:t>
            </a:r>
            <a:r>
              <a:rPr lang="en-US" sz="3600" b="1" dirty="0" smtClean="0">
                <a:solidFill>
                  <a:schemeClr val="bg1"/>
                </a:solidFill>
                <a:cs typeface="Times New Roman" pitchFamily="18" charset="0"/>
              </a:rPr>
              <a:t> HĐ</a:t>
            </a:r>
            <a:endParaRPr lang="en-US" sz="2800" b="1" dirty="0">
              <a:cs typeface="Times New Roman" pitchFamily="18" charset="0"/>
            </a:endParaRPr>
          </a:p>
        </p:txBody>
      </p:sp>
      <p:sp>
        <p:nvSpPr>
          <p:cNvPr id="76805" name="Rectangle 3"/>
          <p:cNvSpPr>
            <a:spLocks noChangeArrowheads="1"/>
          </p:cNvSpPr>
          <p:nvPr/>
        </p:nvSpPr>
        <p:spPr bwMode="auto">
          <a:xfrm>
            <a:off x="762000" y="3429000"/>
            <a:ext cx="2057400" cy="2362200"/>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eaLnBrk="1" hangingPunct="1">
              <a:defRPr/>
            </a:pPr>
            <a:r>
              <a:rPr lang="en-US" sz="3200" i="1" dirty="0" err="1" smtClean="0">
                <a:solidFill>
                  <a:schemeClr val="bg1"/>
                </a:solidFill>
              </a:rPr>
              <a:t>Bổ</a:t>
            </a:r>
            <a:r>
              <a:rPr lang="en-US" sz="3200" i="1" dirty="0" smtClean="0">
                <a:solidFill>
                  <a:schemeClr val="bg1"/>
                </a:solidFill>
              </a:rPr>
              <a:t> sung 2 </a:t>
            </a:r>
          </a:p>
          <a:p>
            <a:pPr algn="ctr" eaLnBrk="1" hangingPunct="1">
              <a:defRPr/>
            </a:pPr>
            <a:r>
              <a:rPr lang="en-US" sz="3200" i="1" dirty="0" err="1" smtClean="0">
                <a:solidFill>
                  <a:schemeClr val="bg1"/>
                </a:solidFill>
              </a:rPr>
              <a:t>Căn</a:t>
            </a:r>
            <a:r>
              <a:rPr lang="en-US" sz="3200" i="1" dirty="0" smtClean="0">
                <a:solidFill>
                  <a:schemeClr val="bg1"/>
                </a:solidFill>
              </a:rPr>
              <a:t> </a:t>
            </a:r>
            <a:r>
              <a:rPr lang="en-US" sz="3200" i="1" dirty="0" err="1" smtClean="0">
                <a:solidFill>
                  <a:schemeClr val="bg1"/>
                </a:solidFill>
              </a:rPr>
              <a:t>cứ</a:t>
            </a:r>
            <a:r>
              <a:rPr lang="en-US" sz="3200" i="1" dirty="0" smtClean="0">
                <a:solidFill>
                  <a:schemeClr val="bg1"/>
                </a:solidFill>
              </a:rPr>
              <a:t> </a:t>
            </a:r>
            <a:r>
              <a:rPr lang="en-US" sz="3200" i="1" dirty="0" err="1" smtClean="0">
                <a:solidFill>
                  <a:schemeClr val="bg1"/>
                </a:solidFill>
              </a:rPr>
              <a:t>hủy</a:t>
            </a:r>
            <a:r>
              <a:rPr lang="en-US" sz="3200" i="1" dirty="0" smtClean="0">
                <a:solidFill>
                  <a:schemeClr val="bg1"/>
                </a:solidFill>
              </a:rPr>
              <a:t> </a:t>
            </a:r>
          </a:p>
          <a:p>
            <a:pPr algn="ctr" eaLnBrk="1" hangingPunct="1">
              <a:defRPr/>
            </a:pPr>
            <a:r>
              <a:rPr lang="en-US" sz="3200" i="1" dirty="0" err="1" smtClean="0">
                <a:solidFill>
                  <a:schemeClr val="bg1"/>
                </a:solidFill>
              </a:rPr>
              <a:t>Bỏ</a:t>
            </a:r>
            <a:r>
              <a:rPr lang="en-US" sz="3200" i="1" dirty="0" smtClean="0">
                <a:solidFill>
                  <a:schemeClr val="bg1"/>
                </a:solidFill>
              </a:rPr>
              <a:t> HĐ</a:t>
            </a:r>
            <a:endParaRPr lang="vi-VN" sz="3200" dirty="0" smtClean="0">
              <a:solidFill>
                <a:schemeClr val="bg1"/>
              </a:solidFill>
            </a:endParaRPr>
          </a:p>
        </p:txBody>
      </p:sp>
      <p:sp>
        <p:nvSpPr>
          <p:cNvPr id="76806" name="Rectangle 4"/>
          <p:cNvSpPr>
            <a:spLocks noChangeArrowheads="1"/>
          </p:cNvSpPr>
          <p:nvPr/>
        </p:nvSpPr>
        <p:spPr bwMode="auto">
          <a:xfrm>
            <a:off x="3733800" y="3429000"/>
            <a:ext cx="2057400" cy="2362200"/>
          </a:xfrm>
          <a:prstGeom prst="rect">
            <a:avLst/>
          </a:prstGeom>
          <a:solidFill>
            <a:srgbClr val="FF99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pPr algn="ctr"/>
            <a:r>
              <a:rPr lang="en-US" sz="3200" i="1" dirty="0" err="1" smtClean="0"/>
              <a:t>Bổ</a:t>
            </a:r>
            <a:r>
              <a:rPr lang="en-US" sz="3200" i="1" dirty="0" smtClean="0"/>
              <a:t> sung</a:t>
            </a:r>
          </a:p>
          <a:p>
            <a:pPr algn="ctr"/>
            <a:r>
              <a:rPr lang="en-US" sz="3200" i="1" dirty="0" smtClean="0"/>
              <a:t>3 </a:t>
            </a:r>
            <a:r>
              <a:rPr lang="en-US" sz="3200" i="1" dirty="0" err="1" smtClean="0"/>
              <a:t>trường</a:t>
            </a:r>
            <a:r>
              <a:rPr lang="en-US" sz="3200" i="1" dirty="0" smtClean="0"/>
              <a:t> </a:t>
            </a:r>
            <a:r>
              <a:rPr lang="en-US" sz="3200" i="1" dirty="0" err="1" smtClean="0"/>
              <a:t>hợp</a:t>
            </a:r>
            <a:endParaRPr lang="en-US" sz="3200" i="1" dirty="0" smtClean="0"/>
          </a:p>
          <a:p>
            <a:pPr algn="ctr"/>
            <a:r>
              <a:rPr lang="en-US" sz="3200" i="1" dirty="0" err="1" smtClean="0"/>
              <a:t>Hủy</a:t>
            </a:r>
            <a:r>
              <a:rPr lang="en-US" sz="3200" i="1" dirty="0" smtClean="0"/>
              <a:t> </a:t>
            </a:r>
            <a:r>
              <a:rPr lang="en-US" sz="3200" i="1" dirty="0" err="1" smtClean="0"/>
              <a:t>bỏ</a:t>
            </a:r>
            <a:r>
              <a:rPr lang="en-US" sz="3200" i="1" dirty="0" smtClean="0"/>
              <a:t> HĐ</a:t>
            </a:r>
          </a:p>
          <a:p>
            <a:pPr algn="ctr"/>
            <a:endParaRPr lang="en-US" sz="3200" dirty="0">
              <a:solidFill>
                <a:schemeClr val="bg1"/>
              </a:solidFill>
              <a:cs typeface="Times New Roman" pitchFamily="18" charset="0"/>
            </a:endParaRPr>
          </a:p>
        </p:txBody>
      </p:sp>
      <p:sp>
        <p:nvSpPr>
          <p:cNvPr id="76807" name="Rectangle 5"/>
          <p:cNvSpPr>
            <a:spLocks noChangeArrowheads="1"/>
          </p:cNvSpPr>
          <p:nvPr/>
        </p:nvSpPr>
        <p:spPr bwMode="auto">
          <a:xfrm>
            <a:off x="6553200" y="3429000"/>
            <a:ext cx="1981200" cy="2362200"/>
          </a:xfrm>
          <a:prstGeom prst="rect">
            <a:avLst/>
          </a:prstGeom>
          <a:solidFill>
            <a:srgbClr val="3366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6600"/>
            </a:extrusionClr>
          </a:sp3d>
        </p:spPr>
        <p:txBody>
          <a:bodyPr wrap="none" anchor="ctr">
            <a:flatTx/>
          </a:bodyPr>
          <a:lstStyle/>
          <a:p>
            <a:pPr algn="ctr" eaLnBrk="1" hangingPunct="1">
              <a:defRPr/>
            </a:pPr>
            <a:r>
              <a:rPr lang="en-US" sz="3200" i="1" dirty="0" err="1" smtClean="0">
                <a:solidFill>
                  <a:schemeClr val="bg1"/>
                </a:solidFill>
              </a:rPr>
              <a:t>Hậu</a:t>
            </a:r>
            <a:r>
              <a:rPr lang="en-US" sz="3200" i="1" dirty="0" smtClean="0">
                <a:solidFill>
                  <a:schemeClr val="bg1"/>
                </a:solidFill>
              </a:rPr>
              <a:t> </a:t>
            </a:r>
            <a:r>
              <a:rPr lang="en-US" sz="3200" i="1" dirty="0" err="1" smtClean="0">
                <a:solidFill>
                  <a:schemeClr val="bg1"/>
                </a:solidFill>
              </a:rPr>
              <a:t>quả</a:t>
            </a:r>
            <a:endParaRPr lang="en-US" sz="3200" i="1" dirty="0" smtClean="0">
              <a:solidFill>
                <a:schemeClr val="bg1"/>
              </a:solidFill>
            </a:endParaRPr>
          </a:p>
          <a:p>
            <a:pPr algn="ctr" eaLnBrk="1" hangingPunct="1">
              <a:defRPr/>
            </a:pPr>
            <a:r>
              <a:rPr lang="en-US" sz="3200" i="1" dirty="0" err="1" smtClean="0">
                <a:solidFill>
                  <a:schemeClr val="bg1"/>
                </a:solidFill>
              </a:rPr>
              <a:t>Pháp</a:t>
            </a:r>
            <a:r>
              <a:rPr lang="en-US" sz="3200" i="1" dirty="0" smtClean="0">
                <a:solidFill>
                  <a:schemeClr val="bg1"/>
                </a:solidFill>
              </a:rPr>
              <a:t> </a:t>
            </a:r>
            <a:r>
              <a:rPr lang="en-US" sz="3200" i="1" dirty="0" err="1" smtClean="0">
                <a:solidFill>
                  <a:schemeClr val="bg1"/>
                </a:solidFill>
              </a:rPr>
              <a:t>lý</a:t>
            </a:r>
            <a:endParaRPr lang="en-US" sz="3200" i="1" dirty="0" smtClean="0">
              <a:solidFill>
                <a:schemeClr val="bg1"/>
              </a:solidFill>
            </a:endParaRPr>
          </a:p>
          <a:p>
            <a:pPr algn="ctr" eaLnBrk="1" hangingPunct="1">
              <a:defRPr/>
            </a:pPr>
            <a:r>
              <a:rPr lang="en-US" sz="3200" i="1" dirty="0" err="1" smtClean="0">
                <a:solidFill>
                  <a:schemeClr val="bg1"/>
                </a:solidFill>
              </a:rPr>
              <a:t>Của</a:t>
            </a:r>
            <a:r>
              <a:rPr lang="en-US" sz="3200" i="1" dirty="0" smtClean="0">
                <a:solidFill>
                  <a:schemeClr val="bg1"/>
                </a:solidFill>
              </a:rPr>
              <a:t> </a:t>
            </a:r>
            <a:r>
              <a:rPr lang="en-US" sz="3200" i="1" dirty="0" err="1" smtClean="0">
                <a:solidFill>
                  <a:schemeClr val="bg1"/>
                </a:solidFill>
              </a:rPr>
              <a:t>hủy</a:t>
            </a:r>
            <a:r>
              <a:rPr lang="en-US" sz="3200" i="1" dirty="0" smtClean="0">
                <a:solidFill>
                  <a:schemeClr val="bg1"/>
                </a:solidFill>
              </a:rPr>
              <a:t> </a:t>
            </a:r>
            <a:r>
              <a:rPr lang="en-US" sz="3200" i="1" dirty="0" err="1" smtClean="0">
                <a:solidFill>
                  <a:schemeClr val="bg1"/>
                </a:solidFill>
              </a:rPr>
              <a:t>bỏ</a:t>
            </a:r>
            <a:endParaRPr lang="en-US" sz="3200" i="1" dirty="0" smtClean="0">
              <a:solidFill>
                <a:schemeClr val="bg1"/>
              </a:solidFill>
            </a:endParaRPr>
          </a:p>
          <a:p>
            <a:pPr algn="ctr" eaLnBrk="1" hangingPunct="1">
              <a:defRPr/>
            </a:pPr>
            <a:r>
              <a:rPr lang="en-US" sz="3200" i="1" dirty="0" smtClean="0">
                <a:solidFill>
                  <a:schemeClr val="bg1"/>
                </a:solidFill>
              </a:rPr>
              <a:t>HĐ</a:t>
            </a:r>
            <a:endParaRPr lang="vi-VN" sz="3600" dirty="0" smtClean="0">
              <a:solidFill>
                <a:schemeClr val="bg1"/>
              </a:solidFill>
            </a:endParaRPr>
          </a:p>
        </p:txBody>
      </p:sp>
      <p:sp>
        <p:nvSpPr>
          <p:cNvPr id="76808" name="Line 6"/>
          <p:cNvSpPr>
            <a:spLocks noChangeShapeType="1"/>
          </p:cNvSpPr>
          <p:nvPr/>
        </p:nvSpPr>
        <p:spPr bwMode="auto">
          <a:xfrm>
            <a:off x="1981200" y="2743200"/>
            <a:ext cx="5638800" cy="0"/>
          </a:xfrm>
          <a:prstGeom prst="line">
            <a:avLst/>
          </a:prstGeom>
          <a:noFill/>
          <a:ln w="28575">
            <a:solidFill>
              <a:srgbClr val="FF0000"/>
            </a:solidFill>
            <a:round/>
            <a:headEnd/>
            <a:tailEnd/>
          </a:ln>
        </p:spPr>
        <p:txBody>
          <a:bodyPr wrap="none" anchor="ctr"/>
          <a:lstStyle/>
          <a:p>
            <a:endParaRPr lang="en-US"/>
          </a:p>
        </p:txBody>
      </p:sp>
      <p:sp>
        <p:nvSpPr>
          <p:cNvPr id="76809" name="Line 7"/>
          <p:cNvSpPr>
            <a:spLocks noChangeShapeType="1"/>
          </p:cNvSpPr>
          <p:nvPr/>
        </p:nvSpPr>
        <p:spPr bwMode="auto">
          <a:xfrm>
            <a:off x="1981200" y="2743200"/>
            <a:ext cx="0" cy="609600"/>
          </a:xfrm>
          <a:prstGeom prst="line">
            <a:avLst/>
          </a:prstGeom>
          <a:noFill/>
          <a:ln w="28575">
            <a:solidFill>
              <a:srgbClr val="FF0000"/>
            </a:solidFill>
            <a:round/>
            <a:headEnd/>
            <a:tailEnd type="triangle" w="med" len="med"/>
          </a:ln>
        </p:spPr>
        <p:txBody>
          <a:bodyPr wrap="none" anchor="ctr"/>
          <a:lstStyle/>
          <a:p>
            <a:endParaRPr lang="en-US"/>
          </a:p>
        </p:txBody>
      </p:sp>
      <p:sp>
        <p:nvSpPr>
          <p:cNvPr id="76810" name="Line 8"/>
          <p:cNvSpPr>
            <a:spLocks noChangeShapeType="1"/>
          </p:cNvSpPr>
          <p:nvPr/>
        </p:nvSpPr>
        <p:spPr bwMode="auto">
          <a:xfrm>
            <a:off x="7620000" y="2743200"/>
            <a:ext cx="0" cy="609600"/>
          </a:xfrm>
          <a:prstGeom prst="line">
            <a:avLst/>
          </a:prstGeom>
          <a:noFill/>
          <a:ln w="28575">
            <a:solidFill>
              <a:srgbClr val="FF0000"/>
            </a:solidFill>
            <a:round/>
            <a:headEnd/>
            <a:tailEnd type="triangle" w="med" len="med"/>
          </a:ln>
        </p:spPr>
        <p:txBody>
          <a:bodyPr wrap="none" anchor="ctr"/>
          <a:lstStyle/>
          <a:p>
            <a:endParaRPr lang="en-US"/>
          </a:p>
        </p:txBody>
      </p:sp>
      <p:sp>
        <p:nvSpPr>
          <p:cNvPr id="76811" name="Line 9"/>
          <p:cNvSpPr>
            <a:spLocks noChangeShapeType="1"/>
          </p:cNvSpPr>
          <p:nvPr/>
        </p:nvSpPr>
        <p:spPr bwMode="auto">
          <a:xfrm>
            <a:off x="4800600" y="1752600"/>
            <a:ext cx="0" cy="990600"/>
          </a:xfrm>
          <a:prstGeom prst="line">
            <a:avLst/>
          </a:prstGeom>
          <a:noFill/>
          <a:ln w="28575">
            <a:solidFill>
              <a:srgbClr val="FF0000"/>
            </a:solidFill>
            <a:round/>
            <a:headEnd/>
            <a:tailEnd type="triangle" w="med" len="med"/>
          </a:ln>
        </p:spPr>
        <p:txBody>
          <a:bodyPr wrap="none" anchor="ctr"/>
          <a:lstStyle/>
          <a:p>
            <a:endParaRPr lang="en-US"/>
          </a:p>
        </p:txBody>
      </p:sp>
      <p:pic>
        <p:nvPicPr>
          <p:cNvPr id="13" name="Picture 12" descr="LAN 3.jpg"/>
          <p:cNvPicPr>
            <a:picLocks noChangeAspect="1"/>
          </p:cNvPicPr>
          <p:nvPr/>
        </p:nvPicPr>
        <p:blipFill>
          <a:blip r:embed="rId2" cstate="print"/>
          <a:stretch>
            <a:fillRect/>
          </a:stretch>
        </p:blipFill>
        <p:spPr>
          <a:xfrm>
            <a:off x="304800" y="228600"/>
            <a:ext cx="2209800"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descr="LAN 1.jpg"/>
          <p:cNvPicPr>
            <a:picLocks noChangeAspect="1"/>
          </p:cNvPicPr>
          <p:nvPr/>
        </p:nvPicPr>
        <p:blipFill>
          <a:blip r:embed="rId3" cstate="print"/>
          <a:stretch>
            <a:fillRect/>
          </a:stretch>
        </p:blipFill>
        <p:spPr>
          <a:xfrm>
            <a:off x="7315200" y="1676400"/>
            <a:ext cx="1828800" cy="121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p:cTn id="7" dur="500" fill="hold"/>
                                        <p:tgtEl>
                                          <p:spTgt spid="76804"/>
                                        </p:tgtEl>
                                        <p:attrNameLst>
                                          <p:attrName>ppt_w</p:attrName>
                                        </p:attrNameLst>
                                      </p:cBhvr>
                                      <p:tavLst>
                                        <p:tav tm="0">
                                          <p:val>
                                            <p:fltVal val="0"/>
                                          </p:val>
                                        </p:tav>
                                        <p:tav tm="100000">
                                          <p:val>
                                            <p:strVal val="#ppt_w"/>
                                          </p:val>
                                        </p:tav>
                                      </p:tavLst>
                                    </p:anim>
                                    <p:anim calcmode="lin" valueType="num">
                                      <p:cBhvr>
                                        <p:cTn id="8" dur="500" fill="hold"/>
                                        <p:tgtEl>
                                          <p:spTgt spid="7680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6809"/>
                                        </p:tgtEl>
                                        <p:attrNameLst>
                                          <p:attrName>style.visibility</p:attrName>
                                        </p:attrNameLst>
                                      </p:cBhvr>
                                      <p:to>
                                        <p:strVal val="visible"/>
                                      </p:to>
                                    </p:set>
                                    <p:animEffect transition="in" filter="fade">
                                      <p:cBhvr>
                                        <p:cTn id="13" dur="2000"/>
                                        <p:tgtEl>
                                          <p:spTgt spid="76809"/>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76808"/>
                                        </p:tgtEl>
                                        <p:attrNameLst>
                                          <p:attrName>style.visibility</p:attrName>
                                        </p:attrNameLst>
                                      </p:cBhvr>
                                      <p:to>
                                        <p:strVal val="visible"/>
                                      </p:to>
                                    </p:set>
                                    <p:animEffect transition="in" filter="fade">
                                      <p:cBhvr>
                                        <p:cTn id="18" dur="1000"/>
                                        <p:tgtEl>
                                          <p:spTgt spid="76808"/>
                                        </p:tgtEl>
                                      </p:cBhvr>
                                    </p:animEffect>
                                    <p:anim calcmode="lin" valueType="num">
                                      <p:cBhvr>
                                        <p:cTn id="19" dur="1000" fill="hold"/>
                                        <p:tgtEl>
                                          <p:spTgt spid="76808"/>
                                        </p:tgtEl>
                                        <p:attrNameLst>
                                          <p:attrName>ppt_x</p:attrName>
                                        </p:attrNameLst>
                                      </p:cBhvr>
                                      <p:tavLst>
                                        <p:tav tm="0">
                                          <p:val>
                                            <p:strVal val="#ppt_x"/>
                                          </p:val>
                                        </p:tav>
                                        <p:tav tm="100000">
                                          <p:val>
                                            <p:strVal val="#ppt_x"/>
                                          </p:val>
                                        </p:tav>
                                      </p:tavLst>
                                    </p:anim>
                                    <p:anim calcmode="lin" valueType="num">
                                      <p:cBhvr>
                                        <p:cTn id="20" dur="1000" fill="hold"/>
                                        <p:tgtEl>
                                          <p:spTgt spid="7680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6805"/>
                                        </p:tgtEl>
                                        <p:attrNameLst>
                                          <p:attrName>style.visibility</p:attrName>
                                        </p:attrNameLst>
                                      </p:cBhvr>
                                      <p:to>
                                        <p:strVal val="visible"/>
                                      </p:to>
                                    </p:set>
                                    <p:animEffect transition="in" filter="fade">
                                      <p:cBhvr>
                                        <p:cTn id="25" dur="2000"/>
                                        <p:tgtEl>
                                          <p:spTgt spid="76805"/>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76811"/>
                                        </p:tgtEl>
                                        <p:attrNameLst>
                                          <p:attrName>style.visibility</p:attrName>
                                        </p:attrNameLst>
                                      </p:cBhvr>
                                      <p:to>
                                        <p:strVal val="visible"/>
                                      </p:to>
                                    </p:set>
                                    <p:animEffect transition="in" filter="plus(in)">
                                      <p:cBhvr>
                                        <p:cTn id="30" dur="2000"/>
                                        <p:tgtEl>
                                          <p:spTgt spid="768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6806"/>
                                        </p:tgtEl>
                                        <p:attrNameLst>
                                          <p:attrName>style.visibility</p:attrName>
                                        </p:attrNameLst>
                                      </p:cBhvr>
                                      <p:to>
                                        <p:strVal val="visible"/>
                                      </p:to>
                                    </p:set>
                                    <p:anim calcmode="lin" valueType="num">
                                      <p:cBhvr additive="base">
                                        <p:cTn id="35" dur="500" fill="hold"/>
                                        <p:tgtEl>
                                          <p:spTgt spid="76806"/>
                                        </p:tgtEl>
                                        <p:attrNameLst>
                                          <p:attrName>ppt_x</p:attrName>
                                        </p:attrNameLst>
                                      </p:cBhvr>
                                      <p:tavLst>
                                        <p:tav tm="0">
                                          <p:val>
                                            <p:strVal val="#ppt_x"/>
                                          </p:val>
                                        </p:tav>
                                        <p:tav tm="100000">
                                          <p:val>
                                            <p:strVal val="#ppt_x"/>
                                          </p:val>
                                        </p:tav>
                                      </p:tavLst>
                                    </p:anim>
                                    <p:anim calcmode="lin" valueType="num">
                                      <p:cBhvr additive="base">
                                        <p:cTn id="36" dur="500" fill="hold"/>
                                        <p:tgtEl>
                                          <p:spTgt spid="7680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76810"/>
                                        </p:tgtEl>
                                        <p:attrNameLst>
                                          <p:attrName>style.visibility</p:attrName>
                                        </p:attrNameLst>
                                      </p:cBhvr>
                                      <p:to>
                                        <p:strVal val="visible"/>
                                      </p:to>
                                    </p:set>
                                    <p:animEffect transition="in" filter="diamond(in)">
                                      <p:cBhvr>
                                        <p:cTn id="41" dur="2000"/>
                                        <p:tgtEl>
                                          <p:spTgt spid="76810"/>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76807"/>
                                        </p:tgtEl>
                                        <p:attrNameLst>
                                          <p:attrName>style.visibility</p:attrName>
                                        </p:attrNameLst>
                                      </p:cBhvr>
                                      <p:to>
                                        <p:strVal val="visible"/>
                                      </p:to>
                                    </p:set>
                                    <p:animEffect transition="in" filter="checkerboard(across)">
                                      <p:cBhvr>
                                        <p:cTn id="46" dur="500"/>
                                        <p:tgtEl>
                                          <p:spTgt spid="76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P spid="76805" grpId="0" animBg="1"/>
      <p:bldP spid="76806" grpId="0" animBg="1"/>
      <p:bldP spid="76807" grpId="0" animBg="1"/>
      <p:bldP spid="76808" grpId="0" animBg="1"/>
      <p:bldP spid="76809" grpId="0" animBg="1"/>
      <p:bldP spid="76810" grpId="0" animBg="1"/>
      <p:bldP spid="768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457200" y="533400"/>
            <a:ext cx="8229600" cy="5592763"/>
          </a:xfrm>
        </p:spPr>
        <p:txBody>
          <a:bodyPr/>
          <a:lstStyle/>
          <a:p>
            <a:pPr lvl="3">
              <a:defRPr/>
            </a:pPr>
            <a:endParaRPr lang="en-US" dirty="0" smtClean="0"/>
          </a:p>
          <a:p>
            <a:pPr lvl="3">
              <a:defRPr/>
            </a:pPr>
            <a:endParaRPr lang="en-US" dirty="0" smtClean="0"/>
          </a:p>
          <a:p>
            <a:pPr lvl="3">
              <a:defRPr/>
            </a:pPr>
            <a:endParaRPr lang="en-US" dirty="0" smtClean="0"/>
          </a:p>
          <a:p>
            <a:pPr lvl="3">
              <a:defRPr/>
            </a:pPr>
            <a:endParaRPr lang="en-US" dirty="0" smtClean="0"/>
          </a:p>
          <a:p>
            <a:pPr lvl="3">
              <a:defRPr/>
            </a:pPr>
            <a:endParaRPr lang="en-US" dirty="0" smtClean="0"/>
          </a:p>
          <a:p>
            <a:pPr lvl="3">
              <a:defRPr/>
            </a:pPr>
            <a:endParaRPr lang="en-US" dirty="0" smtClean="0"/>
          </a:p>
          <a:p>
            <a:pPr lvl="3">
              <a:buNone/>
              <a:defRPr/>
            </a:pPr>
            <a:endParaRPr lang="en-US" dirty="0" smtClean="0"/>
          </a:p>
          <a:p>
            <a:pPr lvl="3">
              <a:buNone/>
              <a:defRPr/>
            </a:pPr>
            <a:endParaRPr lang="en-US" dirty="0" smtClean="0"/>
          </a:p>
          <a:p>
            <a:pPr lvl="3">
              <a:buNone/>
              <a:defRPr/>
            </a:pPr>
            <a:endParaRPr lang="en-US" dirty="0" smtClean="0"/>
          </a:p>
          <a:p>
            <a:pPr lvl="3">
              <a:buNone/>
              <a:defRPr/>
            </a:pPr>
            <a:endParaRPr lang="en-US" dirty="0" smtClean="0"/>
          </a:p>
          <a:p>
            <a:pPr lvl="3">
              <a:buNone/>
              <a:defRPr/>
            </a:pPr>
            <a:endParaRPr lang="en-US" dirty="0" smtClean="0"/>
          </a:p>
          <a:p>
            <a:pPr eaLnBrk="1" hangingPunct="1">
              <a:defRPr/>
            </a:pPr>
            <a:endParaRPr lang="en-US" dirty="0" smtClean="0">
              <a:cs typeface="+mn-cs"/>
            </a:endParaRPr>
          </a:p>
        </p:txBody>
      </p:sp>
      <p:sp>
        <p:nvSpPr>
          <p:cNvPr id="81926" name="Rectangle 6"/>
          <p:cNvSpPr>
            <a:spLocks noChangeArrowheads="1"/>
          </p:cNvSpPr>
          <p:nvPr/>
        </p:nvSpPr>
        <p:spPr bwMode="auto">
          <a:xfrm>
            <a:off x="685800" y="2362200"/>
            <a:ext cx="3048000" cy="1371600"/>
          </a:xfrm>
          <a:prstGeom prst="rect">
            <a:avLst/>
          </a:prstGeom>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0">
            <a:scrgbClr r="0" g="0" b="0"/>
          </a:lnRef>
          <a:fillRef idx="1002">
            <a:schemeClr val="lt2"/>
          </a:fillRef>
          <a:effectRef idx="0">
            <a:scrgbClr r="0" g="0" b="0"/>
          </a:effectRef>
          <a:fontRef idx="major"/>
        </p:style>
        <p:txBody>
          <a:bodyPr wrap="none" anchor="ctr"/>
          <a:lstStyle/>
          <a:p>
            <a:pPr algn="ctr">
              <a:defRPr/>
            </a:pPr>
            <a:r>
              <a:rPr lang="en-US" b="1" i="1" dirty="0" smtClean="0"/>
              <a:t>10.6.Đơn </a:t>
            </a:r>
            <a:r>
              <a:rPr lang="en-US" b="1" i="1" dirty="0" err="1" smtClean="0"/>
              <a:t>phương</a:t>
            </a:r>
            <a:r>
              <a:rPr lang="en-US" b="1" i="1" dirty="0" smtClean="0"/>
              <a:t> </a:t>
            </a:r>
          </a:p>
          <a:p>
            <a:pPr algn="ctr">
              <a:defRPr/>
            </a:pPr>
            <a:r>
              <a:rPr lang="en-US" b="1" i="1" dirty="0" err="1" smtClean="0"/>
              <a:t>Chấm</a:t>
            </a:r>
            <a:r>
              <a:rPr lang="en-US" b="1" i="1" dirty="0" smtClean="0"/>
              <a:t> </a:t>
            </a:r>
            <a:r>
              <a:rPr lang="en-US" b="1" i="1" dirty="0" err="1" smtClean="0"/>
              <a:t>dứt</a:t>
            </a:r>
            <a:r>
              <a:rPr lang="en-US" b="1" i="1" dirty="0" smtClean="0"/>
              <a:t> HĐ</a:t>
            </a:r>
          </a:p>
        </p:txBody>
      </p:sp>
      <p:sp>
        <p:nvSpPr>
          <p:cNvPr id="81928" name="Rectangle 8"/>
          <p:cNvSpPr>
            <a:spLocks noChangeArrowheads="1"/>
          </p:cNvSpPr>
          <p:nvPr/>
        </p:nvSpPr>
        <p:spPr bwMode="auto">
          <a:xfrm>
            <a:off x="5257800" y="914400"/>
            <a:ext cx="2590800" cy="1066800"/>
          </a:xfrm>
          <a:prstGeom prst="rect">
            <a:avLst/>
          </a:prstGeom>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0">
            <a:scrgbClr r="0" g="0" b="0"/>
          </a:lnRef>
          <a:fillRef idx="1002">
            <a:schemeClr val="lt1"/>
          </a:fillRef>
          <a:effectRef idx="0">
            <a:scrgbClr r="0" g="0" b="0"/>
          </a:effectRef>
          <a:fontRef idx="major"/>
        </p:style>
        <p:txBody>
          <a:bodyPr wrap="none" anchor="ctr"/>
          <a:lstStyle/>
          <a:p>
            <a:pPr algn="ctr">
              <a:defRPr/>
            </a:pPr>
            <a:r>
              <a:rPr lang="en-US" dirty="0" smtClean="0">
                <a:cs typeface="+mn-cs"/>
              </a:rPr>
              <a:t>BS </a:t>
            </a:r>
            <a:r>
              <a:rPr lang="en-US" dirty="0" err="1" smtClean="0">
                <a:cs typeface="+mn-cs"/>
              </a:rPr>
              <a:t>căn</a:t>
            </a:r>
            <a:r>
              <a:rPr lang="en-US" dirty="0" smtClean="0">
                <a:cs typeface="+mn-cs"/>
              </a:rPr>
              <a:t> </a:t>
            </a:r>
            <a:r>
              <a:rPr lang="en-US" dirty="0" err="1" smtClean="0">
                <a:cs typeface="+mn-cs"/>
              </a:rPr>
              <a:t>cứ</a:t>
            </a:r>
            <a:r>
              <a:rPr lang="en-US" dirty="0" smtClean="0">
                <a:cs typeface="+mn-cs"/>
              </a:rPr>
              <a:t> </a:t>
            </a:r>
            <a:r>
              <a:rPr lang="en-US" dirty="0" err="1" smtClean="0">
                <a:cs typeface="+mn-cs"/>
              </a:rPr>
              <a:t>đơn</a:t>
            </a:r>
            <a:r>
              <a:rPr lang="en-US" dirty="0" smtClean="0">
                <a:cs typeface="+mn-cs"/>
              </a:rPr>
              <a:t> </a:t>
            </a:r>
          </a:p>
          <a:p>
            <a:pPr algn="ctr">
              <a:defRPr/>
            </a:pPr>
            <a:r>
              <a:rPr lang="en-US" dirty="0" err="1" smtClean="0">
                <a:cs typeface="+mn-cs"/>
              </a:rPr>
              <a:t>Phương</a:t>
            </a:r>
            <a:r>
              <a:rPr lang="en-US" dirty="0" smtClean="0">
                <a:cs typeface="+mn-cs"/>
              </a:rPr>
              <a:t> </a:t>
            </a:r>
            <a:r>
              <a:rPr lang="en-US" dirty="0" err="1" smtClean="0">
                <a:cs typeface="+mn-cs"/>
              </a:rPr>
              <a:t>Chấm</a:t>
            </a:r>
            <a:r>
              <a:rPr lang="en-US" dirty="0" smtClean="0">
                <a:cs typeface="+mn-cs"/>
              </a:rPr>
              <a:t> </a:t>
            </a:r>
            <a:r>
              <a:rPr lang="en-US" dirty="0" err="1" smtClean="0">
                <a:cs typeface="+mn-cs"/>
              </a:rPr>
              <a:t>dứt</a:t>
            </a:r>
            <a:endParaRPr lang="en-US" dirty="0" smtClean="0">
              <a:cs typeface="+mn-cs"/>
            </a:endParaRPr>
          </a:p>
          <a:p>
            <a:pPr algn="ctr">
              <a:defRPr/>
            </a:pPr>
            <a:r>
              <a:rPr lang="en-US" dirty="0" smtClean="0">
                <a:cs typeface="+mn-cs"/>
              </a:rPr>
              <a:t> HĐ</a:t>
            </a:r>
            <a:endParaRPr lang="vi-VN" dirty="0">
              <a:cs typeface="+mn-cs"/>
            </a:endParaRPr>
          </a:p>
        </p:txBody>
      </p:sp>
      <p:sp>
        <p:nvSpPr>
          <p:cNvPr id="81929" name="Rectangle 9"/>
          <p:cNvSpPr>
            <a:spLocks noChangeArrowheads="1"/>
          </p:cNvSpPr>
          <p:nvPr/>
        </p:nvSpPr>
        <p:spPr bwMode="auto">
          <a:xfrm>
            <a:off x="5562600" y="3276600"/>
            <a:ext cx="2590800" cy="1066800"/>
          </a:xfrm>
          <a:prstGeom prst="rect">
            <a:avLst/>
          </a:prstGeom>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0">
            <a:scrgbClr r="0" g="0" b="0"/>
          </a:lnRef>
          <a:fillRef idx="1001">
            <a:schemeClr val="lt2"/>
          </a:fillRef>
          <a:effectRef idx="0">
            <a:scrgbClr r="0" g="0" b="0"/>
          </a:effectRef>
          <a:fontRef idx="major"/>
        </p:style>
        <p:txBody>
          <a:bodyPr wrap="none" anchor="ctr"/>
          <a:lstStyle/>
          <a:p>
            <a:pPr algn="ctr">
              <a:defRPr/>
            </a:pPr>
            <a:r>
              <a:rPr lang="en-US" dirty="0" err="1" smtClean="0">
                <a:cs typeface="+mn-cs"/>
              </a:rPr>
              <a:t>Hậu</a:t>
            </a:r>
            <a:r>
              <a:rPr lang="en-US" dirty="0" smtClean="0">
                <a:cs typeface="+mn-cs"/>
              </a:rPr>
              <a:t> </a:t>
            </a:r>
            <a:r>
              <a:rPr lang="en-US" dirty="0" err="1" smtClean="0">
                <a:cs typeface="+mn-cs"/>
              </a:rPr>
              <a:t>quả</a:t>
            </a:r>
            <a:r>
              <a:rPr lang="en-US" dirty="0" smtClean="0">
                <a:cs typeface="+mn-cs"/>
              </a:rPr>
              <a:t> </a:t>
            </a:r>
            <a:r>
              <a:rPr lang="en-US" dirty="0" err="1" smtClean="0">
                <a:cs typeface="+mn-cs"/>
              </a:rPr>
              <a:t>pháp</a:t>
            </a:r>
            <a:r>
              <a:rPr lang="en-US" dirty="0" smtClean="0">
                <a:cs typeface="+mn-cs"/>
              </a:rPr>
              <a:t> </a:t>
            </a:r>
            <a:r>
              <a:rPr lang="en-US" dirty="0" err="1" smtClean="0">
                <a:cs typeface="+mn-cs"/>
              </a:rPr>
              <a:t>lý</a:t>
            </a:r>
            <a:endParaRPr lang="vi-VN" dirty="0">
              <a:cs typeface="+mn-cs"/>
            </a:endParaRPr>
          </a:p>
        </p:txBody>
      </p:sp>
      <p:sp>
        <p:nvSpPr>
          <p:cNvPr id="81932" name="Line 12"/>
          <p:cNvSpPr>
            <a:spLocks noChangeShapeType="1"/>
          </p:cNvSpPr>
          <p:nvPr/>
        </p:nvSpPr>
        <p:spPr bwMode="auto">
          <a:xfrm flipV="1">
            <a:off x="3733800" y="1371600"/>
            <a:ext cx="1524000" cy="1905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1933" name="Line 13"/>
          <p:cNvSpPr>
            <a:spLocks noChangeShapeType="1"/>
          </p:cNvSpPr>
          <p:nvPr/>
        </p:nvSpPr>
        <p:spPr bwMode="auto">
          <a:xfrm>
            <a:off x="3733800" y="3276600"/>
            <a:ext cx="1752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5" name="Oval Callout 14"/>
          <p:cNvSpPr/>
          <p:nvPr/>
        </p:nvSpPr>
        <p:spPr>
          <a:xfrm>
            <a:off x="6172200" y="0"/>
            <a:ext cx="2971800" cy="9144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err="1" smtClean="0"/>
              <a:t>Khi</a:t>
            </a:r>
            <a:r>
              <a:rPr lang="en-US" sz="2000" dirty="0" smtClean="0"/>
              <a:t> </a:t>
            </a:r>
            <a:r>
              <a:rPr lang="en-US" sz="2000" dirty="0" err="1" smtClean="0"/>
              <a:t>bên</a:t>
            </a:r>
            <a:r>
              <a:rPr lang="en-US" sz="2000" dirty="0" smtClean="0"/>
              <a:t> </a:t>
            </a:r>
            <a:r>
              <a:rPr lang="en-US" sz="2000" dirty="0" err="1" smtClean="0"/>
              <a:t>kia</a:t>
            </a:r>
            <a:r>
              <a:rPr lang="en-US" sz="2000" dirty="0" smtClean="0"/>
              <a:t> vi </a:t>
            </a:r>
            <a:r>
              <a:rPr lang="en-US" sz="2000" dirty="0" err="1" smtClean="0"/>
              <a:t>phạm</a:t>
            </a:r>
            <a:r>
              <a:rPr lang="en-US" sz="2000" dirty="0" smtClean="0"/>
              <a:t> </a:t>
            </a:r>
            <a:r>
              <a:rPr lang="en-US" sz="2000" dirty="0" err="1" smtClean="0"/>
              <a:t>nghiêm</a:t>
            </a:r>
            <a:r>
              <a:rPr lang="en-US" sz="2000" dirty="0" smtClean="0"/>
              <a:t> </a:t>
            </a:r>
            <a:r>
              <a:rPr lang="en-US" sz="2000" dirty="0" err="1" smtClean="0"/>
              <a:t>trọng</a:t>
            </a:r>
            <a:r>
              <a:rPr lang="en-US" sz="2000" dirty="0" smtClean="0"/>
              <a:t> </a:t>
            </a:r>
            <a:r>
              <a:rPr lang="en-US" sz="2000" dirty="0" err="1" smtClean="0"/>
              <a:t>nghĩa</a:t>
            </a:r>
            <a:r>
              <a:rPr lang="en-US" sz="2000" dirty="0" smtClean="0"/>
              <a:t> </a:t>
            </a:r>
            <a:r>
              <a:rPr lang="en-US" sz="2000" dirty="0" err="1" smtClean="0"/>
              <a:t>vụ</a:t>
            </a:r>
            <a:r>
              <a:rPr lang="en-US" sz="2000" dirty="0" smtClean="0"/>
              <a:t> </a:t>
            </a:r>
            <a:r>
              <a:rPr lang="en-US" sz="2000" dirty="0" err="1" smtClean="0"/>
              <a:t>trong</a:t>
            </a:r>
            <a:r>
              <a:rPr lang="en-US" sz="2000" dirty="0" smtClean="0"/>
              <a:t> HĐ</a:t>
            </a:r>
            <a:endParaRPr lang="en-US" sz="2000" dirty="0"/>
          </a:p>
        </p:txBody>
      </p:sp>
      <p:sp>
        <p:nvSpPr>
          <p:cNvPr id="19" name="Oval Callout 18"/>
          <p:cNvSpPr/>
          <p:nvPr/>
        </p:nvSpPr>
        <p:spPr>
          <a:xfrm>
            <a:off x="5105400" y="1981200"/>
            <a:ext cx="4038600" cy="114300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a:t>
            </a:r>
            <a:r>
              <a:rPr lang="en-US" sz="2000" dirty="0" err="1" smtClean="0"/>
              <a:t>trừ</a:t>
            </a:r>
            <a:r>
              <a:rPr lang="en-US" sz="2000" dirty="0" smtClean="0"/>
              <a:t> </a:t>
            </a:r>
            <a:r>
              <a:rPr lang="en-US" sz="2000" dirty="0" err="1" smtClean="0"/>
              <a:t>thỏa</a:t>
            </a:r>
            <a:r>
              <a:rPr lang="en-US" sz="2000" dirty="0" smtClean="0"/>
              <a:t> </a:t>
            </a:r>
            <a:r>
              <a:rPr lang="en-US" sz="2000" dirty="0" err="1" smtClean="0"/>
              <a:t>thuận</a:t>
            </a:r>
            <a:r>
              <a:rPr lang="en-US" sz="2000" dirty="0" smtClean="0"/>
              <a:t> </a:t>
            </a:r>
            <a:r>
              <a:rPr lang="en-US" sz="2000" dirty="0" err="1" smtClean="0"/>
              <a:t>về</a:t>
            </a:r>
            <a:r>
              <a:rPr lang="en-US" sz="2000" dirty="0" smtClean="0"/>
              <a:t> </a:t>
            </a:r>
            <a:r>
              <a:rPr lang="en-US" sz="2000" dirty="0" err="1" smtClean="0"/>
              <a:t>phạt</a:t>
            </a:r>
            <a:r>
              <a:rPr lang="en-US" sz="2000" dirty="0" smtClean="0"/>
              <a:t> vi </a:t>
            </a:r>
            <a:r>
              <a:rPr lang="en-US" sz="2000" dirty="0" err="1" smtClean="0"/>
              <a:t>phạm</a:t>
            </a:r>
            <a:r>
              <a:rPr lang="en-US" sz="2000" dirty="0" smtClean="0"/>
              <a:t>, </a:t>
            </a:r>
            <a:r>
              <a:rPr lang="en-US" sz="2000" dirty="0" err="1" smtClean="0"/>
              <a:t>bồi</a:t>
            </a:r>
            <a:r>
              <a:rPr lang="en-US" sz="2000" dirty="0" smtClean="0"/>
              <a:t> </a:t>
            </a:r>
            <a:r>
              <a:rPr lang="en-US" sz="2000" dirty="0" err="1" smtClean="0"/>
              <a:t>thường</a:t>
            </a:r>
            <a:r>
              <a:rPr lang="en-US" sz="2000" dirty="0" smtClean="0"/>
              <a:t> </a:t>
            </a:r>
            <a:r>
              <a:rPr lang="en-US" sz="2000" dirty="0" err="1" smtClean="0"/>
              <a:t>thiệt</a:t>
            </a:r>
            <a:r>
              <a:rPr lang="en-US" sz="2000" dirty="0" smtClean="0"/>
              <a:t> </a:t>
            </a:r>
            <a:r>
              <a:rPr lang="en-US" sz="2000" dirty="0" err="1" smtClean="0"/>
              <a:t>hại</a:t>
            </a:r>
            <a:r>
              <a:rPr lang="en-US" sz="2000" dirty="0" smtClean="0"/>
              <a:t> </a:t>
            </a:r>
            <a:r>
              <a:rPr lang="en-US" sz="2000" dirty="0" err="1" smtClean="0"/>
              <a:t>và</a:t>
            </a:r>
            <a:r>
              <a:rPr lang="en-US" sz="2000" dirty="0" smtClean="0"/>
              <a:t> </a:t>
            </a:r>
            <a:r>
              <a:rPr lang="en-US" sz="2000" dirty="0" err="1" smtClean="0"/>
              <a:t>giải</a:t>
            </a:r>
            <a:r>
              <a:rPr lang="en-US" sz="2000" dirty="0" smtClean="0"/>
              <a:t> </a:t>
            </a:r>
            <a:r>
              <a:rPr lang="en-US" sz="2000" dirty="0" err="1" smtClean="0"/>
              <a:t>quyết</a:t>
            </a:r>
            <a:r>
              <a:rPr lang="en-US" sz="2000" dirty="0" smtClean="0"/>
              <a:t> </a:t>
            </a:r>
            <a:r>
              <a:rPr lang="en-US" sz="2000" dirty="0" err="1" smtClean="0"/>
              <a:t>tranh</a:t>
            </a:r>
            <a:r>
              <a:rPr lang="en-US" sz="2000" dirty="0" smtClean="0"/>
              <a:t> </a:t>
            </a:r>
            <a:r>
              <a:rPr lang="en-US" sz="2000" dirty="0" err="1" smtClean="0"/>
              <a:t>chấp</a:t>
            </a:r>
            <a:endParaRPr lang="en-US" dirty="0"/>
          </a:p>
        </p:txBody>
      </p:sp>
      <p:pic>
        <p:nvPicPr>
          <p:cNvPr id="10" name="Picture 9" descr="hs8.jpg"/>
          <p:cNvPicPr>
            <a:picLocks noChangeAspect="1"/>
          </p:cNvPicPr>
          <p:nvPr/>
        </p:nvPicPr>
        <p:blipFill>
          <a:blip r:embed="rId2" cstate="print"/>
          <a:stretch>
            <a:fillRect/>
          </a:stretch>
        </p:blipFill>
        <p:spPr>
          <a:xfrm>
            <a:off x="381000" y="3962400"/>
            <a:ext cx="3276600" cy="2667000"/>
          </a:xfrm>
          <a:prstGeom prst="rect">
            <a:avLst/>
          </a:prstGeom>
        </p:spPr>
      </p:pic>
      <p:cxnSp>
        <p:nvCxnSpPr>
          <p:cNvPr id="12" name="Straight Arrow Connector 11"/>
          <p:cNvCxnSpPr>
            <a:stCxn id="81933" idx="0"/>
          </p:cNvCxnSpPr>
          <p:nvPr/>
        </p:nvCxnSpPr>
        <p:spPr>
          <a:xfrm>
            <a:off x="3733800" y="3276600"/>
            <a:ext cx="1752600" cy="2819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Rectangle 9"/>
          <p:cNvSpPr>
            <a:spLocks noChangeArrowheads="1"/>
          </p:cNvSpPr>
          <p:nvPr/>
        </p:nvSpPr>
        <p:spPr bwMode="auto">
          <a:xfrm>
            <a:off x="5562600" y="5638800"/>
            <a:ext cx="2590800" cy="1066800"/>
          </a:xfrm>
          <a:prstGeom prst="rect">
            <a:avLst/>
          </a:prstGeom>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0">
            <a:scrgbClr r="0" g="0" b="0"/>
          </a:lnRef>
          <a:fillRef idx="1003">
            <a:schemeClr val="lt2"/>
          </a:fillRef>
          <a:effectRef idx="0">
            <a:scrgbClr r="0" g="0" b="0"/>
          </a:effectRef>
          <a:fontRef idx="major"/>
        </p:style>
        <p:txBody>
          <a:bodyPr wrap="none" anchor="ctr"/>
          <a:lstStyle/>
          <a:p>
            <a:pPr algn="ctr">
              <a:defRPr/>
            </a:pPr>
            <a:r>
              <a:rPr lang="en-US" dirty="0" err="1" smtClean="0">
                <a:cs typeface="+mn-cs"/>
              </a:rPr>
              <a:t>Căn</a:t>
            </a:r>
            <a:r>
              <a:rPr lang="en-US" dirty="0" smtClean="0">
                <a:cs typeface="+mn-cs"/>
              </a:rPr>
              <a:t> </a:t>
            </a:r>
            <a:r>
              <a:rPr lang="en-US" dirty="0" err="1" smtClean="0">
                <a:cs typeface="+mn-cs"/>
              </a:rPr>
              <a:t>cứ</a:t>
            </a:r>
            <a:r>
              <a:rPr lang="en-US" dirty="0" smtClean="0">
                <a:cs typeface="+mn-cs"/>
              </a:rPr>
              <a:t> </a:t>
            </a:r>
            <a:r>
              <a:rPr lang="en-US" dirty="0" err="1" smtClean="0">
                <a:cs typeface="+mn-cs"/>
              </a:rPr>
              <a:t>bồi</a:t>
            </a:r>
            <a:r>
              <a:rPr lang="en-US" dirty="0" smtClean="0">
                <a:cs typeface="+mn-cs"/>
              </a:rPr>
              <a:t> </a:t>
            </a:r>
            <a:r>
              <a:rPr lang="en-US" dirty="0" err="1" smtClean="0">
                <a:cs typeface="+mn-cs"/>
              </a:rPr>
              <a:t>thường</a:t>
            </a:r>
            <a:endParaRPr lang="en-US" dirty="0" smtClean="0">
              <a:cs typeface="+mn-cs"/>
            </a:endParaRPr>
          </a:p>
          <a:p>
            <a:pPr algn="ctr">
              <a:defRPr/>
            </a:pPr>
            <a:r>
              <a:rPr lang="en-US" dirty="0" err="1" smtClean="0">
                <a:cs typeface="+mn-cs"/>
              </a:rPr>
              <a:t>Thiệt</a:t>
            </a:r>
            <a:r>
              <a:rPr lang="en-US" dirty="0" smtClean="0">
                <a:cs typeface="+mn-cs"/>
              </a:rPr>
              <a:t> </a:t>
            </a:r>
            <a:r>
              <a:rPr lang="en-US" dirty="0" err="1" smtClean="0">
                <a:cs typeface="+mn-cs"/>
              </a:rPr>
              <a:t>hại</a:t>
            </a:r>
            <a:endParaRPr lang="vi-VN" dirty="0">
              <a:cs typeface="+mn-cs"/>
            </a:endParaRPr>
          </a:p>
        </p:txBody>
      </p:sp>
      <p:sp>
        <p:nvSpPr>
          <p:cNvPr id="14" name="Oval Callout 13"/>
          <p:cNvSpPr/>
          <p:nvPr/>
        </p:nvSpPr>
        <p:spPr>
          <a:xfrm>
            <a:off x="5257800" y="4495800"/>
            <a:ext cx="4038600" cy="99060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dirty="0" smtClean="0"/>
              <a:t>Do hành vi vi phạm nghĩa vụ của bên kia</a:t>
            </a:r>
            <a:endParaRPr lang="en-US" sz="2800" dirty="0"/>
          </a:p>
        </p:txBody>
      </p:sp>
      <p:pic>
        <p:nvPicPr>
          <p:cNvPr id="17" name="Picture 16" descr="hs 5.jpg"/>
          <p:cNvPicPr>
            <a:picLocks noChangeAspect="1"/>
          </p:cNvPicPr>
          <p:nvPr/>
        </p:nvPicPr>
        <p:blipFill>
          <a:blip r:embed="rId3" cstate="print"/>
          <a:stretch>
            <a:fillRect/>
          </a:stretch>
        </p:blipFill>
        <p:spPr>
          <a:xfrm>
            <a:off x="762000" y="152400"/>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box(in)">
                                      <p:cBhvr>
                                        <p:cTn id="7" dur="500"/>
                                        <p:tgtEl>
                                          <p:spTgt spid="819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32"/>
                                        </p:tgtEl>
                                        <p:attrNameLst>
                                          <p:attrName>style.visibility</p:attrName>
                                        </p:attrNameLst>
                                      </p:cBhvr>
                                      <p:to>
                                        <p:strVal val="visible"/>
                                      </p:to>
                                    </p:set>
                                    <p:animEffect transition="in" filter="box(in)">
                                      <p:cBhvr>
                                        <p:cTn id="12" dur="500"/>
                                        <p:tgtEl>
                                          <p:spTgt spid="819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1928"/>
                                        </p:tgtEl>
                                        <p:attrNameLst>
                                          <p:attrName>style.visibility</p:attrName>
                                        </p:attrNameLst>
                                      </p:cBhvr>
                                      <p:to>
                                        <p:strVal val="visible"/>
                                      </p:to>
                                    </p:set>
                                    <p:animEffect transition="in" filter="wipe(down)">
                                      <p:cBhvr>
                                        <p:cTn id="17" dur="500"/>
                                        <p:tgtEl>
                                          <p:spTgt spid="81928"/>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plus(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81929"/>
                                        </p:tgtEl>
                                        <p:attrNameLst>
                                          <p:attrName>style.visibility</p:attrName>
                                        </p:attrNameLst>
                                      </p:cBhvr>
                                      <p:to>
                                        <p:strVal val="visible"/>
                                      </p:to>
                                    </p:set>
                                    <p:animEffect transition="in" filter="fade">
                                      <p:cBhvr>
                                        <p:cTn id="31" dur="1000"/>
                                        <p:tgtEl>
                                          <p:spTgt spid="81929"/>
                                        </p:tgtEl>
                                      </p:cBhvr>
                                    </p:animEffect>
                                    <p:anim calcmode="lin" valueType="num">
                                      <p:cBhvr>
                                        <p:cTn id="32" dur="1000" fill="hold"/>
                                        <p:tgtEl>
                                          <p:spTgt spid="81929"/>
                                        </p:tgtEl>
                                        <p:attrNameLst>
                                          <p:attrName>ppt_x</p:attrName>
                                        </p:attrNameLst>
                                      </p:cBhvr>
                                      <p:tavLst>
                                        <p:tav tm="0">
                                          <p:val>
                                            <p:strVal val="#ppt_x"/>
                                          </p:val>
                                        </p:tav>
                                        <p:tav tm="100000">
                                          <p:val>
                                            <p:strVal val="#ppt_x"/>
                                          </p:val>
                                        </p:tav>
                                      </p:tavLst>
                                    </p:anim>
                                    <p:anim calcmode="lin" valueType="num">
                                      <p:cBhvr>
                                        <p:cTn id="33" dur="1000" fill="hold"/>
                                        <p:tgtEl>
                                          <p:spTgt spid="8192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9" presetClass="entr" presetSubtype="1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0" fill="hold"/>
                                        <p:tgtEl>
                                          <p:spTgt spid="12"/>
                                        </p:tgtEl>
                                        <p:attrNameLst>
                                          <p:attrName>ppt_w</p:attrName>
                                        </p:attrNameLst>
                                      </p:cBhvr>
                                      <p:tavLst>
                                        <p:tav tm="0" fmla="#ppt_w*sin(2.5*pi*$)">
                                          <p:val>
                                            <p:fltVal val="0"/>
                                          </p:val>
                                        </p:tav>
                                        <p:tav tm="100000">
                                          <p:val>
                                            <p:fltVal val="1"/>
                                          </p:val>
                                        </p:tav>
                                      </p:tavLst>
                                    </p:anim>
                                    <p:anim calcmode="lin" valueType="num">
                                      <p:cBhvr>
                                        <p:cTn id="44" dur="5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randombar(horizontal)">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animBg="1"/>
      <p:bldP spid="81928" grpId="0" animBg="1"/>
      <p:bldP spid="81929" grpId="0" animBg="1"/>
      <p:bldP spid="81932" grpId="0" animBg="1"/>
      <p:bldP spid="81933" grpId="0" animBg="1"/>
      <p:bldP spid="15" grpId="0" animBg="1"/>
      <p:bldP spid="19"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Oval 4"/>
          <p:cNvSpPr>
            <a:spLocks noChangeArrowheads="1"/>
          </p:cNvSpPr>
          <p:nvPr/>
        </p:nvSpPr>
        <p:spPr bwMode="gray">
          <a:xfrm>
            <a:off x="685800" y="2590800"/>
            <a:ext cx="8229756" cy="342996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6389" name="Oval 5"/>
          <p:cNvSpPr>
            <a:spLocks noChangeArrowheads="1"/>
          </p:cNvSpPr>
          <p:nvPr/>
        </p:nvSpPr>
        <p:spPr bwMode="gray">
          <a:xfrm>
            <a:off x="685800" y="2590800"/>
            <a:ext cx="8229756" cy="3429963"/>
          </a:xfrm>
          <a:prstGeom prst="ellipse">
            <a:avLst/>
          </a:prstGeom>
          <a:gradFill rotWithShape="1">
            <a:gsLst>
              <a:gs pos="0">
                <a:schemeClr val="accent1">
                  <a:gamma/>
                  <a:tint val="57255"/>
                  <a:invGamma/>
                </a:schemeClr>
              </a:gs>
              <a:gs pos="100000">
                <a:schemeClr val="accent1"/>
              </a:gs>
            </a:gsLst>
            <a:lin ang="2700000" scaled="1"/>
          </a:gradFill>
          <a:ln w="38100" algn="ctr">
            <a:noFill/>
            <a:round/>
            <a:headEnd/>
            <a:tailEnd/>
          </a:ln>
          <a:effectLst/>
        </p:spPr>
        <p:txBody>
          <a:bodyPr wrap="none" anchor="ctr">
            <a:spAutoFit/>
          </a:bodyPr>
          <a:lstStyle/>
          <a:p>
            <a:endParaRPr lang="en-US"/>
          </a:p>
        </p:txBody>
      </p:sp>
      <p:sp>
        <p:nvSpPr>
          <p:cNvPr id="16390" name="Oval 6"/>
          <p:cNvSpPr>
            <a:spLocks noChangeArrowheads="1"/>
          </p:cNvSpPr>
          <p:nvPr/>
        </p:nvSpPr>
        <p:spPr bwMode="gray">
          <a:xfrm>
            <a:off x="1224915" y="2815490"/>
            <a:ext cx="7151526" cy="2980582"/>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6391" name="Oval 7"/>
          <p:cNvSpPr>
            <a:spLocks noChangeArrowheads="1"/>
          </p:cNvSpPr>
          <p:nvPr/>
        </p:nvSpPr>
        <p:spPr bwMode="gray">
          <a:xfrm>
            <a:off x="1224915" y="2815490"/>
            <a:ext cx="7151526" cy="2980582"/>
          </a:xfrm>
          <a:prstGeom prst="ellipse">
            <a:avLst/>
          </a:prstGeom>
          <a:gradFill rotWithShape="1">
            <a:gsLst>
              <a:gs pos="0">
                <a:schemeClr val="accent1"/>
              </a:gs>
              <a:gs pos="100000">
                <a:schemeClr val="accent1">
                  <a:gamma/>
                  <a:shade val="48627"/>
                  <a:invGamma/>
                </a:schemeClr>
              </a:gs>
            </a:gsLst>
            <a:lin ang="2700000" scaled="1"/>
          </a:gradFill>
          <a:ln w="38100" algn="ctr">
            <a:noFill/>
            <a:round/>
            <a:headEnd/>
            <a:tailEnd/>
          </a:ln>
          <a:effectLst/>
        </p:spPr>
        <p:txBody>
          <a:bodyPr anchor="ctr">
            <a:spAutoFit/>
          </a:bodyPr>
          <a:lstStyle/>
          <a:p>
            <a:endParaRPr lang="en-US" dirty="0"/>
          </a:p>
        </p:txBody>
      </p:sp>
      <p:sp>
        <p:nvSpPr>
          <p:cNvPr id="16392" name="Oval 8"/>
          <p:cNvSpPr>
            <a:spLocks noChangeArrowheads="1"/>
          </p:cNvSpPr>
          <p:nvPr/>
        </p:nvSpPr>
        <p:spPr bwMode="gray">
          <a:xfrm>
            <a:off x="609600" y="1188422"/>
            <a:ext cx="8305800" cy="5669578"/>
          </a:xfrm>
          <a:prstGeom prst="ellipse">
            <a:avLst/>
          </a:prstGeom>
          <a:solidFill>
            <a:schemeClr val="accent1"/>
          </a:solidFill>
          <a:ln w="38100" algn="ctr">
            <a:noFill/>
            <a:round/>
            <a:headEnd/>
            <a:tailEnd/>
          </a:ln>
          <a:effectLst/>
        </p:spPr>
        <p:txBody>
          <a:bodyPr wrap="square" anchor="ctr">
            <a:spAutoFit/>
          </a:bodyPr>
          <a:lstStyle/>
          <a:p>
            <a:pPr algn="just">
              <a:spcBef>
                <a:spcPts val="600"/>
              </a:spcBef>
              <a:spcAft>
                <a:spcPts val="600"/>
              </a:spcAft>
            </a:pPr>
            <a:r>
              <a:rPr lang="en-US" dirty="0" smtClean="0"/>
              <a:t>- </a:t>
            </a:r>
            <a:r>
              <a:rPr lang="en-US" dirty="0" err="1" smtClean="0"/>
              <a:t>Không</a:t>
            </a:r>
            <a:r>
              <a:rPr lang="en-US" dirty="0" smtClean="0"/>
              <a:t> </a:t>
            </a:r>
            <a:r>
              <a:rPr lang="en-US" dirty="0" err="1" smtClean="0"/>
              <a:t>quy</a:t>
            </a:r>
            <a:r>
              <a:rPr lang="en-US" dirty="0" smtClean="0"/>
              <a:t> </a:t>
            </a:r>
            <a:r>
              <a:rPr lang="en-US" dirty="0" err="1" smtClean="0"/>
              <a:t>định</a:t>
            </a:r>
            <a:r>
              <a:rPr lang="en-US" dirty="0" smtClean="0"/>
              <a:t> </a:t>
            </a:r>
            <a:r>
              <a:rPr lang="en-US" dirty="0" err="1" smtClean="0"/>
              <a:t>về</a:t>
            </a:r>
            <a:r>
              <a:rPr lang="en-US" dirty="0" smtClean="0"/>
              <a:t> </a:t>
            </a:r>
            <a:r>
              <a:rPr lang="en-US" dirty="0" err="1" smtClean="0"/>
              <a:t>hợp</a:t>
            </a:r>
            <a:r>
              <a:rPr lang="en-US" dirty="0" smtClean="0"/>
              <a:t> </a:t>
            </a:r>
            <a:r>
              <a:rPr lang="en-US" dirty="0" err="1" smtClean="0"/>
              <a:t>đồng</a:t>
            </a:r>
            <a:r>
              <a:rPr lang="en-US" dirty="0" smtClean="0"/>
              <a:t> </a:t>
            </a:r>
            <a:r>
              <a:rPr lang="en-US" dirty="0" err="1" smtClean="0"/>
              <a:t>mua</a:t>
            </a:r>
            <a:r>
              <a:rPr lang="en-US" dirty="0" smtClean="0"/>
              <a:t> </a:t>
            </a:r>
            <a:r>
              <a:rPr lang="en-US" dirty="0" err="1" smtClean="0"/>
              <a:t>bán</a:t>
            </a:r>
            <a:r>
              <a:rPr lang="en-US" dirty="0" smtClean="0"/>
              <a:t> </a:t>
            </a:r>
            <a:r>
              <a:rPr lang="en-US" dirty="0" err="1" smtClean="0"/>
              <a:t>nhà</a:t>
            </a:r>
            <a:r>
              <a:rPr lang="en-US" dirty="0" smtClean="0"/>
              <a:t> ở, </a:t>
            </a:r>
            <a:r>
              <a:rPr lang="en-US" dirty="0" err="1" smtClean="0"/>
              <a:t>hợp</a:t>
            </a:r>
            <a:r>
              <a:rPr lang="en-US" dirty="0" smtClean="0"/>
              <a:t> </a:t>
            </a:r>
            <a:r>
              <a:rPr lang="en-US" dirty="0" err="1" smtClean="0"/>
              <a:t>đồng</a:t>
            </a:r>
            <a:r>
              <a:rPr lang="en-US" dirty="0" smtClean="0"/>
              <a:t> </a:t>
            </a:r>
            <a:r>
              <a:rPr lang="en-US" dirty="0" err="1" smtClean="0"/>
              <a:t>thuê</a:t>
            </a:r>
            <a:r>
              <a:rPr lang="en-US" dirty="0" smtClean="0"/>
              <a:t> </a:t>
            </a:r>
            <a:r>
              <a:rPr lang="en-US" dirty="0" err="1" smtClean="0"/>
              <a:t>nhà</a:t>
            </a:r>
            <a:r>
              <a:rPr lang="en-US" dirty="0" smtClean="0"/>
              <a:t> ở, </a:t>
            </a:r>
            <a:r>
              <a:rPr lang="en-US" dirty="0" err="1" smtClean="0"/>
              <a:t>hợp</a:t>
            </a:r>
            <a:r>
              <a:rPr lang="en-US" dirty="0" smtClean="0"/>
              <a:t> </a:t>
            </a:r>
            <a:r>
              <a:rPr lang="en-US" dirty="0" err="1" smtClean="0"/>
              <a:t>đồng</a:t>
            </a:r>
            <a:r>
              <a:rPr lang="en-US" dirty="0" smtClean="0"/>
              <a:t> </a:t>
            </a:r>
            <a:r>
              <a:rPr lang="en-US" dirty="0" err="1" smtClean="0"/>
              <a:t>bảo</a:t>
            </a:r>
            <a:r>
              <a:rPr lang="en-US" dirty="0" smtClean="0"/>
              <a:t> </a:t>
            </a:r>
            <a:r>
              <a:rPr lang="en-US" dirty="0" err="1" smtClean="0"/>
              <a:t>hiểm</a:t>
            </a:r>
            <a:r>
              <a:rPr lang="en-US" dirty="0" smtClean="0"/>
              <a:t>; </a:t>
            </a:r>
          </a:p>
          <a:p>
            <a:pPr algn="just">
              <a:spcBef>
                <a:spcPts val="600"/>
              </a:spcBef>
              <a:spcAft>
                <a:spcPts val="600"/>
              </a:spcAft>
              <a:buFontTx/>
              <a:buChar char="-"/>
            </a:pPr>
            <a:r>
              <a:rPr lang="en-US" dirty="0" smtClean="0"/>
              <a:t> T</a:t>
            </a:r>
            <a:r>
              <a:rPr lang="nl-NL" dirty="0" smtClean="0"/>
              <a:t>ách hứa thưởng, thi có giải thành một chế định độc lập với các quy định về hợp đồng thông dụng; </a:t>
            </a:r>
          </a:p>
          <a:p>
            <a:pPr algn="just">
              <a:spcBef>
                <a:spcPts val="600"/>
              </a:spcBef>
              <a:spcAft>
                <a:spcPts val="600"/>
              </a:spcAft>
              <a:buFontTx/>
              <a:buChar char="-"/>
            </a:pPr>
            <a:r>
              <a:rPr lang="nl-NL" dirty="0" smtClean="0"/>
              <a:t> Bổ sung HĐ về quyền sử dụng đất và HĐ hợp tác </a:t>
            </a:r>
          </a:p>
          <a:p>
            <a:pPr algn="just">
              <a:spcBef>
                <a:spcPts val="600"/>
              </a:spcBef>
              <a:spcAft>
                <a:spcPts val="600"/>
              </a:spcAft>
              <a:buFontTx/>
              <a:buChar char="-"/>
            </a:pPr>
            <a:r>
              <a:rPr lang="nl-NL" dirty="0" smtClean="0"/>
              <a:t> BS một số quy định về HĐ mua bán TS, HĐ </a:t>
            </a:r>
          </a:p>
          <a:p>
            <a:pPr algn="just">
              <a:spcBef>
                <a:spcPts val="600"/>
              </a:spcBef>
              <a:spcAft>
                <a:spcPts val="600"/>
              </a:spcAft>
            </a:pPr>
            <a:r>
              <a:rPr lang="nl-NL" dirty="0" smtClean="0"/>
              <a:t>Vay TS và HĐ hợp tác...</a:t>
            </a:r>
            <a:endParaRPr lang="en-US" dirty="0"/>
          </a:p>
        </p:txBody>
      </p:sp>
      <p:sp>
        <p:nvSpPr>
          <p:cNvPr id="16393" name="Rectangle 9"/>
          <p:cNvSpPr>
            <a:spLocks noChangeArrowheads="1"/>
          </p:cNvSpPr>
          <p:nvPr/>
        </p:nvSpPr>
        <p:spPr bwMode="gray">
          <a:xfrm>
            <a:off x="1828800" y="3200400"/>
            <a:ext cx="6324600" cy="427038"/>
          </a:xfrm>
          <a:prstGeom prst="rect">
            <a:avLst/>
          </a:prstGeom>
          <a:noFill/>
          <a:ln w="9525">
            <a:noFill/>
            <a:miter lim="800000"/>
            <a:headEnd/>
            <a:tailEnd/>
          </a:ln>
          <a:effectLst/>
        </p:spPr>
        <p:txBody>
          <a:bodyPr>
            <a:spAutoFit/>
          </a:bodyPr>
          <a:lstStyle/>
          <a:p>
            <a:endParaRPr lang="en-US" sz="2200" b="1">
              <a:solidFill>
                <a:schemeClr val="bg1"/>
              </a:solidFill>
              <a:latin typeface=".VnTifani Heavy" pitchFamily="34" charset="0"/>
            </a:endParaRPr>
          </a:p>
        </p:txBody>
      </p:sp>
      <p:sp>
        <p:nvSpPr>
          <p:cNvPr id="16394" name="AutoShape 10"/>
          <p:cNvSpPr>
            <a:spLocks noChangeArrowheads="1"/>
          </p:cNvSpPr>
          <p:nvPr/>
        </p:nvSpPr>
        <p:spPr bwMode="auto">
          <a:xfrm>
            <a:off x="2209800" y="1295400"/>
            <a:ext cx="5638800" cy="457200"/>
          </a:xfrm>
          <a:prstGeom prst="roundRect">
            <a:avLst>
              <a:gd name="adj" fmla="val 50000"/>
            </a:avLst>
          </a:prstGeom>
          <a:gradFill rotWithShape="1">
            <a:gsLst>
              <a:gs pos="0">
                <a:schemeClr val="hlink"/>
              </a:gs>
              <a:gs pos="50000">
                <a:schemeClr val="hlink">
                  <a:gamma/>
                  <a:tint val="24314"/>
                  <a:invGamma/>
                </a:schemeClr>
              </a:gs>
              <a:gs pos="100000">
                <a:schemeClr val="hlink"/>
              </a:gs>
            </a:gsLst>
            <a:lin ang="0" scaled="1"/>
          </a:gradFill>
          <a:ln w="25400">
            <a:solidFill>
              <a:srgbClr val="008080"/>
            </a:solidFill>
            <a:round/>
            <a:headEnd/>
            <a:tailEnd/>
          </a:ln>
          <a:effectLst/>
        </p:spPr>
        <p:txBody>
          <a:bodyPr wrap="none" anchor="ctr"/>
          <a:lstStyle/>
          <a:p>
            <a:pPr algn="ctr"/>
            <a:r>
              <a:rPr lang="en-US" dirty="0" err="1" smtClean="0"/>
              <a:t>Có</a:t>
            </a:r>
            <a:r>
              <a:rPr lang="en-US" dirty="0" smtClean="0"/>
              <a:t> 4 </a:t>
            </a:r>
            <a:r>
              <a:rPr lang="en-US" dirty="0" err="1" smtClean="0"/>
              <a:t>vấn</a:t>
            </a:r>
            <a:r>
              <a:rPr lang="en-US" dirty="0" smtClean="0"/>
              <a:t> </a:t>
            </a:r>
            <a:r>
              <a:rPr lang="en-US" dirty="0" err="1" smtClean="0"/>
              <a:t>đề</a:t>
            </a:r>
            <a:r>
              <a:rPr lang="en-US" dirty="0" smtClean="0"/>
              <a:t> </a:t>
            </a:r>
            <a:r>
              <a:rPr lang="en-US" dirty="0" err="1" smtClean="0"/>
              <a:t>thay</a:t>
            </a:r>
            <a:r>
              <a:rPr lang="en-US" dirty="0" smtClean="0"/>
              <a:t> </a:t>
            </a:r>
            <a:r>
              <a:rPr lang="en-US" dirty="0" err="1" smtClean="0"/>
              <a:t>đổi</a:t>
            </a:r>
            <a:endParaRPr lang="en-US" dirty="0"/>
          </a:p>
        </p:txBody>
      </p:sp>
      <p:pic>
        <p:nvPicPr>
          <p:cNvPr id="16396" name="Picture 12"/>
          <p:cNvPicPr>
            <a:picLocks noChangeAspect="1" noChangeArrowheads="1"/>
          </p:cNvPicPr>
          <p:nvPr/>
        </p:nvPicPr>
        <p:blipFill>
          <a:blip r:embed="rId3" cstate="print"/>
          <a:srcRect/>
          <a:stretch>
            <a:fillRect/>
          </a:stretch>
        </p:blipFill>
        <p:spPr bwMode="auto">
          <a:xfrm>
            <a:off x="6934200" y="6096000"/>
            <a:ext cx="533400" cy="508000"/>
          </a:xfrm>
          <a:prstGeom prst="rect">
            <a:avLst/>
          </a:prstGeom>
          <a:noFill/>
          <a:ln w="9525">
            <a:solidFill>
              <a:schemeClr val="bg1"/>
            </a:solidFill>
            <a:miter lim="800000"/>
            <a:headEnd/>
            <a:tailEnd/>
          </a:ln>
        </p:spPr>
      </p:pic>
      <p:pic>
        <p:nvPicPr>
          <p:cNvPr id="16397" name="Picture 13"/>
          <p:cNvPicPr>
            <a:picLocks noChangeAspect="1" noChangeArrowheads="1"/>
          </p:cNvPicPr>
          <p:nvPr/>
        </p:nvPicPr>
        <p:blipFill>
          <a:blip r:embed="rId4" cstate="print"/>
          <a:srcRect/>
          <a:stretch>
            <a:fillRect/>
          </a:stretch>
        </p:blipFill>
        <p:spPr bwMode="auto">
          <a:xfrm>
            <a:off x="7620000" y="6096000"/>
            <a:ext cx="560388" cy="506413"/>
          </a:xfrm>
          <a:prstGeom prst="rect">
            <a:avLst/>
          </a:prstGeom>
          <a:noFill/>
          <a:ln w="9525">
            <a:solidFill>
              <a:schemeClr val="bg1"/>
            </a:solidFill>
            <a:miter lim="800000"/>
            <a:headEnd/>
            <a:tailEnd/>
          </a:ln>
        </p:spPr>
      </p:pic>
      <p:pic>
        <p:nvPicPr>
          <p:cNvPr id="16398" name="Picture 14"/>
          <p:cNvPicPr>
            <a:picLocks noChangeAspect="1" noChangeArrowheads="1"/>
          </p:cNvPicPr>
          <p:nvPr/>
        </p:nvPicPr>
        <p:blipFill>
          <a:blip r:embed="rId5" cstate="print"/>
          <a:srcRect/>
          <a:stretch>
            <a:fillRect/>
          </a:stretch>
        </p:blipFill>
        <p:spPr bwMode="auto">
          <a:xfrm>
            <a:off x="8305800" y="6096000"/>
            <a:ext cx="536575" cy="511175"/>
          </a:xfrm>
          <a:prstGeom prst="rect">
            <a:avLst/>
          </a:prstGeom>
          <a:noFill/>
          <a:ln w="9525">
            <a:solidFill>
              <a:schemeClr val="bg1"/>
            </a:solidFill>
            <a:miter lim="800000"/>
            <a:headEnd/>
            <a:tailEnd/>
          </a:ln>
        </p:spPr>
      </p:pic>
      <p:sp>
        <p:nvSpPr>
          <p:cNvPr id="16399" name="Rectangle 15"/>
          <p:cNvSpPr>
            <a:spLocks noChangeArrowheads="1"/>
          </p:cNvSpPr>
          <p:nvPr/>
        </p:nvSpPr>
        <p:spPr bwMode="gray">
          <a:xfrm>
            <a:off x="1295400" y="0"/>
            <a:ext cx="7467600" cy="685800"/>
          </a:xfrm>
          <a:prstGeom prst="rect">
            <a:avLst/>
          </a:prstGeom>
          <a:noFill/>
          <a:ln w="9525">
            <a:noFill/>
            <a:miter lim="800000"/>
            <a:headEnd/>
            <a:tailEnd/>
          </a:ln>
          <a:effectLst/>
        </p:spPr>
        <p:txBody>
          <a:bodyPr anchor="ctr"/>
          <a:lstStyle/>
          <a:p>
            <a:r>
              <a:rPr lang="en-US" sz="2800" b="1">
                <a:solidFill>
                  <a:schemeClr val="tx2"/>
                </a:solidFill>
                <a:latin typeface="Arial" charset="0"/>
              </a:rPr>
              <a:t>                                    </a:t>
            </a:r>
            <a:endParaRPr lang="en-US" sz="2800" b="1">
              <a:solidFill>
                <a:srgbClr val="0000FF"/>
              </a:solidFill>
              <a:latin typeface="Arial" charset="0"/>
            </a:endParaRPr>
          </a:p>
        </p:txBody>
      </p:sp>
      <p:sp>
        <p:nvSpPr>
          <p:cNvPr id="16402" name="Line 18"/>
          <p:cNvSpPr>
            <a:spLocks noChangeShapeType="1"/>
          </p:cNvSpPr>
          <p:nvPr/>
        </p:nvSpPr>
        <p:spPr bwMode="auto">
          <a:xfrm>
            <a:off x="609600" y="1828800"/>
            <a:ext cx="0" cy="76200"/>
          </a:xfrm>
          <a:prstGeom prst="line">
            <a:avLst/>
          </a:prstGeom>
          <a:noFill/>
          <a:ln w="28575">
            <a:solidFill>
              <a:schemeClr val="tx1"/>
            </a:solidFill>
            <a:round/>
            <a:headEnd/>
            <a:tailEnd/>
          </a:ln>
          <a:effectLst/>
        </p:spPr>
        <p:txBody>
          <a:bodyPr/>
          <a:lstStyle/>
          <a:p>
            <a:endParaRPr lang="en-US"/>
          </a:p>
        </p:txBody>
      </p:sp>
      <p:sp>
        <p:nvSpPr>
          <p:cNvPr id="16404" name="AutoShape 20"/>
          <p:cNvSpPr>
            <a:spLocks noChangeArrowheads="1"/>
          </p:cNvSpPr>
          <p:nvPr/>
        </p:nvSpPr>
        <p:spPr bwMode="auto">
          <a:xfrm>
            <a:off x="1219200" y="0"/>
            <a:ext cx="7010400" cy="990600"/>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p:spPr>
        <p:txBody>
          <a:bodyPr wrap="none" anchor="ctr"/>
          <a:lstStyle/>
          <a:p>
            <a:pPr eaLnBrk="0" hangingPunct="0"/>
            <a:r>
              <a:rPr lang="en-US" sz="2000" b="1" dirty="0" smtClean="0">
                <a:solidFill>
                  <a:srgbClr val="000000"/>
                </a:solidFill>
              </a:rPr>
              <a:t>                                          </a:t>
            </a:r>
          </a:p>
          <a:p>
            <a:pPr algn="ctr" eaLnBrk="0" hangingPunct="0"/>
            <a:r>
              <a:rPr lang="en-US" sz="2000" b="1" dirty="0" smtClean="0">
                <a:solidFill>
                  <a:srgbClr val="000000"/>
                </a:solidFill>
              </a:rPr>
              <a:t> </a:t>
            </a:r>
            <a:r>
              <a:rPr lang="en-US" sz="3200" b="1" dirty="0" smtClean="0">
                <a:solidFill>
                  <a:srgbClr val="000000"/>
                </a:solidFill>
              </a:rPr>
              <a:t>10.7. </a:t>
            </a:r>
            <a:r>
              <a:rPr lang="en-US" sz="3200" b="1" dirty="0" err="1" smtClean="0">
                <a:solidFill>
                  <a:srgbClr val="000000"/>
                </a:solidFill>
              </a:rPr>
              <a:t>Một</a:t>
            </a:r>
            <a:r>
              <a:rPr lang="en-US" sz="3200" b="1" dirty="0" smtClean="0">
                <a:solidFill>
                  <a:srgbClr val="000000"/>
                </a:solidFill>
              </a:rPr>
              <a:t> </a:t>
            </a:r>
            <a:r>
              <a:rPr lang="en-US" sz="3200" b="1" dirty="0" err="1" smtClean="0">
                <a:solidFill>
                  <a:srgbClr val="000000"/>
                </a:solidFill>
              </a:rPr>
              <a:t>số</a:t>
            </a:r>
            <a:r>
              <a:rPr lang="en-US" sz="3200" b="1" dirty="0" smtClean="0">
                <a:solidFill>
                  <a:srgbClr val="000000"/>
                </a:solidFill>
              </a:rPr>
              <a:t> HĐ </a:t>
            </a:r>
            <a:r>
              <a:rPr lang="en-US" sz="3200" b="1" dirty="0" err="1" smtClean="0">
                <a:solidFill>
                  <a:srgbClr val="000000"/>
                </a:solidFill>
              </a:rPr>
              <a:t>thông</a:t>
            </a:r>
            <a:r>
              <a:rPr lang="en-US" sz="3200" b="1" dirty="0" smtClean="0">
                <a:solidFill>
                  <a:srgbClr val="000000"/>
                </a:solidFill>
              </a:rPr>
              <a:t> </a:t>
            </a:r>
            <a:r>
              <a:rPr lang="en-US" sz="3200" b="1" dirty="0" err="1" smtClean="0">
                <a:solidFill>
                  <a:srgbClr val="000000"/>
                </a:solidFill>
              </a:rPr>
              <a:t>dụng</a:t>
            </a:r>
            <a:r>
              <a:rPr lang="en-US" sz="3200" b="1" dirty="0" smtClean="0">
                <a:solidFill>
                  <a:srgbClr val="000000"/>
                </a:solidFill>
              </a:rPr>
              <a:t> (Đ430-569)</a:t>
            </a:r>
          </a:p>
          <a:p>
            <a:pPr eaLnBrk="0" hangingPunct="0"/>
            <a:endParaRPr lang="en-US" sz="2000" b="1" dirty="0">
              <a:solidFill>
                <a:srgbClr val="000000"/>
              </a:solidFill>
              <a:latin typeface="Verdana" pitchFamily="34" charset="0"/>
            </a:endParaRPr>
          </a:p>
        </p:txBody>
      </p:sp>
      <p:sp>
        <p:nvSpPr>
          <p:cNvPr id="16408" name="AutoShape 24"/>
          <p:cNvSpPr>
            <a:spLocks noChangeArrowheads="1"/>
          </p:cNvSpPr>
          <p:nvPr/>
        </p:nvSpPr>
        <p:spPr bwMode="gray">
          <a:xfrm rot="10800000">
            <a:off x="3048000" y="1936750"/>
            <a:ext cx="3276600" cy="806450"/>
          </a:xfrm>
          <a:prstGeom prst="upArrow">
            <a:avLst>
              <a:gd name="adj1" fmla="val 57296"/>
              <a:gd name="adj2" fmla="val 62796"/>
            </a:avLst>
          </a:prstGeom>
          <a:gradFill rotWithShape="1">
            <a:gsLst>
              <a:gs pos="0">
                <a:srgbClr val="339933"/>
              </a:gs>
              <a:gs pos="100000">
                <a:srgbClr val="339933">
                  <a:gamma/>
                  <a:tint val="33333"/>
                  <a:invGamma/>
                  <a:alpha val="0"/>
                </a:srgbClr>
              </a:gs>
            </a:gsLst>
            <a:lin ang="5400000" scaled="1"/>
          </a:gradFill>
          <a:ln w="9525" algn="ctr">
            <a:noFill/>
            <a:miter lim="800000"/>
            <a:headEnd/>
            <a:tailEnd/>
          </a:ln>
          <a:effectLst/>
        </p:spPr>
        <p:txBody>
          <a:bodyPr wrap="none" anchor="ctr"/>
          <a:lstStyle/>
          <a:p>
            <a:endParaRPr lang="en-US"/>
          </a:p>
        </p:txBody>
      </p:sp>
      <p:sp>
        <p:nvSpPr>
          <p:cNvPr id="23" name="Date Placeholder 22"/>
          <p:cNvSpPr>
            <a:spLocks noGrp="1"/>
          </p:cNvSpPr>
          <p:nvPr>
            <p:ph type="dt" sz="half" idx="10"/>
          </p:nvPr>
        </p:nvSpPr>
        <p:spPr/>
        <p:txBody>
          <a:bodyPr/>
          <a:lstStyle/>
          <a:p>
            <a:endParaRPr lang="en-US"/>
          </a:p>
        </p:txBody>
      </p:sp>
      <p:sp>
        <p:nvSpPr>
          <p:cNvPr id="24" name="Slide Number Placeholder 23"/>
          <p:cNvSpPr>
            <a:spLocks noGrp="1"/>
          </p:cNvSpPr>
          <p:nvPr>
            <p:ph type="sldNum" sz="quarter" idx="12"/>
          </p:nvPr>
        </p:nvSpPr>
        <p:spPr/>
        <p:txBody>
          <a:bodyPr/>
          <a:lstStyle/>
          <a:p>
            <a:fld id="{6225A195-739F-4A4D-8FAC-218035B37F0A}"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402"/>
                                        </p:tgtEl>
                                        <p:attrNameLst>
                                          <p:attrName>style.visibility</p:attrName>
                                        </p:attrNameLst>
                                      </p:cBhvr>
                                      <p:to>
                                        <p:strVal val="visible"/>
                                      </p:to>
                                    </p:set>
                                    <p:anim to="" calcmode="lin" valueType="num">
                                      <p:cBhvr>
                                        <p:cTn id="7" dur="1" fill="hold"/>
                                        <p:tgtEl>
                                          <p:spTgt spid="1640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6404"/>
                                        </p:tgtEl>
                                        <p:attrNameLst>
                                          <p:attrName>style.visibility</p:attrName>
                                        </p:attrNameLst>
                                      </p:cBhvr>
                                      <p:to>
                                        <p:strVal val="visible"/>
                                      </p:to>
                                    </p:set>
                                    <p:anim to="" calcmode="lin" valueType="num">
                                      <p:cBhvr>
                                        <p:cTn id="10" dur="1" fill="hold"/>
                                        <p:tgtEl>
                                          <p:spTgt spid="1640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6394"/>
                                        </p:tgtEl>
                                        <p:attrNameLst>
                                          <p:attrName>style.visibility</p:attrName>
                                        </p:attrNameLst>
                                      </p:cBhvr>
                                      <p:to>
                                        <p:strVal val="visible"/>
                                      </p:to>
                                    </p:set>
                                    <p:anim calcmode="lin" valueType="num">
                                      <p:cBhvr additive="base">
                                        <p:cTn id="15" dur="500" fill="hold"/>
                                        <p:tgtEl>
                                          <p:spTgt spid="16394"/>
                                        </p:tgtEl>
                                        <p:attrNameLst>
                                          <p:attrName>ppt_x</p:attrName>
                                        </p:attrNameLst>
                                      </p:cBhvr>
                                      <p:tavLst>
                                        <p:tav tm="0">
                                          <p:val>
                                            <p:strVal val="#ppt_x"/>
                                          </p:val>
                                        </p:tav>
                                        <p:tav tm="100000">
                                          <p:val>
                                            <p:strVal val="#ppt_x"/>
                                          </p:val>
                                        </p:tav>
                                      </p:tavLst>
                                    </p:anim>
                                    <p:anim calcmode="lin" valueType="num">
                                      <p:cBhvr additive="base">
                                        <p:cTn id="16" dur="500" fill="hold"/>
                                        <p:tgtEl>
                                          <p:spTgt spid="1639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6392"/>
                                        </p:tgtEl>
                                        <p:attrNameLst>
                                          <p:attrName>style.visibility</p:attrName>
                                        </p:attrNameLst>
                                      </p:cBhvr>
                                      <p:to>
                                        <p:strVal val="visible"/>
                                      </p:to>
                                    </p:set>
                                    <p:animEffect transition="in" filter="circle(in)">
                                      <p:cBhvr>
                                        <p:cTn id="21" dur="20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P spid="16394" grpId="0" animBg="1"/>
      <p:bldP spid="16402" grpId="0" animBg="1"/>
      <p:bldP spid="1640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8"/>
          <p:cNvSpPr>
            <a:spLocks noChangeArrowheads="1"/>
          </p:cNvSpPr>
          <p:nvPr/>
        </p:nvSpPr>
        <p:spPr bwMode="auto">
          <a:xfrm>
            <a:off x="381000" y="76200"/>
            <a:ext cx="7315200" cy="533400"/>
          </a:xfrm>
          <a:prstGeom prst="rect">
            <a:avLst/>
          </a:prstGeom>
          <a:noFill/>
          <a:ln w="9525">
            <a:noFill/>
            <a:miter lim="800000"/>
            <a:headEnd/>
            <a:tailEnd/>
          </a:ln>
        </p:spPr>
        <p:txBody>
          <a:bodyPr anchor="ctr"/>
          <a:lstStyle/>
          <a:p>
            <a:pPr marL="400050" indent="-400050" algn="ctr"/>
            <a:endParaRPr lang="en-US" sz="2400" b="1" dirty="0" smtClean="0">
              <a:solidFill>
                <a:srgbClr val="FF0000"/>
              </a:solidFill>
            </a:endParaRPr>
          </a:p>
          <a:p>
            <a:pPr marL="400050" indent="-400050" algn="ctr"/>
            <a:r>
              <a:rPr lang="nl-NL" sz="2800" b="1" dirty="0" smtClean="0"/>
              <a:t>1</a:t>
            </a:r>
            <a:r>
              <a:rPr lang="nl-NL" sz="2800" b="1" dirty="0" smtClean="0">
                <a:solidFill>
                  <a:srgbClr val="FF0000"/>
                </a:solidFill>
              </a:rPr>
              <a:t>1. Về trách nhiệm bồi thường thiệt hại ngoài hợp đồng </a:t>
            </a:r>
            <a:r>
              <a:rPr lang="es-ES" sz="2800" b="1" i="1" dirty="0" smtClean="0">
                <a:solidFill>
                  <a:srgbClr val="FF0000"/>
                </a:solidFill>
              </a:rPr>
              <a:t>(</a:t>
            </a:r>
            <a:r>
              <a:rPr lang="es-ES" sz="2800" b="1" i="1" dirty="0" err="1" smtClean="0">
                <a:solidFill>
                  <a:srgbClr val="FF0000"/>
                </a:solidFill>
              </a:rPr>
              <a:t>Điều</a:t>
            </a:r>
            <a:r>
              <a:rPr lang="es-ES" sz="2800" b="1" i="1" dirty="0" smtClean="0">
                <a:solidFill>
                  <a:srgbClr val="FF0000"/>
                </a:solidFill>
              </a:rPr>
              <a:t> 584  </a:t>
            </a:r>
            <a:r>
              <a:rPr lang="es-ES" sz="2800" b="1" i="1" dirty="0" err="1" smtClean="0">
                <a:solidFill>
                  <a:srgbClr val="FF0000"/>
                </a:solidFill>
              </a:rPr>
              <a:t>đến</a:t>
            </a:r>
            <a:r>
              <a:rPr lang="es-ES" sz="2800" b="1" i="1" dirty="0" smtClean="0">
                <a:solidFill>
                  <a:srgbClr val="FF0000"/>
                </a:solidFill>
              </a:rPr>
              <a:t> </a:t>
            </a:r>
            <a:r>
              <a:rPr lang="es-ES" sz="2800" b="1" i="1" dirty="0" err="1" smtClean="0">
                <a:solidFill>
                  <a:srgbClr val="FF0000"/>
                </a:solidFill>
              </a:rPr>
              <a:t>Điều</a:t>
            </a:r>
            <a:r>
              <a:rPr lang="es-ES" sz="2800" b="1" i="1" dirty="0" smtClean="0">
                <a:solidFill>
                  <a:srgbClr val="FF0000"/>
                </a:solidFill>
              </a:rPr>
              <a:t> 608)</a:t>
            </a:r>
            <a:endParaRPr lang="en-US" sz="2400" b="1" dirty="0">
              <a:solidFill>
                <a:srgbClr val="FF0000"/>
              </a:solidFill>
              <a:effectLst>
                <a:outerShdw blurRad="38100" dist="38100" dir="2700000" algn="tl">
                  <a:srgbClr val="C0C0C0"/>
                </a:outerShdw>
              </a:effectLst>
            </a:endParaRPr>
          </a:p>
        </p:txBody>
      </p:sp>
      <p:pic>
        <p:nvPicPr>
          <p:cNvPr id="6" name="Picture 8" descr="BLULINE"/>
          <p:cNvPicPr>
            <a:picLocks noChangeAspect="1" noChangeArrowheads="1"/>
          </p:cNvPicPr>
          <p:nvPr/>
        </p:nvPicPr>
        <p:blipFill>
          <a:blip r:embed="rId2" cstate="print"/>
          <a:srcRect/>
          <a:stretch>
            <a:fillRect/>
          </a:stretch>
        </p:blipFill>
        <p:spPr bwMode="auto">
          <a:xfrm rot="10800000">
            <a:off x="685800" y="1066800"/>
            <a:ext cx="8077200" cy="80963"/>
          </a:xfrm>
          <a:prstGeom prst="rect">
            <a:avLst/>
          </a:prstGeom>
          <a:noFill/>
          <a:ln w="9525">
            <a:noFill/>
            <a:miter lim="800000"/>
            <a:headEnd/>
            <a:tailEnd/>
          </a:ln>
        </p:spPr>
      </p:pic>
      <p:pic>
        <p:nvPicPr>
          <p:cNvPr id="19" name="Picture 18" descr="POINSET2"/>
          <p:cNvPicPr>
            <a:picLocks noChangeAspect="1" noChangeArrowheads="1"/>
          </p:cNvPicPr>
          <p:nvPr/>
        </p:nvPicPr>
        <p:blipFill>
          <a:blip r:embed="rId3" cstate="print"/>
          <a:srcRect/>
          <a:stretch>
            <a:fillRect/>
          </a:stretch>
        </p:blipFill>
        <p:spPr bwMode="auto">
          <a:xfrm rot="5400000">
            <a:off x="7429500" y="-876300"/>
            <a:ext cx="838200" cy="2590800"/>
          </a:xfrm>
          <a:prstGeom prst="rect">
            <a:avLst/>
          </a:prstGeom>
          <a:noFill/>
          <a:ln w="9525">
            <a:noFill/>
            <a:miter lim="800000"/>
            <a:headEnd/>
            <a:tailEnd/>
          </a:ln>
        </p:spPr>
      </p:pic>
      <p:sp>
        <p:nvSpPr>
          <p:cNvPr id="20" name="AutoShape 4">
            <a:hlinkClick r:id="" action="ppaction://noaction"/>
          </p:cNvPr>
          <p:cNvSpPr>
            <a:spLocks noChangeArrowheads="1"/>
          </p:cNvSpPr>
          <p:nvPr/>
        </p:nvSpPr>
        <p:spPr bwMode="auto">
          <a:xfrm>
            <a:off x="0" y="1143000"/>
            <a:ext cx="5791200" cy="2349579"/>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ctr">
              <a:defRPr/>
            </a:pPr>
            <a:r>
              <a:rPr lang="en-US" sz="2800" b="1" dirty="0" smtClean="0"/>
              <a:t>1. </a:t>
            </a:r>
            <a:r>
              <a:rPr lang="nl-NL" sz="2800" i="1" dirty="0" smtClean="0">
                <a:latin typeface="Arial" pitchFamily="34" charset="0"/>
                <a:cs typeface="Arial" pitchFamily="34" charset="0"/>
              </a:rPr>
              <a:t>Căn cứ phát sinh trách nhiệm</a:t>
            </a:r>
            <a:r>
              <a:rPr lang="nl-NL" sz="2800" dirty="0" smtClean="0">
                <a:latin typeface="Arial" pitchFamily="34" charset="0"/>
                <a:cs typeface="Arial" pitchFamily="34" charset="0"/>
              </a:rPr>
              <a:t>: Người nào có Hành vi xâm phạm... và gây thiệt hại phải B, trừ...T</a:t>
            </a:r>
            <a:endParaRPr lang="en-US" sz="3600" b="1" dirty="0" smtClean="0">
              <a:solidFill>
                <a:schemeClr val="tx1"/>
              </a:solidFill>
              <a:latin typeface="Arial" pitchFamily="34" charset="0"/>
              <a:cs typeface="Arial" pitchFamily="34" charset="0"/>
            </a:endParaRPr>
          </a:p>
          <a:p>
            <a:pPr algn="just" eaLnBrk="0" hangingPunct="0">
              <a:defRPr/>
            </a:pPr>
            <a:endParaRPr lang="en-US" sz="2000" b="1" i="1" dirty="0"/>
          </a:p>
        </p:txBody>
      </p:sp>
      <p:sp>
        <p:nvSpPr>
          <p:cNvPr id="21" name="AutoShape 4">
            <a:hlinkClick r:id="" action="ppaction://noaction"/>
          </p:cNvPr>
          <p:cNvSpPr>
            <a:spLocks noChangeArrowheads="1"/>
          </p:cNvSpPr>
          <p:nvPr/>
        </p:nvSpPr>
        <p:spPr bwMode="auto">
          <a:xfrm>
            <a:off x="762000" y="2057400"/>
            <a:ext cx="6019800" cy="2281476"/>
          </a:xfrm>
          <a:prstGeom prst="roundRect">
            <a:avLst>
              <a:gd name="adj" fmla="val 16667"/>
            </a:avLst>
          </a:prstGeom>
          <a:gradFill rotWithShape="1">
            <a:gsLst>
              <a:gs pos="0">
                <a:srgbClr val="66FFFF"/>
              </a:gs>
              <a:gs pos="50000">
                <a:srgbClr val="FFFFFF"/>
              </a:gs>
              <a:gs pos="100000">
                <a:srgbClr val="66FFFF"/>
              </a:gs>
            </a:gsLst>
            <a:lin ang="5400000" scaled="1"/>
          </a:gradFill>
          <a:ln w="28575" algn="ctr">
            <a:solidFill>
              <a:srgbClr val="FFFF66"/>
            </a:solidFill>
            <a:prstDash val="sysDot"/>
            <a:round/>
            <a:headEnd/>
            <a:tailEnd/>
          </a:ln>
          <a:effectLst>
            <a:outerShdw dist="107763" dir="18900000" algn="ctr" rotWithShape="0">
              <a:schemeClr val="bg2">
                <a:alpha val="50000"/>
              </a:schemeClr>
            </a:outerShdw>
          </a:effectLst>
        </p:spPr>
        <p:txBody>
          <a:bodyPr wrap="square" anchor="ctr">
            <a:spAutoFit/>
          </a:bodyPr>
          <a:lstStyle/>
          <a:p>
            <a:pPr algn="ctr">
              <a:defRPr/>
            </a:pPr>
            <a:r>
              <a:rPr lang="en-US" sz="2800" b="1" dirty="0" smtClean="0"/>
              <a:t>2. </a:t>
            </a:r>
            <a:r>
              <a:rPr lang="pt-BR" sz="2000" b="1" i="1" dirty="0" smtClean="0"/>
              <a:t>K</a:t>
            </a:r>
            <a:r>
              <a:rPr lang="pt-BR" sz="2000" i="1" dirty="0" smtClean="0"/>
              <a:t>hông phải chịu trách nhiệm bồi thường</a:t>
            </a:r>
            <a:r>
              <a:rPr lang="pt-BR" sz="2000" dirty="0" smtClean="0"/>
              <a:t> do: BKK/Hoàn Toàn do lỗi của bên Bị thiệt hại. </a:t>
            </a:r>
          </a:p>
          <a:p>
            <a:pPr algn="ctr">
              <a:defRPr/>
            </a:pPr>
            <a:r>
              <a:rPr lang="pt-BR" sz="2000" dirty="0" smtClean="0"/>
              <a:t>và </a:t>
            </a:r>
            <a:r>
              <a:rPr lang="pt-BR" sz="2000" i="1" dirty="0" smtClean="0"/>
              <a:t>Không được bồi thường trong trường hợp:</a:t>
            </a:r>
            <a:r>
              <a:rPr lang="pt-BR" sz="2000" dirty="0" smtClean="0"/>
              <a:t> bên có quyền không áp dụng các BP </a:t>
            </a:r>
            <a:r>
              <a:rPr lang="vi-VN" sz="2000" dirty="0" smtClean="0"/>
              <a:t>cần thiết, hợp lý để </a:t>
            </a:r>
            <a:r>
              <a:rPr lang="pt-BR" sz="2000" dirty="0" smtClean="0"/>
              <a:t>ngăn chặn, hạn chế </a:t>
            </a:r>
            <a:r>
              <a:rPr lang="vi-VN" sz="2000" dirty="0" smtClean="0"/>
              <a:t>thiệt hại cho </a:t>
            </a:r>
            <a:r>
              <a:rPr lang="pt-BR" sz="2000" dirty="0" smtClean="0"/>
              <a:t>chính </a:t>
            </a:r>
            <a:r>
              <a:rPr lang="vi-VN" sz="2000" dirty="0" smtClean="0"/>
              <a:t>mình</a:t>
            </a:r>
            <a:endParaRPr lang="en-US" sz="2000" b="1" dirty="0" smtClean="0"/>
          </a:p>
          <a:p>
            <a:pPr algn="just" eaLnBrk="0" hangingPunct="0">
              <a:defRPr/>
            </a:pPr>
            <a:endParaRPr lang="en-US" sz="2000" dirty="0" smtClean="0"/>
          </a:p>
        </p:txBody>
      </p:sp>
      <p:sp>
        <p:nvSpPr>
          <p:cNvPr id="22" name="AutoShape 4">
            <a:hlinkClick r:id="" action="ppaction://noaction"/>
          </p:cNvPr>
          <p:cNvSpPr>
            <a:spLocks noChangeArrowheads="1"/>
          </p:cNvSpPr>
          <p:nvPr/>
        </p:nvSpPr>
        <p:spPr bwMode="auto">
          <a:xfrm>
            <a:off x="1600200" y="3124200"/>
            <a:ext cx="6172200" cy="1736646"/>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ctr">
              <a:defRPr/>
            </a:pPr>
            <a:r>
              <a:rPr lang="en-US" sz="3200" b="1" dirty="0" smtClean="0"/>
              <a:t>3. </a:t>
            </a:r>
            <a:r>
              <a:rPr lang="pt-BR" sz="3200" i="1" dirty="0" smtClean="0">
                <a:latin typeface="Arial" pitchFamily="34" charset="0"/>
                <a:cs typeface="Arial" pitchFamily="34" charset="0"/>
              </a:rPr>
              <a:t>Về mức bồi thường bù đắp tổn thất tinh thần:</a:t>
            </a:r>
            <a:r>
              <a:rPr lang="pt-BR" sz="3200" dirty="0" smtClean="0">
                <a:latin typeface="Arial" pitchFamily="34" charset="0"/>
                <a:cs typeface="Arial" pitchFamily="34" charset="0"/>
              </a:rPr>
              <a:t> do các bên TT, nếu không TT thì áp dụng:...</a:t>
            </a:r>
            <a:endParaRPr lang="en-US" sz="3200" b="1" i="1" dirty="0">
              <a:latin typeface="Arial" pitchFamily="34" charset="0"/>
              <a:cs typeface="Arial" pitchFamily="34" charset="0"/>
            </a:endParaRPr>
          </a:p>
        </p:txBody>
      </p:sp>
      <p:sp>
        <p:nvSpPr>
          <p:cNvPr id="9" name="AutoShape 4">
            <a:hlinkClick r:id="" action="ppaction://noaction"/>
          </p:cNvPr>
          <p:cNvSpPr>
            <a:spLocks noChangeArrowheads="1"/>
          </p:cNvSpPr>
          <p:nvPr/>
        </p:nvSpPr>
        <p:spPr bwMode="auto">
          <a:xfrm>
            <a:off x="2133600" y="4267200"/>
            <a:ext cx="6172200" cy="2281476"/>
          </a:xfrm>
          <a:prstGeom prst="roundRect">
            <a:avLst>
              <a:gd name="adj" fmla="val 16667"/>
            </a:avLst>
          </a:prstGeom>
          <a:ln>
            <a:headEnd/>
            <a:tailEnd/>
          </a:ln>
        </p:spPr>
        <p:style>
          <a:lnRef idx="3">
            <a:schemeClr val="lt1"/>
          </a:lnRef>
          <a:fillRef idx="1">
            <a:schemeClr val="accent3"/>
          </a:fillRef>
          <a:effectRef idx="1">
            <a:schemeClr val="accent3"/>
          </a:effectRef>
          <a:fontRef idx="minor">
            <a:schemeClr val="lt1"/>
          </a:fontRef>
        </p:style>
        <p:txBody>
          <a:bodyPr wrap="square" anchor="ctr">
            <a:spAutoFit/>
          </a:bodyPr>
          <a:lstStyle/>
          <a:p>
            <a:pPr algn="ctr">
              <a:defRPr/>
            </a:pPr>
            <a:r>
              <a:rPr lang="en-US" sz="3200" b="1" dirty="0" smtClean="0"/>
              <a:t>4. </a:t>
            </a:r>
            <a:r>
              <a:rPr lang="pt-BR" sz="3200" i="1" dirty="0" smtClean="0">
                <a:latin typeface="Arial" pitchFamily="34" charset="0"/>
                <a:cs typeface="Arial" pitchFamily="34" charset="0"/>
              </a:rPr>
              <a:t>Quy định về bồi thường thiệt hại do người thi hành công vụ gây ra: áp dụng </a:t>
            </a:r>
            <a:r>
              <a:rPr lang="pt-BR" sz="3200" dirty="0" smtClean="0">
                <a:latin typeface="Arial" pitchFamily="34" charset="0"/>
                <a:cs typeface="Arial" pitchFamily="34" charset="0"/>
              </a:rPr>
              <a:t>Luật trách nhiệm bồi thường của NN </a:t>
            </a:r>
            <a:endParaRPr lang="en-US" sz="3200" b="1" i="1" dirty="0">
              <a:latin typeface="Arial" pitchFamily="34" charset="0"/>
              <a:cs typeface="Arial" pitchFamily="34" charset="0"/>
            </a:endParaRPr>
          </a:p>
        </p:txBody>
      </p:sp>
      <p:sp>
        <p:nvSpPr>
          <p:cNvPr id="10" name="AutoShape 4">
            <a:hlinkClick r:id="" action="ppaction://noaction"/>
          </p:cNvPr>
          <p:cNvSpPr>
            <a:spLocks noChangeArrowheads="1"/>
          </p:cNvSpPr>
          <p:nvPr/>
        </p:nvSpPr>
        <p:spPr bwMode="auto">
          <a:xfrm>
            <a:off x="2667000" y="5410200"/>
            <a:ext cx="6172200" cy="146423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wrap="square" anchor="ctr">
            <a:spAutoFit/>
          </a:bodyPr>
          <a:lstStyle/>
          <a:p>
            <a:pPr algn="ctr">
              <a:defRPr/>
            </a:pPr>
            <a:r>
              <a:rPr lang="en-US" sz="3200" b="1" dirty="0" smtClean="0"/>
              <a:t>5. </a:t>
            </a:r>
            <a:r>
              <a:rPr lang="en-US" i="1" dirty="0" smtClean="0">
                <a:latin typeface="Arial" pitchFamily="34" charset="0"/>
                <a:cs typeface="Arial" pitchFamily="34" charset="0"/>
              </a:rPr>
              <a:t>T</a:t>
            </a:r>
            <a:r>
              <a:rPr lang="vi-VN" i="1" dirty="0" smtClean="0">
                <a:latin typeface="Arial" pitchFamily="34" charset="0"/>
                <a:cs typeface="Arial" pitchFamily="34" charset="0"/>
              </a:rPr>
              <a:t>hời hiệu </a:t>
            </a:r>
            <a:r>
              <a:rPr lang="pt-BR" i="1" dirty="0" smtClean="0">
                <a:latin typeface="Arial" pitchFamily="34" charset="0"/>
                <a:cs typeface="Arial" pitchFamily="34" charset="0"/>
              </a:rPr>
              <a:t>khởi kiện yêu cầu BTTH:</a:t>
            </a:r>
            <a:r>
              <a:rPr lang="pt-BR" dirty="0" smtClean="0">
                <a:latin typeface="Arial" pitchFamily="34" charset="0"/>
                <a:cs typeface="Arial" pitchFamily="34" charset="0"/>
              </a:rPr>
              <a:t> là 03 năm, kể từ người có QYC biết hoặc phải biết QLIHP của mình bị xâm phạm</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4)">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0" fill="hold"/>
                                        <p:tgtEl>
                                          <p:spTgt spid="9"/>
                                        </p:tgtEl>
                                        <p:attrNameLst>
                                          <p:attrName>ppt_x</p:attrName>
                                        </p:attrNameLst>
                                      </p:cBhvr>
                                      <p:tavLst>
                                        <p:tav tm="0">
                                          <p:val>
                                            <p:strVal val="#ppt_x"/>
                                          </p:val>
                                        </p:tav>
                                        <p:tav tm="100000">
                                          <p:val>
                                            <p:strVal val="#ppt_x"/>
                                          </p:val>
                                        </p:tav>
                                      </p:tavLst>
                                    </p:anim>
                                    <p:anim calcmode="lin" valueType="num">
                                      <p:cBhvr additive="base">
                                        <p:cTn id="30"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Oval 115"/>
          <p:cNvSpPr>
            <a:spLocks noChangeArrowheads="1"/>
          </p:cNvSpPr>
          <p:nvPr/>
        </p:nvSpPr>
        <p:spPr bwMode="gray">
          <a:xfrm>
            <a:off x="2376014" y="1495887"/>
            <a:ext cx="4185432" cy="4210979"/>
          </a:xfrm>
          <a:prstGeom prst="ellipse">
            <a:avLst/>
          </a:prstGeom>
          <a:gradFill rotWithShape="1">
            <a:gsLst>
              <a:gs pos="0">
                <a:srgbClr val="CCECFF"/>
              </a:gs>
              <a:gs pos="100000">
                <a:srgbClr val="FFFFFF"/>
              </a:gs>
            </a:gsLst>
            <a:lin ang="5400000" scaled="1"/>
          </a:gradFill>
          <a:ln w="9525" algn="ctr">
            <a:noFill/>
            <a:round/>
            <a:headEnd/>
            <a:tailEnd/>
          </a:ln>
          <a:effectLst/>
        </p:spPr>
        <p:txBody>
          <a:bodyPr wrap="none" anchor="ctr"/>
          <a:lstStyle/>
          <a:p>
            <a:endParaRPr lang="en-US" altLang="en-US"/>
          </a:p>
        </p:txBody>
      </p:sp>
      <p:grpSp>
        <p:nvGrpSpPr>
          <p:cNvPr id="3" name="Group 3"/>
          <p:cNvGrpSpPr>
            <a:grpSpLocks/>
          </p:cNvGrpSpPr>
          <p:nvPr/>
        </p:nvGrpSpPr>
        <p:grpSpPr bwMode="auto">
          <a:xfrm>
            <a:off x="3402629" y="2548632"/>
            <a:ext cx="2132201" cy="2267450"/>
            <a:chOff x="2016" y="1920"/>
            <a:chExt cx="1680" cy="1680"/>
          </a:xfrm>
        </p:grpSpPr>
        <p:sp>
          <p:nvSpPr>
            <p:cNvPr id="52273" name="Oval 4"/>
            <p:cNvSpPr>
              <a:spLocks noChangeArrowheads="1"/>
            </p:cNvSpPr>
            <p:nvPr/>
          </p:nvSpPr>
          <p:spPr bwMode="gray">
            <a:xfrm>
              <a:off x="2016" y="1920"/>
              <a:ext cx="1680" cy="1680"/>
            </a:xfrm>
            <a:prstGeom prst="ellipse">
              <a:avLst/>
            </a:prstGeom>
            <a:gradFill rotWithShape="1">
              <a:gsLst>
                <a:gs pos="0">
                  <a:srgbClr val="00CC99"/>
                </a:gs>
                <a:gs pos="100000">
                  <a:srgbClr val="005D46"/>
                </a:gs>
              </a:gsLst>
              <a:lin ang="5400000" scaled="1"/>
            </a:gradFill>
            <a:ln w="9525">
              <a:solidFill>
                <a:srgbClr val="000000"/>
              </a:solidFill>
              <a:round/>
              <a:headEnd/>
              <a:tailEnd/>
            </a:ln>
            <a:effectLst/>
          </p:spPr>
          <p:txBody>
            <a:bodyPr wrap="none" anchor="ctr"/>
            <a:lstStyle/>
            <a:p>
              <a:endParaRPr lang="en-US" altLang="en-US"/>
            </a:p>
          </p:txBody>
        </p:sp>
        <p:sp>
          <p:nvSpPr>
            <p:cNvPr id="52274" name="Freeform 5"/>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0CC99"/>
                </a:gs>
              </a:gsLst>
              <a:lin ang="5400000" scaled="1"/>
            </a:gradFill>
            <a:ln w="0">
              <a:noFill/>
              <a:prstDash val="solid"/>
              <a:round/>
              <a:headEnd/>
              <a:tailEnd/>
            </a:ln>
          </p:spPr>
          <p:txBody>
            <a:bodyPr/>
            <a:lstStyle/>
            <a:p>
              <a:endParaRPr lang="en-US"/>
            </a:p>
          </p:txBody>
        </p:sp>
      </p:grpSp>
      <p:sp>
        <p:nvSpPr>
          <p:cNvPr id="8" name="Text Box 6"/>
          <p:cNvSpPr txBox="1">
            <a:spLocks noChangeArrowheads="1"/>
          </p:cNvSpPr>
          <p:nvPr/>
        </p:nvSpPr>
        <p:spPr bwMode="gray">
          <a:xfrm>
            <a:off x="3276600" y="3036888"/>
            <a:ext cx="251460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nl-NL" b="1" dirty="0" smtClean="0"/>
              <a:t>12. Về thừa kế </a:t>
            </a:r>
            <a:r>
              <a:rPr lang="nl-NL" dirty="0" smtClean="0"/>
              <a:t>(Điều 609-Điều 662)</a:t>
            </a:r>
            <a:endParaRPr lang="en-US" dirty="0"/>
          </a:p>
        </p:txBody>
      </p:sp>
      <p:grpSp>
        <p:nvGrpSpPr>
          <p:cNvPr id="4" name="Group 127"/>
          <p:cNvGrpSpPr>
            <a:grpSpLocks/>
          </p:cNvGrpSpPr>
          <p:nvPr/>
        </p:nvGrpSpPr>
        <p:grpSpPr bwMode="auto">
          <a:xfrm>
            <a:off x="4034392" y="1063991"/>
            <a:ext cx="710734" cy="700143"/>
            <a:chOff x="2640" y="1088"/>
            <a:chExt cx="432" cy="415"/>
          </a:xfrm>
        </p:grpSpPr>
        <p:grpSp>
          <p:nvGrpSpPr>
            <p:cNvPr id="5" name="Group 8"/>
            <p:cNvGrpSpPr>
              <a:grpSpLocks/>
            </p:cNvGrpSpPr>
            <p:nvPr/>
          </p:nvGrpSpPr>
          <p:grpSpPr bwMode="auto">
            <a:xfrm>
              <a:off x="2640" y="1088"/>
              <a:ext cx="432" cy="415"/>
              <a:chOff x="2016" y="1920"/>
              <a:chExt cx="1680" cy="1680"/>
            </a:xfrm>
          </p:grpSpPr>
          <p:sp>
            <p:nvSpPr>
              <p:cNvPr id="52271" name="Oval 9"/>
              <p:cNvSpPr>
                <a:spLocks noChangeArrowheads="1"/>
              </p:cNvSpPr>
              <p:nvPr/>
            </p:nvSpPr>
            <p:spPr bwMode="gray">
              <a:xfrm>
                <a:off x="2016" y="1920"/>
                <a:ext cx="1680" cy="1680"/>
              </a:xfrm>
              <a:prstGeom prst="ellipse">
                <a:avLst/>
              </a:prstGeom>
              <a:gradFill rotWithShape="1">
                <a:gsLst>
                  <a:gs pos="0">
                    <a:srgbClr val="FFCC00"/>
                  </a:gs>
                  <a:gs pos="100000">
                    <a:srgbClr val="6C5600"/>
                  </a:gs>
                </a:gsLst>
                <a:lin ang="5400000" scaled="1"/>
              </a:gradFill>
              <a:ln w="9525">
                <a:solidFill>
                  <a:srgbClr val="000000"/>
                </a:solidFill>
                <a:round/>
                <a:headEnd/>
                <a:tailEnd/>
              </a:ln>
              <a:effectLst/>
            </p:spPr>
            <p:txBody>
              <a:bodyPr wrap="none" anchor="ctr"/>
              <a:lstStyle/>
              <a:p>
                <a:endParaRPr lang="en-US" altLang="en-US"/>
              </a:p>
            </p:txBody>
          </p:sp>
          <p:sp>
            <p:nvSpPr>
              <p:cNvPr id="52272" name="Freeform 10"/>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C00"/>
                  </a:gs>
                </a:gsLst>
                <a:lin ang="5400000" scaled="1"/>
              </a:gradFill>
              <a:ln w="0">
                <a:noFill/>
                <a:prstDash val="solid"/>
                <a:round/>
                <a:headEnd/>
                <a:tailEnd/>
              </a:ln>
            </p:spPr>
            <p:txBody>
              <a:bodyPr/>
              <a:lstStyle/>
              <a:p>
                <a:endParaRPr lang="en-US"/>
              </a:p>
            </p:txBody>
          </p:sp>
        </p:grpSp>
        <p:sp>
          <p:nvSpPr>
            <p:cNvPr id="11" name="Text Box 11"/>
            <p:cNvSpPr txBox="1">
              <a:spLocks noChangeArrowheads="1"/>
            </p:cNvSpPr>
            <p:nvPr/>
          </p:nvSpPr>
          <p:spPr bwMode="gray">
            <a:xfrm>
              <a:off x="2746" y="1115"/>
              <a:ext cx="246" cy="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b="1">
                  <a:solidFill>
                    <a:srgbClr val="FFFFFF"/>
                  </a:solidFill>
                  <a:effectLst>
                    <a:outerShdw blurRad="38100" dist="38100" dir="2700000" algn="tl">
                      <a:srgbClr val="000000"/>
                    </a:outerShdw>
                  </a:effectLst>
                  <a:latin typeface="Verdana" pitchFamily="34" charset="0"/>
                </a:rPr>
                <a:t>1</a:t>
              </a:r>
            </a:p>
          </p:txBody>
        </p:sp>
      </p:grpSp>
      <p:grpSp>
        <p:nvGrpSpPr>
          <p:cNvPr id="6" name="Group 123"/>
          <p:cNvGrpSpPr>
            <a:grpSpLocks/>
          </p:cNvGrpSpPr>
          <p:nvPr/>
        </p:nvGrpSpPr>
        <p:grpSpPr bwMode="auto">
          <a:xfrm>
            <a:off x="3369725" y="4611944"/>
            <a:ext cx="330689" cy="296928"/>
            <a:chOff x="2236" y="3191"/>
            <a:chExt cx="201" cy="176"/>
          </a:xfrm>
        </p:grpSpPr>
        <p:sp>
          <p:nvSpPr>
            <p:cNvPr id="52267" name="Oval 64"/>
            <p:cNvSpPr>
              <a:spLocks noChangeArrowheads="1"/>
            </p:cNvSpPr>
            <p:nvPr/>
          </p:nvSpPr>
          <p:spPr bwMode="gray">
            <a:xfrm rot="-3372907">
              <a:off x="2239" y="3282"/>
              <a:ext cx="82" cy="87"/>
            </a:xfrm>
            <a:prstGeom prst="ellipse">
              <a:avLst/>
            </a:prstGeom>
            <a:gradFill rotWithShape="1">
              <a:gsLst>
                <a:gs pos="0">
                  <a:srgbClr val="33CCCC"/>
                </a:gs>
                <a:gs pos="100000">
                  <a:srgbClr val="228888"/>
                </a:gs>
              </a:gsLst>
              <a:path path="shape">
                <a:fillToRect l="50000" t="50000" r="50000" b="50000"/>
              </a:path>
            </a:gradFill>
            <a:ln w="9525">
              <a:solidFill>
                <a:srgbClr val="000000"/>
              </a:solidFill>
              <a:round/>
              <a:headEnd/>
              <a:tailEnd/>
            </a:ln>
            <a:effectLst/>
          </p:spPr>
          <p:txBody>
            <a:bodyPr wrap="none" anchor="ctr"/>
            <a:lstStyle/>
            <a:p>
              <a:endParaRPr lang="en-US" altLang="en-US"/>
            </a:p>
          </p:txBody>
        </p:sp>
        <p:sp>
          <p:nvSpPr>
            <p:cNvPr id="52268" name="Oval 65"/>
            <p:cNvSpPr>
              <a:spLocks noChangeArrowheads="1"/>
            </p:cNvSpPr>
            <p:nvPr/>
          </p:nvSpPr>
          <p:spPr bwMode="gray">
            <a:xfrm rot="-3372907">
              <a:off x="2353" y="3188"/>
              <a:ext cx="82" cy="87"/>
            </a:xfrm>
            <a:prstGeom prst="ellipse">
              <a:avLst/>
            </a:prstGeom>
            <a:gradFill rotWithShape="1">
              <a:gsLst>
                <a:gs pos="0">
                  <a:srgbClr val="33CCCC"/>
                </a:gs>
                <a:gs pos="100000">
                  <a:srgbClr val="228888"/>
                </a:gs>
              </a:gsLst>
              <a:path path="shape">
                <a:fillToRect l="50000" t="50000" r="50000" b="50000"/>
              </a:path>
            </a:gradFill>
            <a:ln w="9525">
              <a:solidFill>
                <a:srgbClr val="000000"/>
              </a:solidFill>
              <a:round/>
              <a:headEnd/>
              <a:tailEnd/>
            </a:ln>
            <a:effectLst/>
          </p:spPr>
          <p:txBody>
            <a:bodyPr wrap="none" anchor="ctr"/>
            <a:lstStyle/>
            <a:p>
              <a:endParaRPr lang="en-US" altLang="en-US"/>
            </a:p>
          </p:txBody>
        </p:sp>
      </p:grpSp>
      <p:grpSp>
        <p:nvGrpSpPr>
          <p:cNvPr id="7" name="Group 122"/>
          <p:cNvGrpSpPr>
            <a:grpSpLocks/>
          </p:cNvGrpSpPr>
          <p:nvPr/>
        </p:nvGrpSpPr>
        <p:grpSpPr bwMode="auto">
          <a:xfrm>
            <a:off x="2691895" y="4892001"/>
            <a:ext cx="710734" cy="728823"/>
            <a:chOff x="1824" y="3357"/>
            <a:chExt cx="432" cy="432"/>
          </a:xfrm>
        </p:grpSpPr>
        <p:grpSp>
          <p:nvGrpSpPr>
            <p:cNvPr id="9" name="Group 70"/>
            <p:cNvGrpSpPr>
              <a:grpSpLocks/>
            </p:cNvGrpSpPr>
            <p:nvPr/>
          </p:nvGrpSpPr>
          <p:grpSpPr bwMode="auto">
            <a:xfrm>
              <a:off x="1824" y="3357"/>
              <a:ext cx="432" cy="432"/>
              <a:chOff x="2016" y="1920"/>
              <a:chExt cx="1680" cy="1680"/>
            </a:xfrm>
          </p:grpSpPr>
          <p:sp>
            <p:nvSpPr>
              <p:cNvPr id="52265" name="Oval 71"/>
              <p:cNvSpPr>
                <a:spLocks noChangeArrowheads="1"/>
              </p:cNvSpPr>
              <p:nvPr/>
            </p:nvSpPr>
            <p:spPr bwMode="gray">
              <a:xfrm>
                <a:off x="2016" y="1920"/>
                <a:ext cx="1680" cy="1680"/>
              </a:xfrm>
              <a:prstGeom prst="ellipse">
                <a:avLst/>
              </a:prstGeom>
              <a:gradFill rotWithShape="1">
                <a:gsLst>
                  <a:gs pos="0">
                    <a:srgbClr val="33CCCC"/>
                  </a:gs>
                  <a:gs pos="100000">
                    <a:srgbClr val="0C3232"/>
                  </a:gs>
                </a:gsLst>
                <a:lin ang="5400000" scaled="1"/>
              </a:gradFill>
              <a:ln w="9525">
                <a:solidFill>
                  <a:srgbClr val="000000"/>
                </a:solidFill>
                <a:round/>
                <a:headEnd/>
                <a:tailEnd/>
              </a:ln>
              <a:effectLst/>
            </p:spPr>
            <p:txBody>
              <a:bodyPr wrap="none" anchor="ctr"/>
              <a:lstStyle/>
              <a:p>
                <a:endParaRPr lang="en-US" altLang="en-US"/>
              </a:p>
            </p:txBody>
          </p:sp>
          <p:sp>
            <p:nvSpPr>
              <p:cNvPr id="52266" name="Freeform 72"/>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w="0">
                <a:noFill/>
                <a:prstDash val="solid"/>
                <a:round/>
                <a:headEnd/>
                <a:tailEnd/>
              </a:ln>
            </p:spPr>
            <p:txBody>
              <a:bodyPr/>
              <a:lstStyle/>
              <a:p>
                <a:endParaRPr lang="en-US"/>
              </a:p>
            </p:txBody>
          </p:sp>
        </p:grpSp>
        <p:sp>
          <p:nvSpPr>
            <p:cNvPr id="19" name="Text Box 73"/>
            <p:cNvSpPr txBox="1">
              <a:spLocks noChangeArrowheads="1"/>
            </p:cNvSpPr>
            <p:nvPr/>
          </p:nvSpPr>
          <p:spPr bwMode="gray">
            <a:xfrm>
              <a:off x="1911" y="3438"/>
              <a:ext cx="246" cy="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b="1">
                  <a:solidFill>
                    <a:srgbClr val="FFFFFF"/>
                  </a:solidFill>
                  <a:effectLst>
                    <a:outerShdw blurRad="38100" dist="38100" dir="2700000" algn="tl">
                      <a:srgbClr val="000000"/>
                    </a:outerShdw>
                  </a:effectLst>
                  <a:latin typeface="Verdana" pitchFamily="34" charset="0"/>
                </a:rPr>
                <a:t>4</a:t>
              </a:r>
            </a:p>
          </p:txBody>
        </p:sp>
      </p:grpSp>
      <p:grpSp>
        <p:nvGrpSpPr>
          <p:cNvPr id="10" name="Group 126"/>
          <p:cNvGrpSpPr>
            <a:grpSpLocks/>
          </p:cNvGrpSpPr>
          <p:nvPr/>
        </p:nvGrpSpPr>
        <p:grpSpPr bwMode="auto">
          <a:xfrm>
            <a:off x="6171530" y="2548632"/>
            <a:ext cx="705798" cy="737259"/>
            <a:chOff x="3938" y="1968"/>
            <a:chExt cx="430" cy="437"/>
          </a:xfrm>
        </p:grpSpPr>
        <p:grpSp>
          <p:nvGrpSpPr>
            <p:cNvPr id="12" name="Group 75"/>
            <p:cNvGrpSpPr>
              <a:grpSpLocks/>
            </p:cNvGrpSpPr>
            <p:nvPr/>
          </p:nvGrpSpPr>
          <p:grpSpPr bwMode="auto">
            <a:xfrm>
              <a:off x="3938" y="1968"/>
              <a:ext cx="430" cy="437"/>
              <a:chOff x="2016" y="1920"/>
              <a:chExt cx="1680" cy="1680"/>
            </a:xfrm>
          </p:grpSpPr>
          <p:sp>
            <p:nvSpPr>
              <p:cNvPr id="52261" name="Oval 76"/>
              <p:cNvSpPr>
                <a:spLocks noChangeArrowheads="1"/>
              </p:cNvSpPr>
              <p:nvPr/>
            </p:nvSpPr>
            <p:spPr bwMode="gray">
              <a:xfrm>
                <a:off x="2016" y="1920"/>
                <a:ext cx="1680" cy="1680"/>
              </a:xfrm>
              <a:prstGeom prst="ellipse">
                <a:avLst/>
              </a:prstGeom>
              <a:gradFill rotWithShape="1">
                <a:gsLst>
                  <a:gs pos="0">
                    <a:srgbClr val="4996E3"/>
                  </a:gs>
                  <a:gs pos="100000">
                    <a:srgbClr val="214467"/>
                  </a:gs>
                </a:gsLst>
                <a:lin ang="5400000" scaled="1"/>
              </a:gradFill>
              <a:ln w="9525">
                <a:solidFill>
                  <a:srgbClr val="000000"/>
                </a:solidFill>
                <a:round/>
                <a:headEnd/>
                <a:tailEnd/>
              </a:ln>
              <a:effectLst/>
            </p:spPr>
            <p:txBody>
              <a:bodyPr wrap="none" anchor="ctr"/>
              <a:lstStyle/>
              <a:p>
                <a:endParaRPr lang="en-US" altLang="en-US"/>
              </a:p>
            </p:txBody>
          </p:sp>
          <p:sp>
            <p:nvSpPr>
              <p:cNvPr id="52262" name="Freeform 77"/>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w="0">
                <a:noFill/>
                <a:prstDash val="solid"/>
                <a:round/>
                <a:headEnd/>
                <a:tailEnd/>
              </a:ln>
            </p:spPr>
            <p:txBody>
              <a:bodyPr/>
              <a:lstStyle/>
              <a:p>
                <a:endParaRPr lang="en-US"/>
              </a:p>
            </p:txBody>
          </p:sp>
        </p:grpSp>
        <p:sp>
          <p:nvSpPr>
            <p:cNvPr id="24" name="Text Box 78"/>
            <p:cNvSpPr txBox="1">
              <a:spLocks noChangeArrowheads="1"/>
            </p:cNvSpPr>
            <p:nvPr/>
          </p:nvSpPr>
          <p:spPr bwMode="gray">
            <a:xfrm>
              <a:off x="4022" y="2028"/>
              <a:ext cx="246" cy="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b="1">
                  <a:solidFill>
                    <a:srgbClr val="FFFFFF"/>
                  </a:solidFill>
                  <a:effectLst>
                    <a:outerShdw blurRad="38100" dist="38100" dir="2700000" algn="tl">
                      <a:srgbClr val="000000"/>
                    </a:outerShdw>
                  </a:effectLst>
                  <a:latin typeface="Verdana" pitchFamily="34" charset="0"/>
                </a:rPr>
                <a:t>2</a:t>
              </a:r>
            </a:p>
          </p:txBody>
        </p:sp>
      </p:grpSp>
      <p:grpSp>
        <p:nvGrpSpPr>
          <p:cNvPr id="13" name="Group 125"/>
          <p:cNvGrpSpPr>
            <a:grpSpLocks/>
          </p:cNvGrpSpPr>
          <p:nvPr/>
        </p:nvGrpSpPr>
        <p:grpSpPr bwMode="auto">
          <a:xfrm>
            <a:off x="5534830" y="4861634"/>
            <a:ext cx="677829" cy="661340"/>
            <a:chOff x="3552" y="3339"/>
            <a:chExt cx="412" cy="392"/>
          </a:xfrm>
        </p:grpSpPr>
        <p:grpSp>
          <p:nvGrpSpPr>
            <p:cNvPr id="14" name="Group 80"/>
            <p:cNvGrpSpPr>
              <a:grpSpLocks/>
            </p:cNvGrpSpPr>
            <p:nvPr/>
          </p:nvGrpSpPr>
          <p:grpSpPr bwMode="auto">
            <a:xfrm>
              <a:off x="3552" y="3339"/>
              <a:ext cx="412" cy="392"/>
              <a:chOff x="2016" y="1920"/>
              <a:chExt cx="1680" cy="1680"/>
            </a:xfrm>
          </p:grpSpPr>
          <p:sp>
            <p:nvSpPr>
              <p:cNvPr id="52257" name="Oval 81"/>
              <p:cNvSpPr>
                <a:spLocks noChangeArrowheads="1"/>
              </p:cNvSpPr>
              <p:nvPr/>
            </p:nvSpPr>
            <p:spPr bwMode="gray">
              <a:xfrm>
                <a:off x="2016" y="1920"/>
                <a:ext cx="1680" cy="1680"/>
              </a:xfrm>
              <a:prstGeom prst="ellipse">
                <a:avLst/>
              </a:prstGeom>
              <a:gradFill rotWithShape="1">
                <a:gsLst>
                  <a:gs pos="0">
                    <a:srgbClr val="9966FF"/>
                  </a:gs>
                  <a:gs pos="100000">
                    <a:srgbClr val="462E74"/>
                  </a:gs>
                </a:gsLst>
                <a:lin ang="5400000" scaled="1"/>
              </a:gradFill>
              <a:ln w="9525">
                <a:solidFill>
                  <a:srgbClr val="000000"/>
                </a:solidFill>
                <a:round/>
                <a:headEnd/>
                <a:tailEnd/>
              </a:ln>
              <a:effectLst/>
            </p:spPr>
            <p:txBody>
              <a:bodyPr wrap="none" anchor="ctr"/>
              <a:lstStyle/>
              <a:p>
                <a:endParaRPr lang="en-US" altLang="en-US"/>
              </a:p>
            </p:txBody>
          </p:sp>
          <p:sp>
            <p:nvSpPr>
              <p:cNvPr id="52258" name="Freeform 82"/>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w="0">
                <a:noFill/>
                <a:prstDash val="solid"/>
                <a:round/>
                <a:headEnd/>
                <a:tailEnd/>
              </a:ln>
            </p:spPr>
            <p:txBody>
              <a:bodyPr/>
              <a:lstStyle/>
              <a:p>
                <a:endParaRPr lang="en-US"/>
              </a:p>
            </p:txBody>
          </p:sp>
        </p:grpSp>
        <p:sp>
          <p:nvSpPr>
            <p:cNvPr id="29" name="Text Box 83"/>
            <p:cNvSpPr txBox="1">
              <a:spLocks noChangeArrowheads="1"/>
            </p:cNvSpPr>
            <p:nvPr/>
          </p:nvSpPr>
          <p:spPr bwMode="gray">
            <a:xfrm>
              <a:off x="3641" y="3389"/>
              <a:ext cx="244" cy="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b="1" dirty="0">
                  <a:solidFill>
                    <a:srgbClr val="FFFFFF"/>
                  </a:solidFill>
                  <a:effectLst>
                    <a:outerShdw blurRad="38100" dist="38100" dir="2700000" algn="tl">
                      <a:srgbClr val="000000"/>
                    </a:outerShdw>
                  </a:effectLst>
                  <a:latin typeface="Verdana" pitchFamily="34" charset="0"/>
                </a:rPr>
                <a:t>3</a:t>
              </a:r>
            </a:p>
          </p:txBody>
        </p:sp>
      </p:grpSp>
      <p:grpSp>
        <p:nvGrpSpPr>
          <p:cNvPr id="15" name="Group 128"/>
          <p:cNvGrpSpPr>
            <a:grpSpLocks/>
          </p:cNvGrpSpPr>
          <p:nvPr/>
        </p:nvGrpSpPr>
        <p:grpSpPr bwMode="auto">
          <a:xfrm>
            <a:off x="2139102" y="2548632"/>
            <a:ext cx="710734" cy="728823"/>
            <a:chOff x="1488" y="1968"/>
            <a:chExt cx="432" cy="432"/>
          </a:xfrm>
        </p:grpSpPr>
        <p:grpSp>
          <p:nvGrpSpPr>
            <p:cNvPr id="16" name="Group 90"/>
            <p:cNvGrpSpPr>
              <a:grpSpLocks/>
            </p:cNvGrpSpPr>
            <p:nvPr/>
          </p:nvGrpSpPr>
          <p:grpSpPr bwMode="auto">
            <a:xfrm>
              <a:off x="1488" y="1968"/>
              <a:ext cx="432" cy="432"/>
              <a:chOff x="2016" y="1920"/>
              <a:chExt cx="1680" cy="1680"/>
            </a:xfrm>
          </p:grpSpPr>
          <p:sp>
            <p:nvSpPr>
              <p:cNvPr id="52253" name="Oval 91"/>
              <p:cNvSpPr>
                <a:spLocks noChangeArrowheads="1"/>
              </p:cNvSpPr>
              <p:nvPr/>
            </p:nvSpPr>
            <p:spPr bwMode="gray">
              <a:xfrm>
                <a:off x="2016" y="1920"/>
                <a:ext cx="1680" cy="1680"/>
              </a:xfrm>
              <a:prstGeom prst="ellipse">
                <a:avLst/>
              </a:prstGeom>
              <a:gradFill rotWithShape="1">
                <a:gsLst>
                  <a:gs pos="0">
                    <a:srgbClr val="FF9900"/>
                  </a:gs>
                  <a:gs pos="100000">
                    <a:srgbClr val="744600"/>
                  </a:gs>
                </a:gsLst>
                <a:lin ang="5400000" scaled="1"/>
              </a:gradFill>
              <a:ln w="9525">
                <a:solidFill>
                  <a:srgbClr val="000000"/>
                </a:solidFill>
                <a:round/>
                <a:headEnd/>
                <a:tailEnd/>
              </a:ln>
              <a:effectLst/>
            </p:spPr>
            <p:txBody>
              <a:bodyPr wrap="none" anchor="ctr"/>
              <a:lstStyle/>
              <a:p>
                <a:endParaRPr lang="en-US" altLang="en-US"/>
              </a:p>
            </p:txBody>
          </p:sp>
          <p:sp>
            <p:nvSpPr>
              <p:cNvPr id="52254" name="Freeform 92"/>
              <p:cNvSpPr>
                <a:spLocks/>
              </p:cNvSpPr>
              <p:nvPr/>
            </p:nvSpPr>
            <p:spPr bwMode="gray">
              <a:xfrm>
                <a:off x="2208" y="1948"/>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w="0">
                <a:noFill/>
                <a:prstDash val="solid"/>
                <a:round/>
                <a:headEnd/>
                <a:tailEnd/>
              </a:ln>
            </p:spPr>
            <p:txBody>
              <a:bodyPr/>
              <a:lstStyle/>
              <a:p>
                <a:endParaRPr lang="en-US"/>
              </a:p>
            </p:txBody>
          </p:sp>
        </p:grpSp>
        <p:sp>
          <p:nvSpPr>
            <p:cNvPr id="34" name="Text Box 93"/>
            <p:cNvSpPr txBox="1">
              <a:spLocks noChangeArrowheads="1"/>
            </p:cNvSpPr>
            <p:nvPr/>
          </p:nvSpPr>
          <p:spPr bwMode="gray">
            <a:xfrm>
              <a:off x="1578" y="2016"/>
              <a:ext cx="248" cy="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400" b="1">
                  <a:solidFill>
                    <a:srgbClr val="FFFFFF"/>
                  </a:solidFill>
                  <a:effectLst>
                    <a:outerShdw blurRad="38100" dist="38100" dir="2700000" algn="tl">
                      <a:srgbClr val="000000"/>
                    </a:outerShdw>
                  </a:effectLst>
                  <a:latin typeface="Verdana" pitchFamily="34" charset="0"/>
                </a:rPr>
                <a:t>5</a:t>
              </a:r>
            </a:p>
          </p:txBody>
        </p:sp>
      </p:grpSp>
      <p:sp>
        <p:nvSpPr>
          <p:cNvPr id="52236" name="Oval 95"/>
          <p:cNvSpPr>
            <a:spLocks noChangeArrowheads="1"/>
          </p:cNvSpPr>
          <p:nvPr/>
        </p:nvSpPr>
        <p:spPr bwMode="gray">
          <a:xfrm rot="18227093">
            <a:off x="5458256" y="4732705"/>
            <a:ext cx="138341" cy="143134"/>
          </a:xfrm>
          <a:prstGeom prst="ellipse">
            <a:avLst/>
          </a:prstGeom>
          <a:gradFill rotWithShape="1">
            <a:gsLst>
              <a:gs pos="0">
                <a:srgbClr val="9966FF"/>
              </a:gs>
              <a:gs pos="100000">
                <a:srgbClr val="6644AA"/>
              </a:gs>
            </a:gsLst>
            <a:path path="shape">
              <a:fillToRect l="50000" t="50000" r="50000" b="50000"/>
            </a:path>
          </a:gradFill>
          <a:ln w="9525">
            <a:solidFill>
              <a:srgbClr val="000000"/>
            </a:solidFill>
            <a:round/>
            <a:headEnd/>
            <a:tailEnd/>
          </a:ln>
          <a:effectLst/>
        </p:spPr>
        <p:txBody>
          <a:bodyPr wrap="none" anchor="ctr"/>
          <a:lstStyle/>
          <a:p>
            <a:endParaRPr lang="en-US" altLang="en-US"/>
          </a:p>
        </p:txBody>
      </p:sp>
      <p:sp>
        <p:nvSpPr>
          <p:cNvPr id="52237" name="Oval 96"/>
          <p:cNvSpPr>
            <a:spLocks noChangeArrowheads="1"/>
          </p:cNvSpPr>
          <p:nvPr/>
        </p:nvSpPr>
        <p:spPr bwMode="gray">
          <a:xfrm rot="18227093">
            <a:off x="5300315" y="4570744"/>
            <a:ext cx="138341" cy="143134"/>
          </a:xfrm>
          <a:prstGeom prst="ellipse">
            <a:avLst/>
          </a:prstGeom>
          <a:gradFill rotWithShape="1">
            <a:gsLst>
              <a:gs pos="0">
                <a:srgbClr val="9966FF"/>
              </a:gs>
              <a:gs pos="100000">
                <a:srgbClr val="6644AA"/>
              </a:gs>
            </a:gsLst>
            <a:path path="shape">
              <a:fillToRect l="50000" t="50000" r="50000" b="50000"/>
            </a:path>
          </a:gradFill>
          <a:ln w="9525">
            <a:solidFill>
              <a:srgbClr val="000000"/>
            </a:solidFill>
            <a:round/>
            <a:headEnd/>
            <a:tailEnd/>
          </a:ln>
          <a:effectLst/>
        </p:spPr>
        <p:txBody>
          <a:bodyPr wrap="none" anchor="ctr"/>
          <a:lstStyle/>
          <a:p>
            <a:endParaRPr lang="en-US" altLang="en-US"/>
          </a:p>
        </p:txBody>
      </p:sp>
      <p:grpSp>
        <p:nvGrpSpPr>
          <p:cNvPr id="17" name="Group 121"/>
          <p:cNvGrpSpPr>
            <a:grpSpLocks/>
          </p:cNvGrpSpPr>
          <p:nvPr/>
        </p:nvGrpSpPr>
        <p:grpSpPr bwMode="auto">
          <a:xfrm>
            <a:off x="2928807" y="3034514"/>
            <a:ext cx="380046" cy="219322"/>
            <a:chOff x="2016" y="2304"/>
            <a:chExt cx="231" cy="130"/>
          </a:xfrm>
        </p:grpSpPr>
        <p:sp>
          <p:nvSpPr>
            <p:cNvPr id="52249" name="Oval 100"/>
            <p:cNvSpPr>
              <a:spLocks noChangeArrowheads="1"/>
            </p:cNvSpPr>
            <p:nvPr/>
          </p:nvSpPr>
          <p:spPr bwMode="gray">
            <a:xfrm rot="-3372907">
              <a:off x="2019" y="2301"/>
              <a:ext cx="82" cy="87"/>
            </a:xfrm>
            <a:prstGeom prst="ellipse">
              <a:avLst/>
            </a:prstGeom>
            <a:gradFill rotWithShape="1">
              <a:gsLst>
                <a:gs pos="0">
                  <a:srgbClr val="FF9900"/>
                </a:gs>
                <a:gs pos="100000">
                  <a:srgbClr val="AA6600"/>
                </a:gs>
              </a:gsLst>
              <a:path path="shape">
                <a:fillToRect l="50000" t="50000" r="50000" b="50000"/>
              </a:path>
            </a:gradFill>
            <a:ln w="9525">
              <a:solidFill>
                <a:srgbClr val="000000"/>
              </a:solidFill>
              <a:round/>
              <a:headEnd/>
              <a:tailEnd/>
            </a:ln>
            <a:effectLst/>
          </p:spPr>
          <p:txBody>
            <a:bodyPr wrap="none" anchor="ctr"/>
            <a:lstStyle/>
            <a:p>
              <a:endParaRPr lang="en-US" altLang="en-US"/>
            </a:p>
          </p:txBody>
        </p:sp>
        <p:sp>
          <p:nvSpPr>
            <p:cNvPr id="52250" name="Oval 101"/>
            <p:cNvSpPr>
              <a:spLocks noChangeArrowheads="1"/>
            </p:cNvSpPr>
            <p:nvPr/>
          </p:nvSpPr>
          <p:spPr bwMode="gray">
            <a:xfrm rot="-3372907">
              <a:off x="2163" y="2349"/>
              <a:ext cx="82" cy="87"/>
            </a:xfrm>
            <a:prstGeom prst="ellipse">
              <a:avLst/>
            </a:prstGeom>
            <a:gradFill rotWithShape="1">
              <a:gsLst>
                <a:gs pos="0">
                  <a:srgbClr val="FF9900"/>
                </a:gs>
                <a:gs pos="100000">
                  <a:srgbClr val="AA6600"/>
                </a:gs>
              </a:gsLst>
              <a:path path="shape">
                <a:fillToRect l="50000" t="50000" r="50000" b="50000"/>
              </a:path>
            </a:gradFill>
            <a:ln w="9525">
              <a:solidFill>
                <a:srgbClr val="000000"/>
              </a:solidFill>
              <a:round/>
              <a:headEnd/>
              <a:tailEnd/>
            </a:ln>
            <a:effectLst/>
          </p:spPr>
          <p:txBody>
            <a:bodyPr wrap="none" anchor="ctr"/>
            <a:lstStyle/>
            <a:p>
              <a:endParaRPr lang="en-US" altLang="en-US"/>
            </a:p>
          </p:txBody>
        </p:sp>
      </p:grpSp>
      <p:grpSp>
        <p:nvGrpSpPr>
          <p:cNvPr id="18" name="Group 124"/>
          <p:cNvGrpSpPr>
            <a:grpSpLocks/>
          </p:cNvGrpSpPr>
          <p:nvPr/>
        </p:nvGrpSpPr>
        <p:grpSpPr bwMode="auto">
          <a:xfrm>
            <a:off x="4350274" y="1948027"/>
            <a:ext cx="143134" cy="438644"/>
            <a:chOff x="2832" y="1612"/>
            <a:chExt cx="87" cy="260"/>
          </a:xfrm>
        </p:grpSpPr>
        <p:sp>
          <p:nvSpPr>
            <p:cNvPr id="52247" name="Oval 102"/>
            <p:cNvSpPr>
              <a:spLocks noChangeArrowheads="1"/>
            </p:cNvSpPr>
            <p:nvPr/>
          </p:nvSpPr>
          <p:spPr bwMode="gray">
            <a:xfrm rot="-3372907">
              <a:off x="2835" y="1609"/>
              <a:ext cx="82" cy="87"/>
            </a:xfrm>
            <a:prstGeom prst="ellipse">
              <a:avLst/>
            </a:prstGeom>
            <a:gradFill rotWithShape="1">
              <a:gsLst>
                <a:gs pos="0">
                  <a:srgbClr val="FFCC00"/>
                </a:gs>
                <a:gs pos="100000">
                  <a:srgbClr val="AA8800"/>
                </a:gs>
              </a:gsLst>
              <a:path path="shape">
                <a:fillToRect l="50000" t="50000" r="50000" b="50000"/>
              </a:path>
            </a:gradFill>
            <a:ln w="9525">
              <a:solidFill>
                <a:srgbClr val="000000"/>
              </a:solidFill>
              <a:round/>
              <a:headEnd/>
              <a:tailEnd/>
            </a:ln>
            <a:effectLst/>
          </p:spPr>
          <p:txBody>
            <a:bodyPr wrap="none" anchor="ctr"/>
            <a:lstStyle/>
            <a:p>
              <a:endParaRPr lang="en-US" altLang="en-US"/>
            </a:p>
          </p:txBody>
        </p:sp>
        <p:sp>
          <p:nvSpPr>
            <p:cNvPr id="52248" name="Oval 103"/>
            <p:cNvSpPr>
              <a:spLocks noChangeArrowheads="1"/>
            </p:cNvSpPr>
            <p:nvPr/>
          </p:nvSpPr>
          <p:spPr bwMode="gray">
            <a:xfrm rot="-3372907">
              <a:off x="2835" y="1787"/>
              <a:ext cx="82" cy="87"/>
            </a:xfrm>
            <a:prstGeom prst="ellipse">
              <a:avLst/>
            </a:prstGeom>
            <a:gradFill rotWithShape="1">
              <a:gsLst>
                <a:gs pos="0">
                  <a:srgbClr val="FFCC00"/>
                </a:gs>
                <a:gs pos="100000">
                  <a:srgbClr val="AA8800"/>
                </a:gs>
              </a:gsLst>
              <a:path path="shape">
                <a:fillToRect l="50000" t="50000" r="50000" b="50000"/>
              </a:path>
            </a:gradFill>
            <a:ln w="9525">
              <a:solidFill>
                <a:srgbClr val="000000"/>
              </a:solidFill>
              <a:round/>
              <a:headEnd/>
              <a:tailEnd/>
            </a:ln>
            <a:effectLst/>
          </p:spPr>
          <p:txBody>
            <a:bodyPr wrap="none" anchor="ctr"/>
            <a:lstStyle/>
            <a:p>
              <a:endParaRPr lang="en-US" altLang="en-US"/>
            </a:p>
          </p:txBody>
        </p:sp>
      </p:grpSp>
      <p:sp>
        <p:nvSpPr>
          <p:cNvPr id="52240" name="Oval 104"/>
          <p:cNvSpPr>
            <a:spLocks noChangeArrowheads="1"/>
          </p:cNvSpPr>
          <p:nvPr/>
        </p:nvSpPr>
        <p:spPr bwMode="gray">
          <a:xfrm rot="18227093">
            <a:off x="5872851" y="3062485"/>
            <a:ext cx="138341" cy="143134"/>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a:effectLst/>
        </p:spPr>
        <p:txBody>
          <a:bodyPr wrap="none" anchor="ctr"/>
          <a:lstStyle/>
          <a:p>
            <a:endParaRPr lang="en-US" altLang="en-US"/>
          </a:p>
        </p:txBody>
      </p:sp>
      <p:sp>
        <p:nvSpPr>
          <p:cNvPr id="52241" name="Oval 105"/>
          <p:cNvSpPr>
            <a:spLocks noChangeArrowheads="1"/>
          </p:cNvSpPr>
          <p:nvPr/>
        </p:nvSpPr>
        <p:spPr bwMode="gray">
          <a:xfrm rot="18227093">
            <a:off x="5616197" y="3194078"/>
            <a:ext cx="138341" cy="143134"/>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a:effectLst/>
        </p:spPr>
        <p:txBody>
          <a:bodyPr wrap="none" anchor="ctr"/>
          <a:lstStyle/>
          <a:p>
            <a:endParaRPr lang="en-US" altLang="en-US"/>
          </a:p>
        </p:txBody>
      </p:sp>
      <p:sp>
        <p:nvSpPr>
          <p:cNvPr id="48" name="Text Box 117"/>
          <p:cNvSpPr txBox="1">
            <a:spLocks noChangeArrowheads="1"/>
          </p:cNvSpPr>
          <p:nvPr/>
        </p:nvSpPr>
        <p:spPr bwMode="auto">
          <a:xfrm>
            <a:off x="3098800" y="533400"/>
            <a:ext cx="3154363"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nl-NL" sz="2000" dirty="0" smtClean="0"/>
              <a:t>Quyền của </a:t>
            </a:r>
            <a:r>
              <a:rPr lang="nl-NL" sz="2000" i="1" dirty="0" smtClean="0"/>
              <a:t>người quản lý di sản, người đang chiếm hữu, sử dụng, quản lý di sản:</a:t>
            </a:r>
            <a:endParaRPr lang="en-US" altLang="en-US" sz="2000" i="1" dirty="0">
              <a:solidFill>
                <a:schemeClr val="accent6">
                  <a:lumMod val="75000"/>
                </a:schemeClr>
              </a:solidFill>
            </a:endParaRPr>
          </a:p>
        </p:txBody>
      </p:sp>
      <p:sp>
        <p:nvSpPr>
          <p:cNvPr id="53" name="Text Box 117"/>
          <p:cNvSpPr txBox="1">
            <a:spLocks noChangeArrowheads="1"/>
          </p:cNvSpPr>
          <p:nvPr/>
        </p:nvSpPr>
        <p:spPr bwMode="auto">
          <a:xfrm>
            <a:off x="6851650" y="2405062"/>
            <a:ext cx="2038350" cy="163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nl-NL" sz="2000" i="1" dirty="0" smtClean="0"/>
              <a:t>V</a:t>
            </a:r>
            <a:r>
              <a:rPr lang="pt-BR" sz="2000" i="1" dirty="0" smtClean="0"/>
              <a:t>iệc từ chối nhận di sản phải được thể hiện </a:t>
            </a:r>
            <a:r>
              <a:rPr lang="pt-BR" sz="2000" b="1" dirty="0" smtClean="0"/>
              <a:t>trước thời điểm phân chia di sản</a:t>
            </a:r>
            <a:endParaRPr lang="en-US" altLang="en-US" sz="2000" b="1" dirty="0">
              <a:solidFill>
                <a:schemeClr val="accent6">
                  <a:lumMod val="75000"/>
                </a:schemeClr>
              </a:solidFill>
            </a:endParaRPr>
          </a:p>
        </p:txBody>
      </p:sp>
      <p:sp>
        <p:nvSpPr>
          <p:cNvPr id="54" name="Text Box 117"/>
          <p:cNvSpPr txBox="1">
            <a:spLocks noChangeArrowheads="1"/>
          </p:cNvSpPr>
          <p:nvPr/>
        </p:nvSpPr>
        <p:spPr bwMode="auto">
          <a:xfrm>
            <a:off x="6248400" y="4495800"/>
            <a:ext cx="2641600"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nl-NL" sz="2000" i="1" dirty="0" smtClean="0"/>
              <a:t>T</a:t>
            </a:r>
            <a:r>
              <a:rPr lang="pt-BR" sz="2000" i="1" dirty="0" smtClean="0"/>
              <a:t>hời hiệu để người thừa kế </a:t>
            </a:r>
            <a:r>
              <a:rPr lang="pt-BR" sz="2000" dirty="0" smtClean="0"/>
              <a:t>yêu cầu chia di sản là </a:t>
            </a:r>
            <a:r>
              <a:rPr lang="pt-BR" sz="2000" b="1" dirty="0" smtClean="0"/>
              <a:t>30 năm đối với bất động sản</a:t>
            </a:r>
            <a:r>
              <a:rPr lang="pt-BR" sz="2000" dirty="0" smtClean="0"/>
              <a:t>, </a:t>
            </a:r>
            <a:r>
              <a:rPr lang="pt-BR" sz="2000" b="1" dirty="0" smtClean="0"/>
              <a:t>10 năm đối với động sản</a:t>
            </a:r>
            <a:r>
              <a:rPr lang="pt-BR" sz="2000" dirty="0" smtClean="0"/>
              <a:t>, </a:t>
            </a:r>
            <a:r>
              <a:rPr lang="pt-BR" sz="2000" i="1" dirty="0" smtClean="0"/>
              <a:t>kể từ thời điểm mở thừa kế...</a:t>
            </a:r>
            <a:endParaRPr lang="en-US" altLang="en-US" sz="2000" i="1" dirty="0">
              <a:solidFill>
                <a:schemeClr val="accent6">
                  <a:lumMod val="75000"/>
                </a:schemeClr>
              </a:solidFill>
            </a:endParaRPr>
          </a:p>
        </p:txBody>
      </p:sp>
      <p:sp>
        <p:nvSpPr>
          <p:cNvPr id="55" name="Text Box 117"/>
          <p:cNvSpPr txBox="1">
            <a:spLocks noChangeArrowheads="1"/>
          </p:cNvSpPr>
          <p:nvPr/>
        </p:nvSpPr>
        <p:spPr bwMode="auto">
          <a:xfrm>
            <a:off x="165100" y="4191000"/>
            <a:ext cx="2527300" cy="2554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pt-BR" sz="2000" dirty="0" smtClean="0"/>
              <a:t>- </a:t>
            </a:r>
            <a:r>
              <a:rPr lang="pt-BR" sz="2000" i="1" dirty="0" smtClean="0"/>
              <a:t>Không QĐ di chúc chung của vợ chồng</a:t>
            </a:r>
            <a:r>
              <a:rPr lang="pt-BR" sz="2000" dirty="0" smtClean="0"/>
              <a:t>;</a:t>
            </a:r>
            <a:endParaRPr lang="en-US" sz="2000" dirty="0" smtClean="0"/>
          </a:p>
          <a:p>
            <a:pPr algn="ctr"/>
            <a:r>
              <a:rPr lang="pt-BR" sz="2000" dirty="0" smtClean="0"/>
              <a:t>- Quy định về thứ tự ưu tiên thanh toán các nghĩa vụ tài sản và các khoản chi phí liên quan đến thừa kế</a:t>
            </a:r>
            <a:r>
              <a:rPr lang="pt-BR" sz="2000" i="1" dirty="0" smtClean="0"/>
              <a:t> hợp lý, công bằng hơn </a:t>
            </a:r>
            <a:endParaRPr lang="en-US" altLang="en-US" sz="2000" i="1" dirty="0">
              <a:solidFill>
                <a:schemeClr val="accent6">
                  <a:lumMod val="75000"/>
                </a:schemeClr>
              </a:solidFill>
            </a:endParaRPr>
          </a:p>
        </p:txBody>
      </p:sp>
      <p:sp>
        <p:nvSpPr>
          <p:cNvPr id="56" name="Text Box 117"/>
          <p:cNvSpPr txBox="1">
            <a:spLocks noChangeArrowheads="1"/>
          </p:cNvSpPr>
          <p:nvPr/>
        </p:nvSpPr>
        <p:spPr bwMode="auto">
          <a:xfrm>
            <a:off x="0" y="1905000"/>
            <a:ext cx="2290763"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2000" dirty="0" smtClean="0"/>
              <a:t>V</a:t>
            </a:r>
            <a:r>
              <a:rPr lang="vi-VN" sz="2000" dirty="0" smtClean="0"/>
              <a:t>iệc chia di sản ảnh hưởng nghiêm trọng đến đời sống của bên vợ hoặc chồng còn sống và gia đình</a:t>
            </a:r>
            <a:r>
              <a:rPr lang="en-US" sz="2000" dirty="0" smtClean="0"/>
              <a:t>…</a:t>
            </a:r>
            <a:endParaRPr lang="en-US" altLang="en-US" sz="2000" dirty="0">
              <a:solidFill>
                <a:schemeClr val="accent6">
                  <a:lumMod val="75000"/>
                </a:schemeClr>
              </a:solidFill>
            </a:endParaRPr>
          </a:p>
        </p:txBody>
      </p:sp>
      <p:pic>
        <p:nvPicPr>
          <p:cNvPr id="51" name="Picture 50" descr="HB11.jpg"/>
          <p:cNvPicPr>
            <a:picLocks noChangeAspect="1"/>
          </p:cNvPicPr>
          <p:nvPr/>
        </p:nvPicPr>
        <p:blipFill>
          <a:blip r:embed="rId3" cstate="print"/>
          <a:stretch>
            <a:fillRect/>
          </a:stretch>
        </p:blipFill>
        <p:spPr>
          <a:xfrm>
            <a:off x="6781800" y="152400"/>
            <a:ext cx="2209800" cy="1676400"/>
          </a:xfrm>
          <a:prstGeom prst="rect">
            <a:avLst/>
          </a:prstGeom>
          <a:ln>
            <a:noFill/>
          </a:ln>
          <a:effectLst>
            <a:softEdge rad="112500"/>
          </a:effectLst>
        </p:spPr>
      </p:pic>
      <p:pic>
        <p:nvPicPr>
          <p:cNvPr id="52" name="Picture 51" descr="HB7.jpg"/>
          <p:cNvPicPr>
            <a:picLocks noChangeAspect="1"/>
          </p:cNvPicPr>
          <p:nvPr/>
        </p:nvPicPr>
        <p:blipFill>
          <a:blip r:embed="rId4" cstate="print"/>
          <a:stretch>
            <a:fillRect/>
          </a:stretch>
        </p:blipFill>
        <p:spPr>
          <a:xfrm>
            <a:off x="152400" y="228600"/>
            <a:ext cx="2286000" cy="1447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diamond(in)">
                                      <p:cBhvr>
                                        <p:cTn id="14" dur="20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53"/>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53"/>
                                        </p:tgtEl>
                                        <p:attrNameLst>
                                          <p:attrName>ppt_y</p:attrName>
                                        </p:attrNameLst>
                                      </p:cBhvr>
                                      <p:tavLst>
                                        <p:tav tm="0">
                                          <p:val>
                                            <p:strVal val="#ppt_y"/>
                                          </p:val>
                                        </p:tav>
                                        <p:tav tm="100000">
                                          <p:val>
                                            <p:strVal val="#ppt_y"/>
                                          </p:val>
                                        </p:tav>
                                      </p:tavLst>
                                    </p:anim>
                                    <p:animEffect transition="in" filter="fade">
                                      <p:cBhvr>
                                        <p:cTn id="27" dur="10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edge">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dow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to="" calcmode="lin" valueType="num">
                                      <p:cBhvr>
                                        <p:cTn id="42" dur="1" fill="hold"/>
                                        <p:tgtEl>
                                          <p:spTgt spid="7"/>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1000" fill="hold"/>
                                        <p:tgtEl>
                                          <p:spTgt spid="55"/>
                                        </p:tgtEl>
                                        <p:attrNameLst>
                                          <p:attrName>ppt_w</p:attrName>
                                        </p:attrNameLst>
                                      </p:cBhvr>
                                      <p:tavLst>
                                        <p:tav tm="0">
                                          <p:val>
                                            <p:strVal val="#ppt_w*0.70"/>
                                          </p:val>
                                        </p:tav>
                                        <p:tav tm="100000">
                                          <p:val>
                                            <p:strVal val="#ppt_w"/>
                                          </p:val>
                                        </p:tav>
                                      </p:tavLst>
                                    </p:anim>
                                    <p:anim calcmode="lin" valueType="num">
                                      <p:cBhvr>
                                        <p:cTn id="48" dur="1000" fill="hold"/>
                                        <p:tgtEl>
                                          <p:spTgt spid="55"/>
                                        </p:tgtEl>
                                        <p:attrNameLst>
                                          <p:attrName>ppt_h</p:attrName>
                                        </p:attrNameLst>
                                      </p:cBhvr>
                                      <p:tavLst>
                                        <p:tav tm="0">
                                          <p:val>
                                            <p:strVal val="#ppt_h"/>
                                          </p:val>
                                        </p:tav>
                                        <p:tav tm="100000">
                                          <p:val>
                                            <p:strVal val="#ppt_h"/>
                                          </p:val>
                                        </p:tav>
                                      </p:tavLst>
                                    </p:anim>
                                    <p:animEffect transition="in" filter="fade">
                                      <p:cBhvr>
                                        <p:cTn id="49" dur="1000"/>
                                        <p:tgtEl>
                                          <p:spTgt spid="55"/>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0" presetClass="entr" presetSubtype="0" fill="hold" grpId="0" nodeType="clickEffect">
                                  <p:stCondLst>
                                    <p:cond delay="0"/>
                                  </p:stCondLst>
                                  <p:iterate type="lt">
                                    <p:tmPct val="10000"/>
                                  </p:iterate>
                                  <p:childTnLst>
                                    <p:set>
                                      <p:cBhvr>
                                        <p:cTn id="60" dur="1" fill="hold">
                                          <p:stCondLst>
                                            <p:cond delay="0"/>
                                          </p:stCondLst>
                                        </p:cTn>
                                        <p:tgtEl>
                                          <p:spTgt spid="56"/>
                                        </p:tgtEl>
                                        <p:attrNameLst>
                                          <p:attrName>style.visibility</p:attrName>
                                        </p:attrNameLst>
                                      </p:cBhvr>
                                      <p:to>
                                        <p:strVal val="visible"/>
                                      </p:to>
                                    </p:set>
                                    <p:animEffect transition="in" filter="fade">
                                      <p:cBhvr>
                                        <p:cTn id="61" dur="1000"/>
                                        <p:tgtEl>
                                          <p:spTgt spid="56"/>
                                        </p:tgtEl>
                                      </p:cBhvr>
                                    </p:animEffect>
                                    <p:anim calcmode="lin" valueType="num">
                                      <p:cBhvr>
                                        <p:cTn id="62" dur="1000" fill="hold"/>
                                        <p:tgtEl>
                                          <p:spTgt spid="56"/>
                                        </p:tgtEl>
                                        <p:attrNameLst>
                                          <p:attrName>ppt_x</p:attrName>
                                        </p:attrNameLst>
                                      </p:cBhvr>
                                      <p:tavLst>
                                        <p:tav tm="0">
                                          <p:val>
                                            <p:strVal val="#ppt_x-.1"/>
                                          </p:val>
                                        </p:tav>
                                        <p:tav tm="100000">
                                          <p:val>
                                            <p:strVal val="#ppt_x"/>
                                          </p:val>
                                        </p:tav>
                                      </p:tavLst>
                                    </p:anim>
                                    <p:anim calcmode="lin" valueType="num">
                                      <p:cBhvr>
                                        <p:cTn id="63" dur="10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3" grpId="0"/>
      <p:bldP spid="54" grpId="0"/>
      <p:bldP spid="55" grpId="0"/>
      <p:bldP spid="5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Date Placeholder 3"/>
          <p:cNvSpPr>
            <a:spLocks noGrp="1"/>
          </p:cNvSpPr>
          <p:nvPr>
            <p:ph type="dt" sz="half" idx="10"/>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endParaRPr lang="en-US" smtClean="0"/>
          </a:p>
        </p:txBody>
      </p:sp>
      <p:sp>
        <p:nvSpPr>
          <p:cNvPr id="36871" name="Slide Number Placeholder 48"/>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D7AA54D-04C2-47B7-B97D-7DFACDBBC670}" type="slidenum">
              <a:rPr lang="en-US" smtClean="0"/>
              <a:pPr fontAlgn="base">
                <a:spcBef>
                  <a:spcPct val="0"/>
                </a:spcBef>
                <a:spcAft>
                  <a:spcPct val="0"/>
                </a:spcAft>
                <a:defRPr/>
              </a:pPr>
              <a:t>36</a:t>
            </a:fld>
            <a:endParaRPr lang="en-US" smtClean="0"/>
          </a:p>
        </p:txBody>
      </p:sp>
      <p:grpSp>
        <p:nvGrpSpPr>
          <p:cNvPr id="2" name="Group 3"/>
          <p:cNvGrpSpPr>
            <a:grpSpLocks/>
          </p:cNvGrpSpPr>
          <p:nvPr/>
        </p:nvGrpSpPr>
        <p:grpSpPr bwMode="auto">
          <a:xfrm>
            <a:off x="1143000" y="1831975"/>
            <a:ext cx="2246313" cy="4035425"/>
            <a:chOff x="672" y="1296"/>
            <a:chExt cx="1415" cy="2542"/>
          </a:xfrm>
        </p:grpSpPr>
        <p:sp>
          <p:nvSpPr>
            <p:cNvPr id="38947"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en-US">
                <a:latin typeface="Century Schoolbook" pitchFamily="18" charset="0"/>
              </a:endParaRPr>
            </a:p>
          </p:txBody>
        </p:sp>
        <p:sp>
          <p:nvSpPr>
            <p:cNvPr id="38948" name="AutoShape 5"/>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en-US">
                <a:latin typeface="Century Schoolbook" pitchFamily="18" charset="0"/>
              </a:endParaRPr>
            </a:p>
          </p:txBody>
        </p:sp>
        <p:sp>
          <p:nvSpPr>
            <p:cNvPr id="38949"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en-US">
                <a:latin typeface="Century Schoolbook" pitchFamily="18" charset="0"/>
              </a:endParaRPr>
            </a:p>
          </p:txBody>
        </p:sp>
        <p:sp>
          <p:nvSpPr>
            <p:cNvPr id="38950"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en-US">
                <a:latin typeface="Century Schoolbook" pitchFamily="18" charset="0"/>
              </a:endParaRPr>
            </a:p>
          </p:txBody>
        </p:sp>
        <p:sp>
          <p:nvSpPr>
            <p:cNvPr id="38951"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w="9525">
              <a:noFill/>
              <a:round/>
              <a:headEnd/>
              <a:tailEnd/>
            </a:ln>
          </p:spPr>
          <p:txBody>
            <a:bodyPr wrap="none" anchor="ctr"/>
            <a:lstStyle/>
            <a:p>
              <a:endParaRPr lang="en-US">
                <a:latin typeface="Century Schoolbook" pitchFamily="18" charset="0"/>
              </a:endParaRPr>
            </a:p>
          </p:txBody>
        </p:sp>
        <p:sp>
          <p:nvSpPr>
            <p:cNvPr id="38952"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w="9525">
              <a:noFill/>
              <a:round/>
              <a:headEnd/>
              <a:tailEnd/>
            </a:ln>
          </p:spPr>
          <p:txBody>
            <a:bodyPr wrap="none" anchor="ctr"/>
            <a:lstStyle/>
            <a:p>
              <a:endParaRPr lang="en-US">
                <a:latin typeface="Century Schoolbook" pitchFamily="18" charset="0"/>
              </a:endParaRPr>
            </a:p>
          </p:txBody>
        </p:sp>
        <p:grpSp>
          <p:nvGrpSpPr>
            <p:cNvPr id="3" name="Group 10"/>
            <p:cNvGrpSpPr>
              <a:grpSpLocks/>
            </p:cNvGrpSpPr>
            <p:nvPr/>
          </p:nvGrpSpPr>
          <p:grpSpPr bwMode="auto">
            <a:xfrm>
              <a:off x="1189" y="1296"/>
              <a:ext cx="405" cy="405"/>
              <a:chOff x="1289" y="582"/>
              <a:chExt cx="668" cy="668"/>
            </a:xfrm>
          </p:grpSpPr>
          <p:sp>
            <p:nvSpPr>
              <p:cNvPr id="38956" name="Oval 11"/>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a:latin typeface="Century Schoolbook" pitchFamily="18" charset="0"/>
                </a:endParaRPr>
              </a:p>
            </p:txBody>
          </p:sp>
          <p:sp>
            <p:nvSpPr>
              <p:cNvPr id="38957"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latin typeface="Century Schoolbook" pitchFamily="18" charset="0"/>
                </a:endParaRPr>
              </a:p>
            </p:txBody>
          </p:sp>
          <p:sp>
            <p:nvSpPr>
              <p:cNvPr id="38958"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latin typeface="Century Schoolbook" pitchFamily="18" charset="0"/>
                </a:endParaRPr>
              </a:p>
            </p:txBody>
          </p:sp>
          <p:sp>
            <p:nvSpPr>
              <p:cNvPr id="38959"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latin typeface="Century Schoolbook" pitchFamily="18" charset="0"/>
                </a:endParaRPr>
              </a:p>
            </p:txBody>
          </p:sp>
          <p:sp>
            <p:nvSpPr>
              <p:cNvPr id="38960"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latin typeface="Century Schoolbook" pitchFamily="18" charset="0"/>
                </a:endParaRPr>
              </a:p>
            </p:txBody>
          </p:sp>
        </p:grpSp>
        <p:sp>
          <p:nvSpPr>
            <p:cNvPr id="38954" name="Text Box 16"/>
            <p:cNvSpPr txBox="1">
              <a:spLocks noChangeArrowheads="1"/>
            </p:cNvSpPr>
            <p:nvPr/>
          </p:nvSpPr>
          <p:spPr bwMode="gray">
            <a:xfrm>
              <a:off x="1276" y="1354"/>
              <a:ext cx="223" cy="288"/>
            </a:xfrm>
            <a:prstGeom prst="rect">
              <a:avLst/>
            </a:prstGeom>
            <a:noFill/>
            <a:ln w="9525" algn="ctr">
              <a:noFill/>
              <a:miter lim="800000"/>
              <a:headEnd/>
              <a:tailEnd/>
            </a:ln>
          </p:spPr>
          <p:txBody>
            <a:bodyPr wrap="none">
              <a:spAutoFit/>
            </a:bodyPr>
            <a:lstStyle/>
            <a:p>
              <a:pPr algn="ctr"/>
              <a:r>
                <a:rPr lang="en-US" sz="2400">
                  <a:solidFill>
                    <a:srgbClr val="000000"/>
                  </a:solidFill>
                  <a:latin typeface="Century Schoolbook" pitchFamily="18" charset="0"/>
                </a:rPr>
                <a:t>1</a:t>
              </a:r>
              <a:endParaRPr lang="en-US">
                <a:latin typeface="Century Schoolbook" pitchFamily="18" charset="0"/>
              </a:endParaRPr>
            </a:p>
          </p:txBody>
        </p:sp>
        <p:sp>
          <p:nvSpPr>
            <p:cNvPr id="38955" name="Text Box 17"/>
            <p:cNvSpPr txBox="1">
              <a:spLocks noChangeArrowheads="1"/>
            </p:cNvSpPr>
            <p:nvPr/>
          </p:nvSpPr>
          <p:spPr bwMode="gray">
            <a:xfrm>
              <a:off x="672" y="1776"/>
              <a:ext cx="1392" cy="1221"/>
            </a:xfrm>
            <a:prstGeom prst="rect">
              <a:avLst/>
            </a:prstGeom>
            <a:noFill/>
            <a:ln w="9525" algn="ctr">
              <a:noFill/>
              <a:miter lim="800000"/>
              <a:headEnd/>
              <a:tailEnd/>
            </a:ln>
          </p:spPr>
          <p:txBody>
            <a:bodyPr wrap="square">
              <a:spAutoFit/>
            </a:bodyPr>
            <a:lstStyle/>
            <a:p>
              <a:pPr algn="ctr"/>
              <a:r>
                <a:rPr lang="nl-NL" sz="2000" b="1" i="1" dirty="0" smtClean="0"/>
                <a:t>Về quy định chung (Đ663-671)</a:t>
              </a:r>
            </a:p>
            <a:p>
              <a:pPr algn="ctr">
                <a:buFontTx/>
                <a:buChar char="-"/>
              </a:pPr>
              <a:r>
                <a:rPr lang="nl-NL" sz="2000" b="1" i="1" dirty="0" smtClean="0">
                  <a:latin typeface="Century Schoolbook" pitchFamily="18" charset="0"/>
                </a:rPr>
                <a:t> Phạm vi áp dụng;</a:t>
              </a:r>
            </a:p>
            <a:p>
              <a:pPr algn="ctr">
                <a:buFontTx/>
                <a:buChar char="-"/>
              </a:pPr>
              <a:r>
                <a:rPr lang="nl-NL" sz="2000" b="1" i="1" dirty="0" smtClean="0">
                  <a:latin typeface="Century Schoolbook" pitchFamily="18" charset="0"/>
                </a:rPr>
                <a:t> X</a:t>
              </a:r>
              <a:r>
                <a:rPr lang="en-US" sz="2000" b="1" i="1" dirty="0" err="1" smtClean="0"/>
                <a:t>ác</a:t>
              </a:r>
              <a:r>
                <a:rPr lang="en-US" sz="2000" b="1" i="1" dirty="0" smtClean="0"/>
                <a:t> </a:t>
              </a:r>
              <a:r>
                <a:rPr lang="en-US" sz="2000" b="1" i="1" dirty="0" err="1" smtClean="0"/>
                <a:t>định</a:t>
              </a:r>
              <a:r>
                <a:rPr lang="en-US" sz="2000" b="1" i="1" dirty="0" smtClean="0"/>
                <a:t> </a:t>
              </a:r>
              <a:r>
                <a:rPr lang="en-US" sz="2000" b="1" i="1" dirty="0" err="1" smtClean="0"/>
                <a:t>pháp</a:t>
              </a:r>
              <a:r>
                <a:rPr lang="en-US" sz="2000" b="1" i="1" dirty="0" smtClean="0"/>
                <a:t> </a:t>
              </a:r>
              <a:r>
                <a:rPr lang="en-US" sz="2000" b="1" i="1" dirty="0" err="1" smtClean="0"/>
                <a:t>luật</a:t>
              </a:r>
              <a:r>
                <a:rPr lang="en-US" sz="2000" b="1" i="1" dirty="0" smtClean="0"/>
                <a:t> </a:t>
              </a:r>
              <a:r>
                <a:rPr lang="en-US" sz="2000" b="1" i="1" dirty="0" err="1" smtClean="0"/>
                <a:t>áp</a:t>
              </a:r>
              <a:r>
                <a:rPr lang="en-US" sz="2000" b="1" i="1" dirty="0" smtClean="0"/>
                <a:t> </a:t>
              </a:r>
              <a:r>
                <a:rPr lang="en-US" sz="2000" b="1" i="1" dirty="0" err="1" smtClean="0"/>
                <a:t>dụng</a:t>
              </a:r>
              <a:endParaRPr lang="en-US" sz="2000" dirty="0">
                <a:latin typeface="Century Schoolbook" pitchFamily="18" charset="0"/>
              </a:endParaRPr>
            </a:p>
          </p:txBody>
        </p:sp>
      </p:grpSp>
      <p:grpSp>
        <p:nvGrpSpPr>
          <p:cNvPr id="4" name="Group 18"/>
          <p:cNvGrpSpPr>
            <a:grpSpLocks/>
          </p:cNvGrpSpPr>
          <p:nvPr/>
        </p:nvGrpSpPr>
        <p:grpSpPr bwMode="auto">
          <a:xfrm>
            <a:off x="3581400" y="1831975"/>
            <a:ext cx="2166938" cy="4035425"/>
            <a:chOff x="2208" y="1296"/>
            <a:chExt cx="1365" cy="2542"/>
          </a:xfrm>
        </p:grpSpPr>
        <p:sp>
          <p:nvSpPr>
            <p:cNvPr id="38934"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en-US">
                <a:latin typeface="Century Schoolbook" pitchFamily="18" charset="0"/>
              </a:endParaRPr>
            </a:p>
          </p:txBody>
        </p:sp>
        <p:sp>
          <p:nvSpPr>
            <p:cNvPr id="38935" name="AutoShape 20"/>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p:spPr>
          <p:txBody>
            <a:bodyPr wrap="none" anchor="ctr"/>
            <a:lstStyle/>
            <a:p>
              <a:endParaRPr lang="en-US">
                <a:latin typeface="Century Schoolbook" pitchFamily="18" charset="0"/>
              </a:endParaRPr>
            </a:p>
          </p:txBody>
        </p:sp>
        <p:sp>
          <p:nvSpPr>
            <p:cNvPr id="38936"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en-US">
                <a:latin typeface="Century Schoolbook" pitchFamily="18" charset="0"/>
              </a:endParaRPr>
            </a:p>
          </p:txBody>
        </p:sp>
        <p:sp>
          <p:nvSpPr>
            <p:cNvPr id="38937" name="AutoShape 22"/>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en-US">
                <a:latin typeface="Century Schoolbook" pitchFamily="18" charset="0"/>
              </a:endParaRPr>
            </a:p>
          </p:txBody>
        </p:sp>
        <p:sp>
          <p:nvSpPr>
            <p:cNvPr id="38938" name="Oval 23"/>
            <p:cNvSpPr>
              <a:spLocks noChangeArrowheads="1"/>
            </p:cNvSpPr>
            <p:nvPr/>
          </p:nvSpPr>
          <p:spPr bwMode="gray">
            <a:xfrm>
              <a:off x="2677" y="1296"/>
              <a:ext cx="405" cy="405"/>
            </a:xfrm>
            <a:prstGeom prst="ellipse">
              <a:avLst/>
            </a:prstGeom>
            <a:solidFill>
              <a:srgbClr val="333333"/>
            </a:solidFill>
            <a:ln w="38100" algn="ctr">
              <a:noFill/>
              <a:round/>
              <a:headEnd/>
              <a:tailEnd/>
            </a:ln>
          </p:spPr>
          <p:txBody>
            <a:bodyPr anchor="ctr">
              <a:spAutoFit/>
            </a:bodyPr>
            <a:lstStyle/>
            <a:p>
              <a:endParaRPr lang="en-US">
                <a:latin typeface="Century Schoolbook" pitchFamily="18" charset="0"/>
              </a:endParaRPr>
            </a:p>
          </p:txBody>
        </p:sp>
        <p:sp>
          <p:nvSpPr>
            <p:cNvPr id="38939" name="Oval 24"/>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latin typeface="Century Schoolbook" pitchFamily="18" charset="0"/>
              </a:endParaRPr>
            </a:p>
          </p:txBody>
        </p:sp>
        <p:sp>
          <p:nvSpPr>
            <p:cNvPr id="38940"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latin typeface="Century Schoolbook" pitchFamily="18" charset="0"/>
              </a:endParaRPr>
            </a:p>
          </p:txBody>
        </p:sp>
        <p:sp>
          <p:nvSpPr>
            <p:cNvPr id="38941" name="Oval 26"/>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latin typeface="Century Schoolbook" pitchFamily="18" charset="0"/>
              </a:endParaRPr>
            </a:p>
          </p:txBody>
        </p:sp>
        <p:sp>
          <p:nvSpPr>
            <p:cNvPr id="38942" name="Oval 27"/>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latin typeface="Century Schoolbook" pitchFamily="18" charset="0"/>
              </a:endParaRPr>
            </a:p>
          </p:txBody>
        </p:sp>
        <p:sp>
          <p:nvSpPr>
            <p:cNvPr id="38943" name="Text Box 28"/>
            <p:cNvSpPr txBox="1">
              <a:spLocks noChangeArrowheads="1"/>
            </p:cNvSpPr>
            <p:nvPr/>
          </p:nvSpPr>
          <p:spPr bwMode="gray">
            <a:xfrm>
              <a:off x="2764" y="1354"/>
              <a:ext cx="223" cy="288"/>
            </a:xfrm>
            <a:prstGeom prst="rect">
              <a:avLst/>
            </a:prstGeom>
            <a:noFill/>
            <a:ln w="9525" algn="ctr">
              <a:noFill/>
              <a:miter lim="800000"/>
              <a:headEnd/>
              <a:tailEnd/>
            </a:ln>
          </p:spPr>
          <p:txBody>
            <a:bodyPr wrap="none">
              <a:spAutoFit/>
            </a:bodyPr>
            <a:lstStyle/>
            <a:p>
              <a:pPr algn="ctr"/>
              <a:r>
                <a:rPr lang="en-US" sz="2400">
                  <a:solidFill>
                    <a:srgbClr val="000000"/>
                  </a:solidFill>
                  <a:latin typeface="Century Schoolbook" pitchFamily="18" charset="0"/>
                </a:rPr>
                <a:t>2</a:t>
              </a:r>
              <a:endParaRPr lang="en-US">
                <a:latin typeface="Century Schoolbook" pitchFamily="18" charset="0"/>
              </a:endParaRPr>
            </a:p>
          </p:txBody>
        </p:sp>
        <p:sp>
          <p:nvSpPr>
            <p:cNvPr id="38944" name="Text Box 29"/>
            <p:cNvSpPr txBox="1">
              <a:spLocks noChangeArrowheads="1"/>
            </p:cNvSpPr>
            <p:nvPr/>
          </p:nvSpPr>
          <p:spPr bwMode="gray">
            <a:xfrm>
              <a:off x="2256" y="1776"/>
              <a:ext cx="1296" cy="1221"/>
            </a:xfrm>
            <a:prstGeom prst="rect">
              <a:avLst/>
            </a:prstGeom>
            <a:noFill/>
            <a:ln w="9525" algn="ctr">
              <a:noFill/>
              <a:miter lim="800000"/>
              <a:headEnd/>
              <a:tailEnd/>
            </a:ln>
          </p:spPr>
          <p:txBody>
            <a:bodyPr>
              <a:spAutoFit/>
            </a:bodyPr>
            <a:lstStyle/>
            <a:p>
              <a:pPr algn="ctr"/>
              <a:r>
                <a:rPr lang="nl-NL" b="1" i="1" dirty="0" smtClean="0"/>
                <a:t>Về pháp luật áp dụng đối với cá nhân, pháp nhân (Đ672 - 676)</a:t>
              </a:r>
              <a:endParaRPr lang="en-US" sz="2000" dirty="0"/>
            </a:p>
          </p:txBody>
        </p:sp>
        <p:sp>
          <p:nvSpPr>
            <p:cNvPr id="38945"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w="9525">
              <a:noFill/>
              <a:round/>
              <a:headEnd/>
              <a:tailEnd/>
            </a:ln>
          </p:spPr>
          <p:txBody>
            <a:bodyPr wrap="none" anchor="ctr"/>
            <a:lstStyle/>
            <a:p>
              <a:endParaRPr lang="en-US">
                <a:latin typeface="Century Schoolbook" pitchFamily="18" charset="0"/>
              </a:endParaRPr>
            </a:p>
          </p:txBody>
        </p:sp>
        <p:sp>
          <p:nvSpPr>
            <p:cNvPr id="38946" name="AutoShape 31"/>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w="9525">
              <a:noFill/>
              <a:round/>
              <a:headEnd/>
              <a:tailEnd/>
            </a:ln>
          </p:spPr>
          <p:txBody>
            <a:bodyPr wrap="none" anchor="ctr"/>
            <a:lstStyle/>
            <a:p>
              <a:endParaRPr lang="en-US">
                <a:latin typeface="Century Schoolbook" pitchFamily="18" charset="0"/>
              </a:endParaRPr>
            </a:p>
          </p:txBody>
        </p:sp>
      </p:grpSp>
      <p:grpSp>
        <p:nvGrpSpPr>
          <p:cNvPr id="5" name="Group 32"/>
          <p:cNvGrpSpPr>
            <a:grpSpLocks/>
          </p:cNvGrpSpPr>
          <p:nvPr/>
        </p:nvGrpSpPr>
        <p:grpSpPr bwMode="auto">
          <a:xfrm>
            <a:off x="5937250" y="1831975"/>
            <a:ext cx="2170113" cy="4035425"/>
            <a:chOff x="3692" y="1296"/>
            <a:chExt cx="1367" cy="2542"/>
          </a:xfrm>
        </p:grpSpPr>
        <p:sp>
          <p:nvSpPr>
            <p:cNvPr id="38920"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p:spPr>
          <p:txBody>
            <a:bodyPr wrap="none" anchor="ctr"/>
            <a:lstStyle/>
            <a:p>
              <a:endParaRPr lang="en-US">
                <a:latin typeface="Century Schoolbook" pitchFamily="18" charset="0"/>
              </a:endParaRPr>
            </a:p>
          </p:txBody>
        </p:sp>
        <p:sp>
          <p:nvSpPr>
            <p:cNvPr id="38921" name="AutoShape 34"/>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p:spPr>
          <p:txBody>
            <a:bodyPr wrap="none" anchor="ctr"/>
            <a:lstStyle/>
            <a:p>
              <a:endParaRPr lang="en-US">
                <a:latin typeface="Century Schoolbook" pitchFamily="18" charset="0"/>
              </a:endParaRPr>
            </a:p>
          </p:txBody>
        </p:sp>
        <p:sp>
          <p:nvSpPr>
            <p:cNvPr id="38922"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w="9525">
              <a:noFill/>
              <a:round/>
              <a:headEnd/>
              <a:tailEnd/>
            </a:ln>
          </p:spPr>
          <p:txBody>
            <a:bodyPr wrap="none" anchor="ctr"/>
            <a:lstStyle/>
            <a:p>
              <a:endParaRPr lang="en-US">
                <a:latin typeface="Century Schoolbook" pitchFamily="18" charset="0"/>
              </a:endParaRPr>
            </a:p>
          </p:txBody>
        </p:sp>
        <p:sp>
          <p:nvSpPr>
            <p:cNvPr id="38923" name="AutoShape 36"/>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w="9525">
              <a:noFill/>
              <a:round/>
              <a:headEnd/>
              <a:tailEnd/>
            </a:ln>
          </p:spPr>
          <p:txBody>
            <a:bodyPr wrap="none" anchor="ctr"/>
            <a:lstStyle/>
            <a:p>
              <a:endParaRPr lang="en-US">
                <a:latin typeface="Century Schoolbook" pitchFamily="18" charset="0"/>
              </a:endParaRPr>
            </a:p>
          </p:txBody>
        </p:sp>
        <p:grpSp>
          <p:nvGrpSpPr>
            <p:cNvPr id="6" name="Group 37"/>
            <p:cNvGrpSpPr>
              <a:grpSpLocks/>
            </p:cNvGrpSpPr>
            <p:nvPr/>
          </p:nvGrpSpPr>
          <p:grpSpPr bwMode="auto">
            <a:xfrm>
              <a:off x="4165" y="1296"/>
              <a:ext cx="405" cy="405"/>
              <a:chOff x="1289" y="582"/>
              <a:chExt cx="668" cy="668"/>
            </a:xfrm>
          </p:grpSpPr>
          <p:sp>
            <p:nvSpPr>
              <p:cNvPr id="38929" name="Oval 38"/>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a:latin typeface="Century Schoolbook" pitchFamily="18" charset="0"/>
                </a:endParaRPr>
              </a:p>
            </p:txBody>
          </p:sp>
          <p:sp>
            <p:nvSpPr>
              <p:cNvPr id="38930"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latin typeface="Century Schoolbook" pitchFamily="18" charset="0"/>
                </a:endParaRPr>
              </a:p>
            </p:txBody>
          </p:sp>
          <p:sp>
            <p:nvSpPr>
              <p:cNvPr id="38931"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latin typeface="Century Schoolbook" pitchFamily="18" charset="0"/>
                </a:endParaRPr>
              </a:p>
            </p:txBody>
          </p:sp>
          <p:sp>
            <p:nvSpPr>
              <p:cNvPr id="38932" name="Oval 4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latin typeface="Century Schoolbook" pitchFamily="18" charset="0"/>
                </a:endParaRPr>
              </a:p>
            </p:txBody>
          </p:sp>
          <p:sp>
            <p:nvSpPr>
              <p:cNvPr id="38933" name="Oval 4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latin typeface="Century Schoolbook" pitchFamily="18" charset="0"/>
                </a:endParaRPr>
              </a:p>
            </p:txBody>
          </p:sp>
        </p:grpSp>
        <p:sp>
          <p:nvSpPr>
            <p:cNvPr id="38925" name="Text Box 43"/>
            <p:cNvSpPr txBox="1">
              <a:spLocks noChangeArrowheads="1"/>
            </p:cNvSpPr>
            <p:nvPr/>
          </p:nvSpPr>
          <p:spPr bwMode="gray">
            <a:xfrm>
              <a:off x="4252" y="1354"/>
              <a:ext cx="223" cy="288"/>
            </a:xfrm>
            <a:prstGeom prst="rect">
              <a:avLst/>
            </a:prstGeom>
            <a:noFill/>
            <a:ln w="9525" algn="ctr">
              <a:noFill/>
              <a:miter lim="800000"/>
              <a:headEnd/>
              <a:tailEnd/>
            </a:ln>
          </p:spPr>
          <p:txBody>
            <a:bodyPr wrap="none">
              <a:spAutoFit/>
            </a:bodyPr>
            <a:lstStyle/>
            <a:p>
              <a:pPr algn="ctr"/>
              <a:r>
                <a:rPr lang="en-US" sz="2400">
                  <a:solidFill>
                    <a:srgbClr val="000000"/>
                  </a:solidFill>
                  <a:latin typeface="Century Schoolbook" pitchFamily="18" charset="0"/>
                </a:rPr>
                <a:t>3</a:t>
              </a:r>
              <a:endParaRPr lang="en-US">
                <a:latin typeface="Century Schoolbook" pitchFamily="18" charset="0"/>
              </a:endParaRPr>
            </a:p>
          </p:txBody>
        </p:sp>
        <p:sp>
          <p:nvSpPr>
            <p:cNvPr id="38926" name="Text Box 44"/>
            <p:cNvSpPr txBox="1">
              <a:spLocks noChangeArrowheads="1"/>
            </p:cNvSpPr>
            <p:nvPr/>
          </p:nvSpPr>
          <p:spPr bwMode="gray">
            <a:xfrm>
              <a:off x="3744" y="1776"/>
              <a:ext cx="1296" cy="1454"/>
            </a:xfrm>
            <a:prstGeom prst="rect">
              <a:avLst/>
            </a:prstGeom>
            <a:noFill/>
            <a:ln w="9525" algn="ctr">
              <a:noFill/>
              <a:miter lim="800000"/>
              <a:headEnd/>
              <a:tailEnd/>
            </a:ln>
          </p:spPr>
          <p:txBody>
            <a:bodyPr>
              <a:spAutoFit/>
            </a:bodyPr>
            <a:lstStyle/>
            <a:p>
              <a:pPr algn="ctr"/>
              <a:r>
                <a:rPr lang="nl-NL" b="1" i="1" dirty="0" smtClean="0"/>
                <a:t>Về pháp luật áp dụng đối với quan hệ tài sản, quan hệ nhân thân (Đ677 - 687)</a:t>
              </a:r>
              <a:endParaRPr lang="en-US" sz="2000" dirty="0">
                <a:latin typeface="Verdana" pitchFamily="34" charset="0"/>
              </a:endParaRPr>
            </a:p>
          </p:txBody>
        </p:sp>
        <p:sp>
          <p:nvSpPr>
            <p:cNvPr id="38927" name="AutoShape 45"/>
            <p:cNvSpPr>
              <a:spLocks noChangeArrowheads="1"/>
            </p:cNvSpPr>
            <p:nvPr/>
          </p:nvSpPr>
          <p:spPr bwMode="gray">
            <a:xfrm>
              <a:off x="3692" y="3290"/>
              <a:ext cx="1363" cy="548"/>
            </a:xfrm>
            <a:prstGeom prst="roundRect">
              <a:avLst>
                <a:gd name="adj" fmla="val 40389"/>
              </a:avLst>
            </a:prstGeom>
            <a:gradFill rotWithShape="1">
              <a:gsLst>
                <a:gs pos="0">
                  <a:srgbClr val="99BACC"/>
                </a:gs>
                <a:gs pos="100000">
                  <a:schemeClr val="bg1"/>
                </a:gs>
              </a:gsLst>
              <a:lin ang="5400000" scaled="1"/>
            </a:gradFill>
            <a:ln w="9525">
              <a:noFill/>
              <a:round/>
              <a:headEnd/>
              <a:tailEnd/>
            </a:ln>
          </p:spPr>
          <p:txBody>
            <a:bodyPr wrap="none" anchor="ctr"/>
            <a:lstStyle/>
            <a:p>
              <a:endParaRPr lang="en-US">
                <a:latin typeface="Century Schoolbook" pitchFamily="18" charset="0"/>
              </a:endParaRPr>
            </a:p>
          </p:txBody>
        </p:sp>
        <p:sp>
          <p:nvSpPr>
            <p:cNvPr id="38928" name="AutoShape 46"/>
            <p:cNvSpPr>
              <a:spLocks noChangeArrowheads="1"/>
            </p:cNvSpPr>
            <p:nvPr/>
          </p:nvSpPr>
          <p:spPr bwMode="gray">
            <a:xfrm>
              <a:off x="3720" y="3305"/>
              <a:ext cx="1304" cy="487"/>
            </a:xfrm>
            <a:prstGeom prst="roundRect">
              <a:avLst>
                <a:gd name="adj" fmla="val 50000"/>
              </a:avLst>
            </a:prstGeom>
            <a:gradFill rotWithShape="1">
              <a:gsLst>
                <a:gs pos="0">
                  <a:srgbClr val="C8DAD4"/>
                </a:gs>
                <a:gs pos="100000">
                  <a:srgbClr val="FFFFFF"/>
                </a:gs>
              </a:gsLst>
              <a:lin ang="5400000" scaled="1"/>
            </a:gradFill>
            <a:ln w="9525">
              <a:noFill/>
              <a:round/>
              <a:headEnd/>
              <a:tailEnd/>
            </a:ln>
          </p:spPr>
          <p:txBody>
            <a:bodyPr wrap="none" anchor="ctr"/>
            <a:lstStyle/>
            <a:p>
              <a:endParaRPr lang="en-US">
                <a:latin typeface="Century Schoolbook" pitchFamily="18" charset="0"/>
              </a:endParaRPr>
            </a:p>
          </p:txBody>
        </p:sp>
      </p:grpSp>
      <p:pic>
        <p:nvPicPr>
          <p:cNvPr id="50" name="Picture 49" descr="HB2.jpg"/>
          <p:cNvPicPr>
            <a:picLocks noChangeAspect="1"/>
          </p:cNvPicPr>
          <p:nvPr/>
        </p:nvPicPr>
        <p:blipFill>
          <a:blip r:embed="rId2" cstate="print"/>
          <a:stretch>
            <a:fillRect/>
          </a:stretch>
        </p:blipFill>
        <p:spPr>
          <a:xfrm>
            <a:off x="3276600" y="5105400"/>
            <a:ext cx="2781300" cy="1647825"/>
          </a:xfrm>
          <a:prstGeom prst="rect">
            <a:avLst/>
          </a:prstGeom>
        </p:spPr>
      </p:pic>
      <p:sp>
        <p:nvSpPr>
          <p:cNvPr id="52" name="Title 51"/>
          <p:cNvSpPr>
            <a:spLocks noGrp="1"/>
          </p:cNvSpPr>
          <p:nvPr>
            <p:ph type="title"/>
          </p:nvPr>
        </p:nvSpPr>
        <p:spPr/>
        <p:txBody>
          <a:bodyPr>
            <a:normAutofit fontScale="90000"/>
          </a:bodyPr>
          <a:lstStyle/>
          <a:p>
            <a:pPr algn="ctr"/>
            <a:r>
              <a:rPr lang="nl-NL" sz="2700" b="1" dirty="0" smtClean="0">
                <a:solidFill>
                  <a:srgbClr val="FF0000"/>
                </a:solidFill>
              </a:rPr>
              <a:t>13.2. </a:t>
            </a:r>
            <a:r>
              <a:rPr lang="vi-VN" sz="2200" b="1" dirty="0" smtClean="0">
                <a:solidFill>
                  <a:srgbClr val="FF0000"/>
                </a:solidFill>
              </a:rPr>
              <a:t>Về p</a:t>
            </a:r>
            <a:r>
              <a:rPr lang="nl-NL" sz="2200" b="1" dirty="0" smtClean="0">
                <a:solidFill>
                  <a:srgbClr val="FF0000"/>
                </a:solidFill>
              </a:rPr>
              <a:t>háp luật áp dụng đối với </a:t>
            </a:r>
            <a:br>
              <a:rPr lang="nl-NL" sz="2200" b="1" dirty="0" smtClean="0">
                <a:solidFill>
                  <a:srgbClr val="FF0000"/>
                </a:solidFill>
              </a:rPr>
            </a:br>
            <a:r>
              <a:rPr lang="nl-NL" sz="2200" b="1" dirty="0" smtClean="0">
                <a:solidFill>
                  <a:srgbClr val="FF0000"/>
                </a:solidFill>
              </a:rPr>
              <a:t>quan hệ dân sự có yếu tố nước ngoài</a:t>
            </a: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ppt_x</p:attrName>
                                        </p:attrNameLst>
                                      </p:cBhvr>
                                      <p:tavLst>
                                        <p:tav tm="0">
                                          <p:val>
                                            <p:strVal val="#ppt_x-.2"/>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2"/>
          <p:cNvSpPr>
            <a:spLocks noChangeArrowheads="1"/>
          </p:cNvSpPr>
          <p:nvPr/>
        </p:nvSpPr>
        <p:spPr bwMode="auto">
          <a:xfrm>
            <a:off x="4572000" y="1828800"/>
            <a:ext cx="3429000" cy="1828800"/>
          </a:xfrm>
          <a:prstGeom prst="ellipse">
            <a:avLst/>
          </a:prstGeom>
          <a:noFill/>
          <a:ln w="25400">
            <a:solidFill>
              <a:schemeClr val="folHlink"/>
            </a:solidFill>
            <a:round/>
            <a:headEnd/>
            <a:tailEnd/>
          </a:ln>
          <a:effectLst>
            <a:prstShdw prst="shdw17" dist="17961" dir="2700000">
              <a:schemeClr val="folHlink">
                <a:gamma/>
                <a:shade val="60000"/>
                <a:invGamma/>
              </a:schemeClr>
            </a:prstShdw>
          </a:effectLst>
        </p:spPr>
        <p:txBody>
          <a:bodyPr wrap="none" anchor="ctr"/>
          <a:lstStyle/>
          <a:p>
            <a:pPr algn="ctr" fontAlgn="auto">
              <a:spcBef>
                <a:spcPts val="0"/>
              </a:spcBef>
              <a:spcAft>
                <a:spcPts val="0"/>
              </a:spcAft>
              <a:defRPr/>
            </a:pPr>
            <a:r>
              <a:rPr lang="en-US" dirty="0" smtClean="0"/>
              <a:t>GDDS</a:t>
            </a:r>
            <a:r>
              <a:rPr lang="vi-VN" dirty="0" smtClean="0"/>
              <a:t> </a:t>
            </a:r>
            <a:r>
              <a:rPr lang="en-US" i="1" dirty="0" smtClean="0"/>
              <a:t>ĐANG</a:t>
            </a:r>
            <a:r>
              <a:rPr lang="en-US" dirty="0" smtClean="0"/>
              <a:t> </a:t>
            </a:r>
            <a:r>
              <a:rPr lang="en-US" dirty="0" err="1" smtClean="0"/>
              <a:t>được</a:t>
            </a:r>
            <a:r>
              <a:rPr lang="vi-VN" dirty="0" smtClean="0"/>
              <a:t> </a:t>
            </a:r>
            <a:endParaRPr lang="en-US" dirty="0" smtClean="0"/>
          </a:p>
          <a:p>
            <a:pPr algn="ctr" fontAlgn="auto">
              <a:spcBef>
                <a:spcPts val="0"/>
              </a:spcBef>
              <a:spcAft>
                <a:spcPts val="0"/>
              </a:spcAft>
              <a:defRPr/>
            </a:pPr>
            <a:r>
              <a:rPr lang="vi-VN" dirty="0" smtClean="0"/>
              <a:t>thực hiện mà có nội dung</a:t>
            </a:r>
            <a:r>
              <a:rPr lang="en-US" dirty="0" smtClean="0"/>
              <a:t>,</a:t>
            </a:r>
            <a:r>
              <a:rPr lang="vi-VN" dirty="0" smtClean="0"/>
              <a:t> </a:t>
            </a:r>
            <a:endParaRPr lang="en-US" dirty="0" smtClean="0"/>
          </a:p>
          <a:p>
            <a:pPr algn="ctr" fontAlgn="auto">
              <a:spcBef>
                <a:spcPts val="0"/>
              </a:spcBef>
              <a:spcAft>
                <a:spcPts val="0"/>
              </a:spcAft>
              <a:defRPr/>
            </a:pPr>
            <a:r>
              <a:rPr lang="vi-VN" dirty="0" smtClean="0"/>
              <a:t>hình thức</a:t>
            </a:r>
            <a:r>
              <a:rPr lang="en-US" dirty="0" smtClean="0"/>
              <a:t> </a:t>
            </a:r>
            <a:r>
              <a:rPr lang="vi-VN" dirty="0" smtClean="0"/>
              <a:t> </a:t>
            </a:r>
            <a:r>
              <a:rPr lang="en-US" b="1" dirty="0" smtClean="0"/>
              <a:t>KHÁC </a:t>
            </a:r>
            <a:r>
              <a:rPr lang="vi-VN" dirty="0" smtClean="0"/>
              <a:t>với</a:t>
            </a:r>
            <a:endParaRPr lang="en-US" dirty="0" smtClean="0"/>
          </a:p>
          <a:p>
            <a:pPr algn="ctr" fontAlgn="auto">
              <a:spcBef>
                <a:spcPts val="0"/>
              </a:spcBef>
              <a:spcAft>
                <a:spcPts val="0"/>
              </a:spcAft>
              <a:defRPr/>
            </a:pPr>
            <a:r>
              <a:rPr lang="vi-VN" dirty="0" smtClean="0"/>
              <a:t> của </a:t>
            </a:r>
            <a:r>
              <a:rPr lang="en-US" dirty="0" smtClean="0"/>
              <a:t>BLDS </a:t>
            </a:r>
            <a:r>
              <a:rPr lang="en-US" dirty="0" err="1" smtClean="0"/>
              <a:t>năm</a:t>
            </a:r>
            <a:r>
              <a:rPr lang="en-US" dirty="0" smtClean="0"/>
              <a:t> 2015</a:t>
            </a:r>
            <a:endParaRPr lang="sv-SE" sz="2400" dirty="0">
              <a:solidFill>
                <a:srgbClr val="00B0F0"/>
              </a:solidFill>
              <a:latin typeface="Times New Roman" pitchFamily="18" charset="0"/>
              <a:cs typeface="Times New Roman" pitchFamily="18" charset="0"/>
            </a:endParaRPr>
          </a:p>
        </p:txBody>
      </p:sp>
      <p:sp>
        <p:nvSpPr>
          <p:cNvPr id="12292" name="Oval 4"/>
          <p:cNvSpPr>
            <a:spLocks noChangeArrowheads="1"/>
          </p:cNvSpPr>
          <p:nvPr/>
        </p:nvSpPr>
        <p:spPr bwMode="auto">
          <a:xfrm>
            <a:off x="1066800" y="1752600"/>
            <a:ext cx="3429000" cy="1981200"/>
          </a:xfrm>
          <a:prstGeom prst="ellipse">
            <a:avLst/>
          </a:prstGeom>
          <a:noFill/>
          <a:ln w="25400">
            <a:solidFill>
              <a:schemeClr val="folHlink"/>
            </a:solidFill>
            <a:round/>
            <a:headEnd/>
            <a:tailEnd/>
          </a:ln>
          <a:effectLst>
            <a:prstShdw prst="shdw17" dist="17961" dir="2700000">
              <a:schemeClr val="folHlink">
                <a:gamma/>
                <a:shade val="60000"/>
                <a:invGamma/>
              </a:schemeClr>
            </a:prstShdw>
          </a:effectLst>
        </p:spPr>
        <p:txBody>
          <a:bodyPr wrap="none" anchor="ctr"/>
          <a:lstStyle/>
          <a:p>
            <a:pPr algn="ctr" fontAlgn="auto">
              <a:spcBef>
                <a:spcPts val="0"/>
              </a:spcBef>
              <a:spcAft>
                <a:spcPts val="0"/>
              </a:spcAft>
              <a:defRPr/>
            </a:pPr>
            <a:r>
              <a:rPr lang="en-US" dirty="0" smtClean="0"/>
              <a:t>GDDS</a:t>
            </a:r>
            <a:r>
              <a:rPr lang="vi-VN" dirty="0" smtClean="0"/>
              <a:t> </a:t>
            </a:r>
            <a:r>
              <a:rPr lang="en-US" i="1" dirty="0" smtClean="0"/>
              <a:t>CHƯA</a:t>
            </a:r>
            <a:r>
              <a:rPr lang="en-US" dirty="0" smtClean="0"/>
              <a:t> </a:t>
            </a:r>
            <a:r>
              <a:rPr lang="en-US" dirty="0" err="1" smtClean="0"/>
              <a:t>được</a:t>
            </a:r>
            <a:r>
              <a:rPr lang="vi-VN" dirty="0" smtClean="0"/>
              <a:t> </a:t>
            </a:r>
            <a:endParaRPr lang="en-US" dirty="0" smtClean="0"/>
          </a:p>
          <a:p>
            <a:pPr algn="ctr" fontAlgn="auto">
              <a:spcBef>
                <a:spcPts val="0"/>
              </a:spcBef>
              <a:spcAft>
                <a:spcPts val="0"/>
              </a:spcAft>
              <a:defRPr/>
            </a:pPr>
            <a:r>
              <a:rPr lang="vi-VN" dirty="0" smtClean="0"/>
              <a:t>thực hiện mà có nội dung</a:t>
            </a:r>
            <a:r>
              <a:rPr lang="en-US" dirty="0" smtClean="0"/>
              <a:t>,</a:t>
            </a:r>
            <a:r>
              <a:rPr lang="vi-VN" dirty="0" smtClean="0"/>
              <a:t> </a:t>
            </a:r>
            <a:endParaRPr lang="en-US" dirty="0" smtClean="0"/>
          </a:p>
          <a:p>
            <a:pPr algn="ctr" fontAlgn="auto">
              <a:spcBef>
                <a:spcPts val="0"/>
              </a:spcBef>
              <a:spcAft>
                <a:spcPts val="0"/>
              </a:spcAft>
              <a:defRPr/>
            </a:pPr>
            <a:r>
              <a:rPr lang="vi-VN" dirty="0" smtClean="0"/>
              <a:t>hình thức</a:t>
            </a:r>
            <a:r>
              <a:rPr lang="en-US" dirty="0" smtClean="0"/>
              <a:t> </a:t>
            </a:r>
            <a:r>
              <a:rPr lang="vi-VN" dirty="0" smtClean="0"/>
              <a:t> </a:t>
            </a:r>
            <a:r>
              <a:rPr lang="en-US" b="1" dirty="0" smtClean="0"/>
              <a:t>KHÁC </a:t>
            </a:r>
            <a:r>
              <a:rPr lang="vi-VN" dirty="0" smtClean="0"/>
              <a:t>với</a:t>
            </a:r>
            <a:endParaRPr lang="en-US" dirty="0" smtClean="0"/>
          </a:p>
          <a:p>
            <a:pPr algn="ctr" fontAlgn="auto">
              <a:spcBef>
                <a:spcPts val="0"/>
              </a:spcBef>
              <a:spcAft>
                <a:spcPts val="0"/>
              </a:spcAft>
              <a:defRPr/>
            </a:pPr>
            <a:r>
              <a:rPr lang="vi-VN" dirty="0" smtClean="0"/>
              <a:t> của </a:t>
            </a:r>
            <a:r>
              <a:rPr lang="en-US" dirty="0" smtClean="0"/>
              <a:t>BLDS </a:t>
            </a:r>
            <a:r>
              <a:rPr lang="en-US" dirty="0" err="1" smtClean="0"/>
              <a:t>năm</a:t>
            </a:r>
            <a:r>
              <a:rPr lang="en-US" dirty="0" smtClean="0"/>
              <a:t> 2015</a:t>
            </a:r>
            <a:endParaRPr lang="sv-SE" sz="2400" dirty="0">
              <a:solidFill>
                <a:srgbClr val="FF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381000" y="152400"/>
            <a:ext cx="8305800" cy="830997"/>
          </a:xfrm>
          <a:prstGeom prst="rect">
            <a:avLst/>
          </a:prstGeom>
          <a:noFill/>
          <a:ln w="9525">
            <a:noFill/>
            <a:miter lim="800000"/>
            <a:headEnd/>
            <a:tailEnd/>
          </a:ln>
        </p:spPr>
        <p:txBody>
          <a:bodyPr wrap="square">
            <a:spAutoFit/>
          </a:bodyPr>
          <a:lstStyle/>
          <a:p>
            <a:pPr algn="ctr"/>
            <a:r>
              <a:rPr lang="en-US" b="1" dirty="0" smtClean="0">
                <a:solidFill>
                  <a:srgbClr val="008000"/>
                </a:solidFill>
                <a:latin typeface="Times New Roman" pitchFamily="18" charset="0"/>
                <a:cs typeface="Times New Roman" pitchFamily="18" charset="0"/>
              </a:rPr>
              <a:t> </a:t>
            </a:r>
            <a:r>
              <a:rPr lang="en-US" b="1" dirty="0" smtClean="0"/>
              <a:t>III. VỀ HIỆU LỰC THI HÀNH CỦA BLDS NĂM 2015 VÀ ĐIỀU KHOẢN CHUYỂN TIẾP</a:t>
            </a:r>
            <a:r>
              <a:rPr lang="en-US" b="1" i="1" dirty="0" smtClean="0"/>
              <a:t> (</a:t>
            </a:r>
            <a:r>
              <a:rPr lang="en-US" b="1" i="1" dirty="0" err="1" smtClean="0"/>
              <a:t>Điều</a:t>
            </a:r>
            <a:r>
              <a:rPr lang="en-US" b="1" i="1" dirty="0" smtClean="0"/>
              <a:t> 688 </a:t>
            </a:r>
            <a:r>
              <a:rPr lang="en-US" b="1" i="1" dirty="0" err="1" smtClean="0"/>
              <a:t>và</a:t>
            </a:r>
            <a:r>
              <a:rPr lang="en-US" b="1" i="1" dirty="0" smtClean="0"/>
              <a:t> </a:t>
            </a:r>
            <a:r>
              <a:rPr lang="en-US" b="1" i="1" dirty="0" err="1" smtClean="0"/>
              <a:t>Điều</a:t>
            </a:r>
            <a:r>
              <a:rPr lang="en-US" b="1" i="1" dirty="0" smtClean="0"/>
              <a:t> 689)</a:t>
            </a:r>
            <a:endParaRPr lang="en-US" dirty="0">
              <a:latin typeface="Franklin Gothic Book" pitchFamily="34" charset="0"/>
            </a:endParaRPr>
          </a:p>
        </p:txBody>
      </p:sp>
      <p:sp>
        <p:nvSpPr>
          <p:cNvPr id="8" name="Slide Number Placeholder 7"/>
          <p:cNvSpPr>
            <a:spLocks noGrp="1"/>
          </p:cNvSpPr>
          <p:nvPr>
            <p:ph type="sldNum" sz="quarter" idx="12"/>
          </p:nvPr>
        </p:nvSpPr>
        <p:spPr/>
        <p:txBody>
          <a:bodyPr/>
          <a:lstStyle/>
          <a:p>
            <a:pPr>
              <a:defRPr/>
            </a:pPr>
            <a:fld id="{A82036E4-10F4-4E64-8E6C-ECBFA7FC6259}" type="slidenum">
              <a:rPr lang="en-US"/>
              <a:pPr>
                <a:defRPr/>
              </a:pPr>
              <a:t>37</a:t>
            </a:fld>
            <a:endParaRPr lang="en-US"/>
          </a:p>
        </p:txBody>
      </p:sp>
      <p:sp>
        <p:nvSpPr>
          <p:cNvPr id="9" name="Oval 4"/>
          <p:cNvSpPr>
            <a:spLocks noChangeArrowheads="1"/>
          </p:cNvSpPr>
          <p:nvPr/>
        </p:nvSpPr>
        <p:spPr bwMode="auto">
          <a:xfrm>
            <a:off x="990600" y="3810000"/>
            <a:ext cx="3429000" cy="1981200"/>
          </a:xfrm>
          <a:prstGeom prst="ellipse">
            <a:avLst/>
          </a:prstGeom>
          <a:noFill/>
          <a:ln w="25400">
            <a:solidFill>
              <a:schemeClr val="folHlink"/>
            </a:solidFill>
            <a:round/>
            <a:headEnd/>
            <a:tailEnd/>
          </a:ln>
          <a:effectLst>
            <a:prstShdw prst="shdw17" dist="17961" dir="2700000">
              <a:schemeClr val="folHlink">
                <a:gamma/>
                <a:shade val="60000"/>
                <a:invGamma/>
              </a:schemeClr>
            </a:prstShdw>
          </a:effectLst>
        </p:spPr>
        <p:txBody>
          <a:bodyPr wrap="none" anchor="ctr"/>
          <a:lstStyle/>
          <a:p>
            <a:pPr algn="ctr" fontAlgn="auto">
              <a:spcBef>
                <a:spcPts val="0"/>
              </a:spcBef>
              <a:spcAft>
                <a:spcPts val="0"/>
              </a:spcAft>
              <a:defRPr/>
            </a:pPr>
            <a:r>
              <a:rPr lang="en-US" dirty="0" smtClean="0"/>
              <a:t>GDDS</a:t>
            </a:r>
            <a:r>
              <a:rPr lang="vi-VN" dirty="0" smtClean="0"/>
              <a:t> </a:t>
            </a:r>
            <a:r>
              <a:rPr lang="en-US" dirty="0" smtClean="0"/>
              <a:t>CHƯA </a:t>
            </a:r>
            <a:r>
              <a:rPr lang="en-US" dirty="0" err="1" smtClean="0"/>
              <a:t>hoặc</a:t>
            </a:r>
            <a:r>
              <a:rPr lang="en-US" dirty="0" smtClean="0"/>
              <a:t> ĐANG</a:t>
            </a:r>
            <a:r>
              <a:rPr lang="vi-VN" dirty="0" smtClean="0"/>
              <a:t> </a:t>
            </a:r>
            <a:endParaRPr lang="en-US" dirty="0" smtClean="0"/>
          </a:p>
          <a:p>
            <a:pPr algn="ctr" fontAlgn="auto">
              <a:spcBef>
                <a:spcPts val="0"/>
              </a:spcBef>
              <a:spcAft>
                <a:spcPts val="0"/>
              </a:spcAft>
              <a:defRPr/>
            </a:pPr>
            <a:r>
              <a:rPr lang="vi-VN" dirty="0" smtClean="0"/>
              <a:t>thực hiện mà có nội dung</a:t>
            </a:r>
            <a:r>
              <a:rPr lang="en-US" dirty="0" smtClean="0"/>
              <a:t>,</a:t>
            </a:r>
            <a:r>
              <a:rPr lang="vi-VN" dirty="0" smtClean="0"/>
              <a:t> </a:t>
            </a:r>
            <a:endParaRPr lang="en-US" dirty="0" smtClean="0"/>
          </a:p>
          <a:p>
            <a:pPr algn="ctr" fontAlgn="auto">
              <a:spcBef>
                <a:spcPts val="0"/>
              </a:spcBef>
              <a:spcAft>
                <a:spcPts val="0"/>
              </a:spcAft>
              <a:defRPr/>
            </a:pPr>
            <a:r>
              <a:rPr lang="vi-VN" dirty="0" smtClean="0"/>
              <a:t>hình thức</a:t>
            </a:r>
            <a:r>
              <a:rPr lang="en-US" dirty="0" smtClean="0"/>
              <a:t> </a:t>
            </a:r>
            <a:r>
              <a:rPr lang="en-US" b="1" dirty="0" smtClean="0"/>
              <a:t>GIỐNG</a:t>
            </a:r>
            <a:r>
              <a:rPr lang="vi-VN" dirty="0" smtClean="0"/>
              <a:t> với</a:t>
            </a:r>
            <a:endParaRPr lang="en-US" dirty="0" smtClean="0"/>
          </a:p>
          <a:p>
            <a:pPr algn="ctr" fontAlgn="auto">
              <a:spcBef>
                <a:spcPts val="0"/>
              </a:spcBef>
              <a:spcAft>
                <a:spcPts val="0"/>
              </a:spcAft>
              <a:defRPr/>
            </a:pPr>
            <a:r>
              <a:rPr lang="vi-VN" dirty="0" smtClean="0"/>
              <a:t> của </a:t>
            </a:r>
            <a:r>
              <a:rPr lang="en-US" dirty="0" smtClean="0"/>
              <a:t>BLDS </a:t>
            </a:r>
            <a:r>
              <a:rPr lang="en-US" dirty="0" err="1" smtClean="0"/>
              <a:t>năm</a:t>
            </a:r>
            <a:r>
              <a:rPr lang="en-US" dirty="0" smtClean="0"/>
              <a:t> 2015</a:t>
            </a:r>
            <a:endParaRPr lang="sv-SE" dirty="0">
              <a:solidFill>
                <a:srgbClr val="FF0000"/>
              </a:solidFill>
              <a:cs typeface="Times New Roman" pitchFamily="18" charset="0"/>
            </a:endParaRPr>
          </a:p>
        </p:txBody>
      </p:sp>
      <p:sp>
        <p:nvSpPr>
          <p:cNvPr id="10" name="Oval 4"/>
          <p:cNvSpPr>
            <a:spLocks noChangeArrowheads="1"/>
          </p:cNvSpPr>
          <p:nvPr/>
        </p:nvSpPr>
        <p:spPr bwMode="auto">
          <a:xfrm>
            <a:off x="4495800" y="3733800"/>
            <a:ext cx="3429000" cy="1981200"/>
          </a:xfrm>
          <a:prstGeom prst="ellipse">
            <a:avLst/>
          </a:prstGeom>
          <a:noFill/>
          <a:ln w="25400">
            <a:solidFill>
              <a:schemeClr val="folHlink"/>
            </a:solidFill>
            <a:round/>
            <a:headEnd/>
            <a:tailEnd/>
          </a:ln>
          <a:effectLst>
            <a:prstShdw prst="shdw17" dist="17961" dir="2700000">
              <a:schemeClr val="folHlink">
                <a:gamma/>
                <a:shade val="60000"/>
                <a:invGamma/>
              </a:schemeClr>
            </a:prstShdw>
          </a:effectLst>
        </p:spPr>
        <p:txBody>
          <a:bodyPr wrap="none" anchor="ctr"/>
          <a:lstStyle/>
          <a:p>
            <a:pPr algn="ctr" fontAlgn="auto">
              <a:spcBef>
                <a:spcPts val="0"/>
              </a:spcBef>
              <a:spcAft>
                <a:spcPts val="0"/>
              </a:spcAft>
              <a:defRPr/>
            </a:pPr>
            <a:r>
              <a:rPr lang="en-US" dirty="0" smtClean="0"/>
              <a:t>GDDS </a:t>
            </a:r>
            <a:r>
              <a:rPr lang="vi-VN" dirty="0" smtClean="0"/>
              <a:t>được thực hiện </a:t>
            </a:r>
            <a:endParaRPr lang="en-US" dirty="0" smtClean="0"/>
          </a:p>
          <a:p>
            <a:pPr algn="ctr" fontAlgn="auto">
              <a:spcBef>
                <a:spcPts val="0"/>
              </a:spcBef>
              <a:spcAft>
                <a:spcPts val="0"/>
              </a:spcAft>
              <a:defRPr/>
            </a:pPr>
            <a:r>
              <a:rPr lang="en-US" dirty="0" smtClean="0"/>
              <a:t>XONG</a:t>
            </a:r>
            <a:r>
              <a:rPr lang="vi-VN" dirty="0" smtClean="0"/>
              <a:t> trước ngày </a:t>
            </a:r>
            <a:r>
              <a:rPr lang="en-US" dirty="0" smtClean="0"/>
              <a:t>BLDS </a:t>
            </a:r>
          </a:p>
          <a:p>
            <a:pPr algn="ctr" fontAlgn="auto">
              <a:spcBef>
                <a:spcPts val="0"/>
              </a:spcBef>
              <a:spcAft>
                <a:spcPts val="0"/>
              </a:spcAft>
              <a:defRPr/>
            </a:pPr>
            <a:r>
              <a:rPr lang="en-US" dirty="0" err="1" smtClean="0"/>
              <a:t>năm</a:t>
            </a:r>
            <a:r>
              <a:rPr lang="en-US" dirty="0" smtClean="0"/>
              <a:t> 2015</a:t>
            </a:r>
            <a:r>
              <a:rPr lang="vi-VN" dirty="0" smtClean="0"/>
              <a:t> có hiệu lực </a:t>
            </a:r>
            <a:endParaRPr lang="en-US" dirty="0" smtClean="0"/>
          </a:p>
          <a:p>
            <a:pPr algn="ctr" fontAlgn="auto">
              <a:spcBef>
                <a:spcPts val="0"/>
              </a:spcBef>
              <a:spcAft>
                <a:spcPts val="0"/>
              </a:spcAft>
              <a:defRPr/>
            </a:pPr>
            <a:r>
              <a:rPr lang="vi-VN" dirty="0" smtClean="0"/>
              <a:t>mà có tranh chấp</a:t>
            </a:r>
            <a:endParaRPr lang="sv-SE" sz="2400" dirty="0">
              <a:solidFill>
                <a:srgbClr val="6600CC"/>
              </a:solidFill>
              <a:latin typeface="Times New Roman" pitchFamily="18" charset="0"/>
              <a:cs typeface="Times New Roman" pitchFamily="18" charset="0"/>
            </a:endParaRPr>
          </a:p>
        </p:txBody>
      </p:sp>
      <p:sp>
        <p:nvSpPr>
          <p:cNvPr id="12" name="Wave 11"/>
          <p:cNvSpPr/>
          <p:nvPr/>
        </p:nvSpPr>
        <p:spPr>
          <a:xfrm>
            <a:off x="838200" y="1066800"/>
            <a:ext cx="7696200" cy="457200"/>
          </a:xfrm>
          <a:prstGeom prst="wave">
            <a:avLst>
              <a:gd name="adj1" fmla="val 125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p>
          <a:p>
            <a:pPr algn="ctr"/>
            <a:endParaRPr lang="en-US" sz="1200" dirty="0" smtClean="0"/>
          </a:p>
          <a:p>
            <a:pPr algn="ctr"/>
            <a:r>
              <a:rPr lang="en-US" sz="1400" b="1" dirty="0" smtClean="0"/>
              <a:t>BLDS </a:t>
            </a:r>
            <a:r>
              <a:rPr lang="vi-VN" sz="1400" b="1" dirty="0" smtClean="0"/>
              <a:t>có hiệu lực thi hành từ ngày </a:t>
            </a:r>
            <a:r>
              <a:rPr lang="en-US" sz="1400" b="1" dirty="0" smtClean="0"/>
              <a:t>01</a:t>
            </a:r>
            <a:r>
              <a:rPr lang="vi-VN" sz="1400" b="1" dirty="0" smtClean="0"/>
              <a:t> tháng </a:t>
            </a:r>
            <a:r>
              <a:rPr lang="en-US" sz="1400" b="1" dirty="0" smtClean="0"/>
              <a:t>01</a:t>
            </a:r>
            <a:r>
              <a:rPr lang="vi-VN" sz="1400" b="1" dirty="0" smtClean="0"/>
              <a:t> năm </a:t>
            </a:r>
            <a:r>
              <a:rPr lang="en-US" sz="1400" b="1" dirty="0" smtClean="0"/>
              <a:t>2017, </a:t>
            </a:r>
            <a:r>
              <a:rPr lang="en-US" sz="1400" b="1" dirty="0" err="1" smtClean="0"/>
              <a:t>thay</a:t>
            </a:r>
            <a:r>
              <a:rPr lang="en-US" sz="1400" b="1" dirty="0" smtClean="0"/>
              <a:t> </a:t>
            </a:r>
            <a:r>
              <a:rPr lang="en-US" sz="1400" b="1" dirty="0" err="1" smtClean="0"/>
              <a:t>thế</a:t>
            </a:r>
            <a:r>
              <a:rPr lang="en-US" sz="1400" b="1" dirty="0" smtClean="0"/>
              <a:t> </a:t>
            </a:r>
            <a:r>
              <a:rPr lang="en-US" sz="1400" b="1" dirty="0" err="1" smtClean="0"/>
              <a:t>cho</a:t>
            </a:r>
            <a:r>
              <a:rPr lang="en-US" sz="1400" b="1" dirty="0" smtClean="0"/>
              <a:t> BLDS </a:t>
            </a:r>
            <a:r>
              <a:rPr lang="en-US" sz="1400" b="1" dirty="0" err="1" smtClean="0"/>
              <a:t>năm</a:t>
            </a:r>
            <a:r>
              <a:rPr lang="en-US" sz="1400" b="1" dirty="0" smtClean="0"/>
              <a:t> 2005.</a:t>
            </a:r>
          </a:p>
          <a:p>
            <a:pPr algn="ctr"/>
            <a:endParaRPr lang="en-US" dirty="0"/>
          </a:p>
        </p:txBody>
      </p:sp>
      <p:sp>
        <p:nvSpPr>
          <p:cNvPr id="13" name="Diamond 12"/>
          <p:cNvSpPr/>
          <p:nvPr/>
        </p:nvSpPr>
        <p:spPr>
          <a:xfrm>
            <a:off x="2209800" y="5638800"/>
            <a:ext cx="4648200" cy="1219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i="1" dirty="0" smtClean="0"/>
              <a:t>Thời hiệu </a:t>
            </a:r>
            <a:r>
              <a:rPr lang="vi-VN" sz="1800" i="1" dirty="0" smtClean="0"/>
              <a:t>được áp dụng theo quy định của </a:t>
            </a:r>
            <a:r>
              <a:rPr lang="en-US" sz="1800" i="1" dirty="0" smtClean="0"/>
              <a:t>BLDS </a:t>
            </a:r>
            <a:r>
              <a:rPr lang="en-US" sz="1800" i="1" dirty="0" err="1" smtClean="0"/>
              <a:t>năm</a:t>
            </a:r>
            <a:r>
              <a:rPr lang="en-US" sz="1800" i="1" dirty="0" smtClean="0"/>
              <a:t> 2015</a:t>
            </a:r>
            <a:endParaRPr lang="en-US"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292">
                                            <p:bg/>
                                          </p:spTgt>
                                        </p:tgtEl>
                                        <p:attrNameLst>
                                          <p:attrName>style.visibility</p:attrName>
                                        </p:attrNameLst>
                                      </p:cBhvr>
                                      <p:to>
                                        <p:strVal val="visible"/>
                                      </p:to>
                                    </p:set>
                                    <p:animEffect transition="in" filter="wipe(down)">
                                      <p:cBhvr>
                                        <p:cTn id="21" dur="500"/>
                                        <p:tgtEl>
                                          <p:spTgt spid="12292">
                                            <p:bg/>
                                          </p:spTgt>
                                        </p:tgtEl>
                                      </p:cBhvr>
                                    </p:animEffect>
                                  </p:childTnLst>
                                </p:cTn>
                              </p:par>
                              <p:par>
                                <p:cTn id="22" presetID="22" presetClass="entr" presetSubtype="4" fill="hold" grpId="0" nodeType="withEffect">
                                  <p:stCondLst>
                                    <p:cond delay="0"/>
                                  </p:stCondLst>
                                  <p:iterate type="lt">
                                    <p:tmPct val="0"/>
                                  </p:iterate>
                                  <p:childTnLst>
                                    <p:set>
                                      <p:cBhvr>
                                        <p:cTn id="23" dur="1" fill="hold">
                                          <p:stCondLst>
                                            <p:cond delay="0"/>
                                          </p:stCondLst>
                                        </p:cTn>
                                        <p:tgtEl>
                                          <p:spTgt spid="12292">
                                            <p:txEl>
                                              <p:pRg st="0" end="0"/>
                                            </p:txEl>
                                          </p:spTgt>
                                        </p:tgtEl>
                                        <p:attrNameLst>
                                          <p:attrName>style.visibility</p:attrName>
                                        </p:attrNameLst>
                                      </p:cBhvr>
                                      <p:to>
                                        <p:strVal val="visible"/>
                                      </p:to>
                                    </p:set>
                                    <p:animEffect transition="in" filter="wipe(down)">
                                      <p:cBhvr>
                                        <p:cTn id="24" dur="500"/>
                                        <p:tgtEl>
                                          <p:spTgt spid="12292">
                                            <p:txEl>
                                              <p:pRg st="0" end="0"/>
                                            </p:txEl>
                                          </p:spTgt>
                                        </p:tgtEl>
                                      </p:cBhvr>
                                    </p:animEffect>
                                  </p:childTnLst>
                                </p:cTn>
                              </p:par>
                              <p:par>
                                <p:cTn id="25" presetID="22" presetClass="entr" presetSubtype="4" fill="hold" grpId="0" nodeType="withEffect">
                                  <p:stCondLst>
                                    <p:cond delay="0"/>
                                  </p:stCondLst>
                                  <p:iterate type="lt">
                                    <p:tmPct val="0"/>
                                  </p:iterate>
                                  <p:childTnLst>
                                    <p:set>
                                      <p:cBhvr>
                                        <p:cTn id="26" dur="1" fill="hold">
                                          <p:stCondLst>
                                            <p:cond delay="0"/>
                                          </p:stCondLst>
                                        </p:cTn>
                                        <p:tgtEl>
                                          <p:spTgt spid="12292">
                                            <p:txEl>
                                              <p:pRg st="1" end="1"/>
                                            </p:txEl>
                                          </p:spTgt>
                                        </p:tgtEl>
                                        <p:attrNameLst>
                                          <p:attrName>style.visibility</p:attrName>
                                        </p:attrNameLst>
                                      </p:cBhvr>
                                      <p:to>
                                        <p:strVal val="visible"/>
                                      </p:to>
                                    </p:set>
                                    <p:animEffect transition="in" filter="wipe(down)">
                                      <p:cBhvr>
                                        <p:cTn id="27" dur="500"/>
                                        <p:tgtEl>
                                          <p:spTgt spid="12292">
                                            <p:txEl>
                                              <p:pRg st="1" end="1"/>
                                            </p:txEl>
                                          </p:spTgt>
                                        </p:tgtEl>
                                      </p:cBhvr>
                                    </p:animEffect>
                                  </p:childTnLst>
                                </p:cTn>
                              </p:par>
                              <p:par>
                                <p:cTn id="28" presetID="22" presetClass="entr" presetSubtype="4" fill="hold" grpId="0" nodeType="withEffect">
                                  <p:stCondLst>
                                    <p:cond delay="0"/>
                                  </p:stCondLst>
                                  <p:iterate type="lt">
                                    <p:tmPct val="0"/>
                                  </p:iterate>
                                  <p:childTnLst>
                                    <p:set>
                                      <p:cBhvr>
                                        <p:cTn id="29" dur="1" fill="hold">
                                          <p:stCondLst>
                                            <p:cond delay="0"/>
                                          </p:stCondLst>
                                        </p:cTn>
                                        <p:tgtEl>
                                          <p:spTgt spid="12292">
                                            <p:txEl>
                                              <p:pRg st="2" end="2"/>
                                            </p:txEl>
                                          </p:spTgt>
                                        </p:tgtEl>
                                        <p:attrNameLst>
                                          <p:attrName>style.visibility</p:attrName>
                                        </p:attrNameLst>
                                      </p:cBhvr>
                                      <p:to>
                                        <p:strVal val="visible"/>
                                      </p:to>
                                    </p:set>
                                    <p:animEffect transition="in" filter="wipe(down)">
                                      <p:cBhvr>
                                        <p:cTn id="30" dur="500"/>
                                        <p:tgtEl>
                                          <p:spTgt spid="12292">
                                            <p:txEl>
                                              <p:pRg st="2" end="2"/>
                                            </p:txEl>
                                          </p:spTgt>
                                        </p:tgtEl>
                                      </p:cBhvr>
                                    </p:animEffect>
                                  </p:childTnLst>
                                </p:cTn>
                              </p:par>
                              <p:par>
                                <p:cTn id="31" presetID="22" presetClass="entr" presetSubtype="4" fill="hold" grpId="0" nodeType="withEffect">
                                  <p:stCondLst>
                                    <p:cond delay="0"/>
                                  </p:stCondLst>
                                  <p:iterate type="lt">
                                    <p:tmPct val="0"/>
                                  </p:iterate>
                                  <p:childTnLst>
                                    <p:set>
                                      <p:cBhvr>
                                        <p:cTn id="32" dur="1" fill="hold">
                                          <p:stCondLst>
                                            <p:cond delay="0"/>
                                          </p:stCondLst>
                                        </p:cTn>
                                        <p:tgtEl>
                                          <p:spTgt spid="12292">
                                            <p:txEl>
                                              <p:pRg st="3" end="3"/>
                                            </p:txEl>
                                          </p:spTgt>
                                        </p:tgtEl>
                                        <p:attrNameLst>
                                          <p:attrName>style.visibility</p:attrName>
                                        </p:attrNameLst>
                                      </p:cBhvr>
                                      <p:to>
                                        <p:strVal val="visible"/>
                                      </p:to>
                                    </p:set>
                                    <p:animEffect transition="in" filter="wipe(down)">
                                      <p:cBhvr>
                                        <p:cTn id="33" dur="500"/>
                                        <p:tgtEl>
                                          <p:spTgt spid="1229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12290">
                                            <p:bg/>
                                          </p:spTgt>
                                        </p:tgtEl>
                                        <p:attrNameLst>
                                          <p:attrName>style.visibility</p:attrName>
                                        </p:attrNameLst>
                                      </p:cBhvr>
                                      <p:to>
                                        <p:strVal val="visible"/>
                                      </p:to>
                                    </p:set>
                                    <p:animEffect transition="in" filter="wedge">
                                      <p:cBhvr>
                                        <p:cTn id="38" dur="2000"/>
                                        <p:tgtEl>
                                          <p:spTgt spid="12290">
                                            <p:bg/>
                                          </p:spTgt>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12290">
                                            <p:txEl>
                                              <p:pRg st="0" end="0"/>
                                            </p:txEl>
                                          </p:spTgt>
                                        </p:tgtEl>
                                        <p:attrNameLst>
                                          <p:attrName>style.visibility</p:attrName>
                                        </p:attrNameLst>
                                      </p:cBhvr>
                                      <p:to>
                                        <p:strVal val="visible"/>
                                      </p:to>
                                    </p:set>
                                    <p:animEffect transition="in" filter="wedge">
                                      <p:cBhvr>
                                        <p:cTn id="41" dur="2000"/>
                                        <p:tgtEl>
                                          <p:spTgt spid="12290">
                                            <p:txEl>
                                              <p:pRg st="0" end="0"/>
                                            </p:txEl>
                                          </p:spTgt>
                                        </p:tgtEl>
                                      </p:cBhvr>
                                    </p:animEffect>
                                  </p:childTnLst>
                                </p:cTn>
                              </p:par>
                              <p:par>
                                <p:cTn id="42" presetID="20" presetClass="entr" presetSubtype="0" fill="hold" grpId="0" nodeType="withEffect">
                                  <p:stCondLst>
                                    <p:cond delay="0"/>
                                  </p:stCondLst>
                                  <p:childTnLst>
                                    <p:set>
                                      <p:cBhvr>
                                        <p:cTn id="43" dur="1" fill="hold">
                                          <p:stCondLst>
                                            <p:cond delay="0"/>
                                          </p:stCondLst>
                                        </p:cTn>
                                        <p:tgtEl>
                                          <p:spTgt spid="12290">
                                            <p:txEl>
                                              <p:pRg st="1" end="1"/>
                                            </p:txEl>
                                          </p:spTgt>
                                        </p:tgtEl>
                                        <p:attrNameLst>
                                          <p:attrName>style.visibility</p:attrName>
                                        </p:attrNameLst>
                                      </p:cBhvr>
                                      <p:to>
                                        <p:strVal val="visible"/>
                                      </p:to>
                                    </p:set>
                                    <p:animEffect transition="in" filter="wedge">
                                      <p:cBhvr>
                                        <p:cTn id="44" dur="2000"/>
                                        <p:tgtEl>
                                          <p:spTgt spid="12290">
                                            <p:txEl>
                                              <p:pRg st="1" end="1"/>
                                            </p:txEl>
                                          </p:spTgt>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12290">
                                            <p:txEl>
                                              <p:pRg st="2" end="2"/>
                                            </p:txEl>
                                          </p:spTgt>
                                        </p:tgtEl>
                                        <p:attrNameLst>
                                          <p:attrName>style.visibility</p:attrName>
                                        </p:attrNameLst>
                                      </p:cBhvr>
                                      <p:to>
                                        <p:strVal val="visible"/>
                                      </p:to>
                                    </p:set>
                                    <p:animEffect transition="in" filter="wedge">
                                      <p:cBhvr>
                                        <p:cTn id="47" dur="2000"/>
                                        <p:tgtEl>
                                          <p:spTgt spid="12290">
                                            <p:txEl>
                                              <p:pRg st="2" end="2"/>
                                            </p:txEl>
                                          </p:spTgt>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2290">
                                            <p:txEl>
                                              <p:pRg st="3" end="3"/>
                                            </p:txEl>
                                          </p:spTgt>
                                        </p:tgtEl>
                                        <p:attrNameLst>
                                          <p:attrName>style.visibility</p:attrName>
                                        </p:attrNameLst>
                                      </p:cBhvr>
                                      <p:to>
                                        <p:strVal val="visible"/>
                                      </p:to>
                                    </p:set>
                                    <p:animEffect transition="in" filter="wedge">
                                      <p:cBhvr>
                                        <p:cTn id="50" dur="2000"/>
                                        <p:tgtEl>
                                          <p:spTgt spid="12290">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
                                            <p:bg/>
                                          </p:spTgt>
                                        </p:tgtEl>
                                        <p:attrNameLst>
                                          <p:attrName>style.visibility</p:attrName>
                                        </p:attrNameLst>
                                      </p:cBhvr>
                                      <p:to>
                                        <p:strVal val="visible"/>
                                      </p:to>
                                    </p:set>
                                    <p:animEffect transition="in" filter="wipe(down)">
                                      <p:cBhvr>
                                        <p:cTn id="55" dur="500"/>
                                        <p:tgtEl>
                                          <p:spTgt spid="9">
                                            <p:bg/>
                                          </p:spTgt>
                                        </p:tgtEl>
                                      </p:cBhvr>
                                    </p:animEffect>
                                  </p:childTnLst>
                                </p:cTn>
                              </p:par>
                              <p:par>
                                <p:cTn id="56" presetID="22" presetClass="entr" presetSubtype="4" fill="hold" grpId="0" nodeType="withEffect">
                                  <p:stCondLst>
                                    <p:cond delay="0"/>
                                  </p:stCondLst>
                                  <p:iterate type="lt">
                                    <p:tmPct val="0"/>
                                  </p:iterate>
                                  <p:childTnLst>
                                    <p:set>
                                      <p:cBhvr>
                                        <p:cTn id="57" dur="1" fill="hold">
                                          <p:stCondLst>
                                            <p:cond delay="0"/>
                                          </p:stCondLst>
                                        </p:cTn>
                                        <p:tgtEl>
                                          <p:spTgt spid="9">
                                            <p:txEl>
                                              <p:pRg st="0" end="0"/>
                                            </p:txEl>
                                          </p:spTgt>
                                        </p:tgtEl>
                                        <p:attrNameLst>
                                          <p:attrName>style.visibility</p:attrName>
                                        </p:attrNameLst>
                                      </p:cBhvr>
                                      <p:to>
                                        <p:strVal val="visible"/>
                                      </p:to>
                                    </p:set>
                                    <p:animEffect transition="in" filter="wipe(down)">
                                      <p:cBhvr>
                                        <p:cTn id="58" dur="500"/>
                                        <p:tgtEl>
                                          <p:spTgt spid="9">
                                            <p:txEl>
                                              <p:pRg st="0" end="0"/>
                                            </p:txEl>
                                          </p:spTgt>
                                        </p:tgtEl>
                                      </p:cBhvr>
                                    </p:animEffect>
                                  </p:childTnLst>
                                </p:cTn>
                              </p:par>
                              <p:par>
                                <p:cTn id="59" presetID="22" presetClass="entr" presetSubtype="4" fill="hold" grpId="0" nodeType="withEffect">
                                  <p:stCondLst>
                                    <p:cond delay="0"/>
                                  </p:stCondLst>
                                  <p:iterate type="lt">
                                    <p:tmPct val="0"/>
                                  </p:iterate>
                                  <p:childTnLst>
                                    <p:set>
                                      <p:cBhvr>
                                        <p:cTn id="60" dur="1" fill="hold">
                                          <p:stCondLst>
                                            <p:cond delay="0"/>
                                          </p:stCondLst>
                                        </p:cTn>
                                        <p:tgtEl>
                                          <p:spTgt spid="9">
                                            <p:txEl>
                                              <p:pRg st="1" end="1"/>
                                            </p:txEl>
                                          </p:spTgt>
                                        </p:tgtEl>
                                        <p:attrNameLst>
                                          <p:attrName>style.visibility</p:attrName>
                                        </p:attrNameLst>
                                      </p:cBhvr>
                                      <p:to>
                                        <p:strVal val="visible"/>
                                      </p:to>
                                    </p:set>
                                    <p:animEffect transition="in" filter="wipe(down)">
                                      <p:cBhvr>
                                        <p:cTn id="61" dur="500"/>
                                        <p:tgtEl>
                                          <p:spTgt spid="9">
                                            <p:txEl>
                                              <p:pRg st="1" end="1"/>
                                            </p:txEl>
                                          </p:spTgt>
                                        </p:tgtEl>
                                      </p:cBhvr>
                                    </p:animEffect>
                                  </p:childTnLst>
                                </p:cTn>
                              </p:par>
                              <p:par>
                                <p:cTn id="62" presetID="22" presetClass="entr" presetSubtype="4" fill="hold" grpId="0" nodeType="withEffect">
                                  <p:stCondLst>
                                    <p:cond delay="0"/>
                                  </p:stCondLst>
                                  <p:iterate type="lt">
                                    <p:tmPct val="0"/>
                                  </p:iterate>
                                  <p:childTnLst>
                                    <p:set>
                                      <p:cBhvr>
                                        <p:cTn id="63" dur="1" fill="hold">
                                          <p:stCondLst>
                                            <p:cond delay="0"/>
                                          </p:stCondLst>
                                        </p:cTn>
                                        <p:tgtEl>
                                          <p:spTgt spid="9">
                                            <p:txEl>
                                              <p:pRg st="2" end="2"/>
                                            </p:txEl>
                                          </p:spTgt>
                                        </p:tgtEl>
                                        <p:attrNameLst>
                                          <p:attrName>style.visibility</p:attrName>
                                        </p:attrNameLst>
                                      </p:cBhvr>
                                      <p:to>
                                        <p:strVal val="visible"/>
                                      </p:to>
                                    </p:set>
                                    <p:animEffect transition="in" filter="wipe(down)">
                                      <p:cBhvr>
                                        <p:cTn id="64" dur="500"/>
                                        <p:tgtEl>
                                          <p:spTgt spid="9">
                                            <p:txEl>
                                              <p:pRg st="2" end="2"/>
                                            </p:txEl>
                                          </p:spTgt>
                                        </p:tgtEl>
                                      </p:cBhvr>
                                    </p:animEffect>
                                  </p:childTnLst>
                                </p:cTn>
                              </p:par>
                              <p:par>
                                <p:cTn id="65" presetID="22" presetClass="entr" presetSubtype="4" fill="hold" grpId="0" nodeType="withEffect">
                                  <p:stCondLst>
                                    <p:cond delay="0"/>
                                  </p:stCondLst>
                                  <p:iterate type="lt">
                                    <p:tmPct val="0"/>
                                  </p:iterate>
                                  <p:childTnLst>
                                    <p:set>
                                      <p:cBhvr>
                                        <p:cTn id="66" dur="1" fill="hold">
                                          <p:stCondLst>
                                            <p:cond delay="0"/>
                                          </p:stCondLst>
                                        </p:cTn>
                                        <p:tgtEl>
                                          <p:spTgt spid="9">
                                            <p:txEl>
                                              <p:pRg st="3" end="3"/>
                                            </p:txEl>
                                          </p:spTgt>
                                        </p:tgtEl>
                                        <p:attrNameLst>
                                          <p:attrName>style.visibility</p:attrName>
                                        </p:attrNameLst>
                                      </p:cBhvr>
                                      <p:to>
                                        <p:strVal val="visible"/>
                                      </p:to>
                                    </p:set>
                                    <p:animEffect transition="in" filter="wipe(down)">
                                      <p:cBhvr>
                                        <p:cTn id="67" dur="500"/>
                                        <p:tgtEl>
                                          <p:spTgt spid="9">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0">
                                            <p:bg/>
                                          </p:spTgt>
                                        </p:tgtEl>
                                        <p:attrNameLst>
                                          <p:attrName>style.visibility</p:attrName>
                                        </p:attrNameLst>
                                      </p:cBhvr>
                                      <p:to>
                                        <p:strVal val="visible"/>
                                      </p:to>
                                    </p:set>
                                    <p:animEffect transition="in" filter="wipe(down)">
                                      <p:cBhvr>
                                        <p:cTn id="72" dur="500"/>
                                        <p:tgtEl>
                                          <p:spTgt spid="10">
                                            <p:bg/>
                                          </p:spTgt>
                                        </p:tgtEl>
                                      </p:cBhvr>
                                    </p:animEffect>
                                  </p:childTnLst>
                                </p:cTn>
                              </p:par>
                              <p:par>
                                <p:cTn id="73" presetID="22" presetClass="entr" presetSubtype="4" fill="hold" grpId="0" nodeType="withEffect">
                                  <p:stCondLst>
                                    <p:cond delay="0"/>
                                  </p:stCondLst>
                                  <p:iterate type="lt">
                                    <p:tmPct val="0"/>
                                  </p:iterate>
                                  <p:childTnLst>
                                    <p:set>
                                      <p:cBhvr>
                                        <p:cTn id="74" dur="1" fill="hold">
                                          <p:stCondLst>
                                            <p:cond delay="0"/>
                                          </p:stCondLst>
                                        </p:cTn>
                                        <p:tgtEl>
                                          <p:spTgt spid="10">
                                            <p:txEl>
                                              <p:pRg st="0" end="0"/>
                                            </p:txEl>
                                          </p:spTgt>
                                        </p:tgtEl>
                                        <p:attrNameLst>
                                          <p:attrName>style.visibility</p:attrName>
                                        </p:attrNameLst>
                                      </p:cBhvr>
                                      <p:to>
                                        <p:strVal val="visible"/>
                                      </p:to>
                                    </p:set>
                                    <p:animEffect transition="in" filter="wipe(down)">
                                      <p:cBhvr>
                                        <p:cTn id="75" dur="500"/>
                                        <p:tgtEl>
                                          <p:spTgt spid="10">
                                            <p:txEl>
                                              <p:pRg st="0" end="0"/>
                                            </p:txEl>
                                          </p:spTgt>
                                        </p:tgtEl>
                                      </p:cBhvr>
                                    </p:animEffect>
                                  </p:childTnLst>
                                </p:cTn>
                              </p:par>
                              <p:par>
                                <p:cTn id="76" presetID="22" presetClass="entr" presetSubtype="4" fill="hold" grpId="0" nodeType="withEffect">
                                  <p:stCondLst>
                                    <p:cond delay="0"/>
                                  </p:stCondLst>
                                  <p:iterate type="lt">
                                    <p:tmPct val="0"/>
                                  </p:iterate>
                                  <p:childTnLst>
                                    <p:set>
                                      <p:cBhvr>
                                        <p:cTn id="77" dur="1" fill="hold">
                                          <p:stCondLst>
                                            <p:cond delay="0"/>
                                          </p:stCondLst>
                                        </p:cTn>
                                        <p:tgtEl>
                                          <p:spTgt spid="10">
                                            <p:txEl>
                                              <p:pRg st="1" end="1"/>
                                            </p:txEl>
                                          </p:spTgt>
                                        </p:tgtEl>
                                        <p:attrNameLst>
                                          <p:attrName>style.visibility</p:attrName>
                                        </p:attrNameLst>
                                      </p:cBhvr>
                                      <p:to>
                                        <p:strVal val="visible"/>
                                      </p:to>
                                    </p:set>
                                    <p:animEffect transition="in" filter="wipe(down)">
                                      <p:cBhvr>
                                        <p:cTn id="78" dur="500"/>
                                        <p:tgtEl>
                                          <p:spTgt spid="10">
                                            <p:txEl>
                                              <p:pRg st="1" end="1"/>
                                            </p:txEl>
                                          </p:spTgt>
                                        </p:tgtEl>
                                      </p:cBhvr>
                                    </p:animEffect>
                                  </p:childTnLst>
                                </p:cTn>
                              </p:par>
                              <p:par>
                                <p:cTn id="79" presetID="22" presetClass="entr" presetSubtype="4" fill="hold" grpId="0" nodeType="withEffect">
                                  <p:stCondLst>
                                    <p:cond delay="0"/>
                                  </p:stCondLst>
                                  <p:iterate type="lt">
                                    <p:tmPct val="0"/>
                                  </p:iterate>
                                  <p:childTnLst>
                                    <p:set>
                                      <p:cBhvr>
                                        <p:cTn id="80" dur="1" fill="hold">
                                          <p:stCondLst>
                                            <p:cond delay="0"/>
                                          </p:stCondLst>
                                        </p:cTn>
                                        <p:tgtEl>
                                          <p:spTgt spid="10">
                                            <p:txEl>
                                              <p:pRg st="2" end="2"/>
                                            </p:txEl>
                                          </p:spTgt>
                                        </p:tgtEl>
                                        <p:attrNameLst>
                                          <p:attrName>style.visibility</p:attrName>
                                        </p:attrNameLst>
                                      </p:cBhvr>
                                      <p:to>
                                        <p:strVal val="visible"/>
                                      </p:to>
                                    </p:set>
                                    <p:animEffect transition="in" filter="wipe(down)">
                                      <p:cBhvr>
                                        <p:cTn id="81" dur="500"/>
                                        <p:tgtEl>
                                          <p:spTgt spid="10">
                                            <p:txEl>
                                              <p:pRg st="2" end="2"/>
                                            </p:txEl>
                                          </p:spTgt>
                                        </p:tgtEl>
                                      </p:cBhvr>
                                    </p:animEffect>
                                  </p:childTnLst>
                                </p:cTn>
                              </p:par>
                              <p:par>
                                <p:cTn id="82" presetID="22" presetClass="entr" presetSubtype="4" fill="hold" grpId="0" nodeType="withEffect">
                                  <p:stCondLst>
                                    <p:cond delay="0"/>
                                  </p:stCondLst>
                                  <p:iterate type="lt">
                                    <p:tmPct val="0"/>
                                  </p:iterate>
                                  <p:childTnLst>
                                    <p:set>
                                      <p:cBhvr>
                                        <p:cTn id="83" dur="1" fill="hold">
                                          <p:stCondLst>
                                            <p:cond delay="0"/>
                                          </p:stCondLst>
                                        </p:cTn>
                                        <p:tgtEl>
                                          <p:spTgt spid="10">
                                            <p:txEl>
                                              <p:pRg st="3" end="3"/>
                                            </p:txEl>
                                          </p:spTgt>
                                        </p:tgtEl>
                                        <p:attrNameLst>
                                          <p:attrName>style.visibility</p:attrName>
                                        </p:attrNameLst>
                                      </p:cBhvr>
                                      <p:to>
                                        <p:strVal val="visible"/>
                                      </p:to>
                                    </p:set>
                                    <p:animEffect transition="in" filter="wipe(down)">
                                      <p:cBhvr>
                                        <p:cTn id="84" dur="500"/>
                                        <p:tgtEl>
                                          <p:spTgt spid="10">
                                            <p:txEl>
                                              <p:pRg st="3" end="3"/>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40" presetClass="entr" presetSubtype="0" fill="hold" grpId="0" nodeType="clickEffect">
                                  <p:stCondLst>
                                    <p:cond delay="0"/>
                                  </p:stCondLst>
                                  <p:iterate type="lt">
                                    <p:tmPct val="10000"/>
                                  </p:iterate>
                                  <p:childTnLst>
                                    <p:set>
                                      <p:cBhvr>
                                        <p:cTn id="88" dur="1" fill="hold">
                                          <p:stCondLst>
                                            <p:cond delay="0"/>
                                          </p:stCondLst>
                                        </p:cTn>
                                        <p:tgtEl>
                                          <p:spTgt spid="13"/>
                                        </p:tgtEl>
                                        <p:attrNameLst>
                                          <p:attrName>style.visibility</p:attrName>
                                        </p:attrNameLst>
                                      </p:cBhvr>
                                      <p:to>
                                        <p:strVal val="visible"/>
                                      </p:to>
                                    </p:set>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strVal val="#ppt_x-.1"/>
                                          </p:val>
                                        </p:tav>
                                        <p:tav tm="100000">
                                          <p:val>
                                            <p:strVal val="#ppt_x"/>
                                          </p:val>
                                        </p:tav>
                                      </p:tavLst>
                                    </p:anim>
                                    <p:anim calcmode="lin" valueType="num">
                                      <p:cBhvr>
                                        <p:cTn id="91"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allAtOnce" animBg="1"/>
      <p:bldP spid="12292" grpId="0" build="allAtOnce" animBg="1"/>
      <p:bldP spid="9" grpId="0" build="allAtOnce" animBg="1"/>
      <p:bldP spid="10" grpId="0" uiExpand="1" build="allAtOnce"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grhoatiet1"/>
          <p:cNvPicPr>
            <a:picLocks noChangeAspect="1" noChangeArrowheads="1"/>
          </p:cNvPicPr>
          <p:nvPr/>
        </p:nvPicPr>
        <p:blipFill>
          <a:blip r:embed="rId3" cstate="print"/>
          <a:srcRect/>
          <a:stretch>
            <a:fillRect/>
          </a:stretch>
        </p:blipFill>
        <p:spPr bwMode="auto">
          <a:xfrm>
            <a:off x="76200" y="0"/>
            <a:ext cx="9144000" cy="6858000"/>
          </a:xfrm>
          <a:prstGeom prst="rect">
            <a:avLst/>
          </a:prstGeom>
          <a:noFill/>
          <a:ln w="9525">
            <a:noFill/>
            <a:miter lim="800000"/>
            <a:headEnd/>
            <a:tailEnd/>
          </a:ln>
          <a:effectLst/>
        </p:spPr>
      </p:pic>
      <p:sp>
        <p:nvSpPr>
          <p:cNvPr id="12" name="TextBox 11"/>
          <p:cNvSpPr txBox="1"/>
          <p:nvPr/>
        </p:nvSpPr>
        <p:spPr>
          <a:xfrm>
            <a:off x="381000" y="3810000"/>
            <a:ext cx="184731" cy="461665"/>
          </a:xfrm>
          <a:prstGeom prst="rect">
            <a:avLst/>
          </a:prstGeom>
          <a:noFill/>
        </p:spPr>
        <p:txBody>
          <a:bodyPr wrap="none" rtlCol="0">
            <a:spAutoFit/>
          </a:bodyPr>
          <a:lstStyle/>
          <a:p>
            <a:endParaRPr lang="en-US" sz="2400" b="1" u="sng" dirty="0">
              <a:solidFill>
                <a:srgbClr val="7030A0"/>
              </a:solidFill>
              <a:latin typeface="Arial" pitchFamily="34" charset="0"/>
              <a:cs typeface="Arial" pitchFamily="34" charset="0"/>
            </a:endParaRPr>
          </a:p>
        </p:txBody>
      </p:sp>
      <p:sp>
        <p:nvSpPr>
          <p:cNvPr id="14" name="TextBox 13"/>
          <p:cNvSpPr txBox="1"/>
          <p:nvPr/>
        </p:nvSpPr>
        <p:spPr>
          <a:xfrm>
            <a:off x="1600200" y="5181600"/>
            <a:ext cx="7315200" cy="430887"/>
          </a:xfrm>
          <a:prstGeom prst="rect">
            <a:avLst/>
          </a:prstGeom>
          <a:noFill/>
        </p:spPr>
        <p:txBody>
          <a:bodyPr wrap="square" rtlCol="0">
            <a:spAutoFit/>
          </a:bodyPr>
          <a:lstStyle/>
          <a:p>
            <a:pPr>
              <a:buClr>
                <a:srgbClr val="FF0000"/>
              </a:buClr>
            </a:pPr>
            <a:endParaRPr lang="en-US" sz="2200" dirty="0">
              <a:latin typeface="Arial" pitchFamily="34" charset="0"/>
              <a:cs typeface="Arial" pitchFamily="34" charset="0"/>
            </a:endParaRPr>
          </a:p>
        </p:txBody>
      </p:sp>
      <p:pic>
        <p:nvPicPr>
          <p:cNvPr id="37892" name="Picture 4" descr="https://fbcdn-sphotos-h-a.akamaihd.net/hphotos-ak-prn2/971696_488864357864919_545556570_n.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6" name="Rectangle 5"/>
          <p:cNvSpPr/>
          <p:nvPr/>
        </p:nvSpPr>
        <p:spPr>
          <a:xfrm>
            <a:off x="3489107" y="1295400"/>
            <a:ext cx="2530693" cy="461665"/>
          </a:xfrm>
          <a:prstGeom prst="rect">
            <a:avLst/>
          </a:prstGeom>
        </p:spPr>
        <p:txBody>
          <a:bodyPr wrap="square">
            <a:spAutoFit/>
          </a:bodyPr>
          <a:lstStyle/>
          <a:p>
            <a:pPr algn="ctr"/>
            <a:r>
              <a:rPr lang="en-US" b="1" dirty="0" smtClean="0"/>
              <a:t>THANK YOU!</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76200"/>
            <a:ext cx="9144000" cy="6858000"/>
          </a:xfrm>
          <a:prstGeom prst="rect">
            <a:avLst/>
          </a:prstGeom>
          <a:ln>
            <a:headEnd type="none" w="med" len="med"/>
            <a:tailEnd type="none" w="med" len="med"/>
          </a:ln>
        </p:spPr>
        <p:style>
          <a:lnRef idx="2">
            <a:schemeClr val="accent5"/>
          </a:lnRef>
          <a:fillRef idx="1002">
            <a:schemeClr val="lt2"/>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endParaRPr kumimoji="0" lang="en-US" sz="2400" b="0" i="0" u="none" strike="noStrike" cap="none" normalizeH="0" baseline="0" dirty="0" smtClean="0">
              <a:ln>
                <a:noFill/>
              </a:ln>
              <a:solidFill>
                <a:schemeClr val="tx1"/>
              </a:solidFill>
              <a:effectLst/>
              <a:latin typeface="Times New Roman" pitchFamily="18" charset="0"/>
            </a:endParaRPr>
          </a:p>
        </p:txBody>
      </p:sp>
      <p:pic>
        <p:nvPicPr>
          <p:cNvPr id="79" name="Picture 12" descr="C:\Users\Administrator\Desktop\foresee.png"/>
          <p:cNvPicPr>
            <a:picLocks noChangeAspect="1" noChangeArrowheads="1"/>
          </p:cNvPicPr>
          <p:nvPr/>
        </p:nvPicPr>
        <p:blipFill>
          <a:blip r:embed="rId2" cstate="print"/>
          <a:srcRect/>
          <a:stretch>
            <a:fillRect/>
          </a:stretch>
        </p:blipFill>
        <p:spPr bwMode="auto">
          <a:xfrm>
            <a:off x="2438400" y="2057400"/>
            <a:ext cx="3789363" cy="3790950"/>
          </a:xfrm>
          <a:prstGeom prst="rect">
            <a:avLst/>
          </a:prstGeom>
          <a:noFill/>
          <a:ln w="9525">
            <a:solidFill>
              <a:schemeClr val="tx1"/>
            </a:solidFill>
            <a:miter lim="800000"/>
            <a:headEnd/>
            <a:tailEnd/>
          </a:ln>
        </p:spPr>
      </p:pic>
      <p:sp>
        <p:nvSpPr>
          <p:cNvPr id="80" name="TextBox 79"/>
          <p:cNvSpPr txBox="1"/>
          <p:nvPr/>
        </p:nvSpPr>
        <p:spPr>
          <a:xfrm>
            <a:off x="0" y="152400"/>
            <a:ext cx="9753600" cy="707886"/>
          </a:xfrm>
          <a:prstGeom prst="rect">
            <a:avLst/>
          </a:prstGeom>
          <a:noFill/>
        </p:spPr>
        <p:txBody>
          <a:bodyPr wrap="square" rtlCol="0">
            <a:spAutoFit/>
          </a:bodyPr>
          <a:lstStyle/>
          <a:p>
            <a:r>
              <a:rPr lang="en-US" sz="4000" b="1" dirty="0" smtClean="0">
                <a:solidFill>
                  <a:srgbClr val="FF0000"/>
                </a:solidFill>
              </a:rPr>
              <a:t>I. MỤC TIÊU, QUAN ĐIỂM CHỈ ĐẠO</a:t>
            </a:r>
            <a:endParaRPr lang="en-US" sz="4000" b="1" dirty="0">
              <a:solidFill>
                <a:srgbClr val="FF0000"/>
              </a:solidFill>
            </a:endParaRPr>
          </a:p>
        </p:txBody>
      </p:sp>
      <p:sp>
        <p:nvSpPr>
          <p:cNvPr id="81" name="TextBox 80"/>
          <p:cNvSpPr txBox="1"/>
          <p:nvPr/>
        </p:nvSpPr>
        <p:spPr>
          <a:xfrm>
            <a:off x="0" y="1066800"/>
            <a:ext cx="2514600" cy="5693866"/>
          </a:xfrm>
          <a:prstGeom prst="rect">
            <a:avLst/>
          </a:prstGeom>
          <a:noFill/>
        </p:spPr>
        <p:txBody>
          <a:bodyPr wrap="square" rtlCol="0">
            <a:spAutoFit/>
          </a:bodyPr>
          <a:lstStyle/>
          <a:p>
            <a:pPr algn="ctr"/>
            <a:r>
              <a:rPr lang="nl-NL" sz="2800" dirty="0" smtClean="0">
                <a:solidFill>
                  <a:srgbClr val="002060"/>
                </a:solidFill>
              </a:rPr>
              <a:t>XD</a:t>
            </a:r>
            <a:r>
              <a:rPr lang="en-US" sz="2800" dirty="0" smtClean="0">
                <a:solidFill>
                  <a:srgbClr val="002060"/>
                </a:solidFill>
              </a:rPr>
              <a:t>BLDS</a:t>
            </a:r>
            <a:r>
              <a:rPr lang="vi-VN" sz="2800" dirty="0" smtClean="0">
                <a:solidFill>
                  <a:srgbClr val="002060"/>
                </a:solidFill>
              </a:rPr>
              <a:t> thực sự</a:t>
            </a:r>
            <a:r>
              <a:rPr lang="nl-NL" sz="2800" dirty="0" smtClean="0">
                <a:solidFill>
                  <a:srgbClr val="002060"/>
                </a:solidFill>
              </a:rPr>
              <a:t> trở thành </a:t>
            </a:r>
            <a:r>
              <a:rPr lang="nl-NL" sz="2800" i="1" dirty="0" smtClean="0">
                <a:solidFill>
                  <a:srgbClr val="002060"/>
                </a:solidFill>
              </a:rPr>
              <a:t>luật chung của </a:t>
            </a:r>
            <a:r>
              <a:rPr lang="nl-NL" sz="2800" dirty="0" smtClean="0">
                <a:solidFill>
                  <a:srgbClr val="002060"/>
                </a:solidFill>
              </a:rPr>
              <a:t>HTPL điều chỉnh các QHXH được hình thành trên nguyên tắc </a:t>
            </a:r>
            <a:r>
              <a:rPr lang="nl-NL" sz="2800" i="1" dirty="0" smtClean="0">
                <a:solidFill>
                  <a:srgbClr val="002060"/>
                </a:solidFill>
              </a:rPr>
              <a:t>tự do, tự nguyện, bình đẳng và tự chịu trách nhiệm </a:t>
            </a:r>
            <a:r>
              <a:rPr lang="nl-NL" sz="2800" dirty="0" smtClean="0">
                <a:solidFill>
                  <a:srgbClr val="002060"/>
                </a:solidFill>
              </a:rPr>
              <a:t>giữa các bên tham gia...</a:t>
            </a:r>
            <a:endParaRPr lang="en-US" sz="2800" dirty="0">
              <a:solidFill>
                <a:srgbClr val="002060"/>
              </a:solidFill>
            </a:endParaRPr>
          </a:p>
        </p:txBody>
      </p:sp>
      <p:sp>
        <p:nvSpPr>
          <p:cNvPr id="82" name="TextBox 81"/>
          <p:cNvSpPr txBox="1"/>
          <p:nvPr/>
        </p:nvSpPr>
        <p:spPr>
          <a:xfrm>
            <a:off x="6172200" y="1066800"/>
            <a:ext cx="2971800" cy="6077843"/>
          </a:xfrm>
          <a:prstGeom prst="rect">
            <a:avLst/>
          </a:prstGeom>
          <a:noFill/>
        </p:spPr>
        <p:txBody>
          <a:bodyPr wrap="square" rtlCol="0">
            <a:spAutoFit/>
          </a:bodyPr>
          <a:lstStyle/>
          <a:p>
            <a:pPr algn="ctr">
              <a:buFontTx/>
              <a:buChar char="-"/>
            </a:pPr>
            <a:r>
              <a:rPr lang="en-US" dirty="0" smtClean="0">
                <a:solidFill>
                  <a:srgbClr val="002060"/>
                </a:solidFill>
              </a:rPr>
              <a:t> </a:t>
            </a:r>
            <a:r>
              <a:rPr lang="en-US" dirty="0" err="1" smtClean="0">
                <a:solidFill>
                  <a:srgbClr val="002060"/>
                </a:solidFill>
              </a:rPr>
              <a:t>Thể</a:t>
            </a:r>
            <a:r>
              <a:rPr lang="en-US" dirty="0" smtClean="0">
                <a:solidFill>
                  <a:srgbClr val="002060"/>
                </a:solidFill>
              </a:rPr>
              <a:t> </a:t>
            </a:r>
            <a:r>
              <a:rPr lang="en-US" dirty="0" err="1" smtClean="0">
                <a:solidFill>
                  <a:srgbClr val="002060"/>
                </a:solidFill>
              </a:rPr>
              <a:t>chế</a:t>
            </a:r>
            <a:r>
              <a:rPr lang="en-US" dirty="0" smtClean="0">
                <a:solidFill>
                  <a:srgbClr val="002060"/>
                </a:solidFill>
              </a:rPr>
              <a:t> </a:t>
            </a:r>
            <a:r>
              <a:rPr lang="en-US" dirty="0" err="1" smtClean="0">
                <a:solidFill>
                  <a:srgbClr val="002060"/>
                </a:solidFill>
              </a:rPr>
              <a:t>hóa</a:t>
            </a:r>
            <a:r>
              <a:rPr lang="en-US" dirty="0" smtClean="0">
                <a:solidFill>
                  <a:srgbClr val="002060"/>
                </a:solidFill>
              </a:rPr>
              <a:t> </a:t>
            </a:r>
            <a:r>
              <a:rPr lang="en-US" dirty="0" err="1" smtClean="0">
                <a:solidFill>
                  <a:srgbClr val="002060"/>
                </a:solidFill>
              </a:rPr>
              <a:t>quan</a:t>
            </a:r>
            <a:r>
              <a:rPr lang="en-US" dirty="0" smtClean="0">
                <a:solidFill>
                  <a:srgbClr val="002060"/>
                </a:solidFill>
              </a:rPr>
              <a:t> </a:t>
            </a:r>
            <a:r>
              <a:rPr lang="en-US" dirty="0" err="1" smtClean="0">
                <a:solidFill>
                  <a:srgbClr val="002060"/>
                </a:solidFill>
              </a:rPr>
              <a:t>điểm</a:t>
            </a:r>
            <a:r>
              <a:rPr lang="en-US" dirty="0" smtClean="0">
                <a:solidFill>
                  <a:srgbClr val="002060"/>
                </a:solidFill>
              </a:rPr>
              <a:t> </a:t>
            </a:r>
            <a:r>
              <a:rPr lang="en-US" dirty="0" err="1" smtClean="0">
                <a:solidFill>
                  <a:srgbClr val="002060"/>
                </a:solidFill>
              </a:rPr>
              <a:t>của</a:t>
            </a:r>
            <a:r>
              <a:rPr lang="en-US" dirty="0" smtClean="0">
                <a:solidFill>
                  <a:srgbClr val="002060"/>
                </a:solidFill>
              </a:rPr>
              <a:t> </a:t>
            </a:r>
            <a:r>
              <a:rPr lang="en-US" dirty="0" err="1" smtClean="0">
                <a:solidFill>
                  <a:srgbClr val="002060"/>
                </a:solidFill>
              </a:rPr>
              <a:t>Đảng</a:t>
            </a:r>
            <a:r>
              <a:rPr lang="en-US" dirty="0" smtClean="0">
                <a:solidFill>
                  <a:srgbClr val="002060"/>
                </a:solidFill>
              </a:rPr>
              <a:t>, </a:t>
            </a:r>
            <a:r>
              <a:rPr lang="en-US" dirty="0" err="1" smtClean="0">
                <a:solidFill>
                  <a:srgbClr val="002060"/>
                </a:solidFill>
              </a:rPr>
              <a:t>cương</a:t>
            </a:r>
            <a:r>
              <a:rPr lang="en-US" dirty="0" smtClean="0">
                <a:solidFill>
                  <a:srgbClr val="002060"/>
                </a:solidFill>
              </a:rPr>
              <a:t> </a:t>
            </a:r>
            <a:r>
              <a:rPr lang="en-US" dirty="0" err="1" smtClean="0">
                <a:solidFill>
                  <a:srgbClr val="002060"/>
                </a:solidFill>
              </a:rPr>
              <a:t>lĩnh</a:t>
            </a:r>
            <a:r>
              <a:rPr lang="en-US" dirty="0" smtClean="0">
                <a:solidFill>
                  <a:srgbClr val="002060"/>
                </a:solidFill>
              </a:rPr>
              <a:t> </a:t>
            </a:r>
            <a:r>
              <a:rPr lang="en-US" dirty="0" err="1" smtClean="0">
                <a:solidFill>
                  <a:srgbClr val="002060"/>
                </a:solidFill>
              </a:rPr>
              <a:t>xây</a:t>
            </a:r>
            <a:r>
              <a:rPr lang="en-US" dirty="0" smtClean="0">
                <a:solidFill>
                  <a:srgbClr val="002060"/>
                </a:solidFill>
              </a:rPr>
              <a:t> </a:t>
            </a:r>
            <a:r>
              <a:rPr lang="en-US" dirty="0" err="1" smtClean="0">
                <a:solidFill>
                  <a:srgbClr val="002060"/>
                </a:solidFill>
              </a:rPr>
              <a:t>dựng</a:t>
            </a:r>
            <a:r>
              <a:rPr lang="en-US" dirty="0" smtClean="0">
                <a:solidFill>
                  <a:srgbClr val="002060"/>
                </a:solidFill>
              </a:rPr>
              <a:t> </a:t>
            </a:r>
            <a:r>
              <a:rPr lang="en-US" dirty="0" err="1" smtClean="0">
                <a:solidFill>
                  <a:srgbClr val="002060"/>
                </a:solidFill>
              </a:rPr>
              <a:t>đất</a:t>
            </a:r>
            <a:r>
              <a:rPr lang="en-US" dirty="0" smtClean="0">
                <a:solidFill>
                  <a:srgbClr val="002060"/>
                </a:solidFill>
              </a:rPr>
              <a:t> </a:t>
            </a:r>
            <a:r>
              <a:rPr lang="en-US" dirty="0" err="1" smtClean="0">
                <a:solidFill>
                  <a:srgbClr val="002060"/>
                </a:solidFill>
              </a:rPr>
              <a:t>nước</a:t>
            </a:r>
            <a:r>
              <a:rPr lang="en-US" dirty="0" smtClean="0">
                <a:solidFill>
                  <a:srgbClr val="002060"/>
                </a:solidFill>
              </a:rPr>
              <a:t>… </a:t>
            </a:r>
            <a:r>
              <a:rPr lang="en-US" dirty="0" err="1" smtClean="0">
                <a:solidFill>
                  <a:srgbClr val="002060"/>
                </a:solidFill>
              </a:rPr>
              <a:t>và</a:t>
            </a:r>
            <a:r>
              <a:rPr lang="en-US" dirty="0" smtClean="0">
                <a:solidFill>
                  <a:srgbClr val="002060"/>
                </a:solidFill>
              </a:rPr>
              <a:t> </a:t>
            </a:r>
            <a:r>
              <a:rPr lang="en-US" dirty="0" err="1" smtClean="0">
                <a:solidFill>
                  <a:srgbClr val="002060"/>
                </a:solidFill>
              </a:rPr>
              <a:t>tăng</a:t>
            </a:r>
            <a:r>
              <a:rPr lang="en-US" dirty="0" smtClean="0">
                <a:solidFill>
                  <a:srgbClr val="002060"/>
                </a:solidFill>
              </a:rPr>
              <a:t> </a:t>
            </a:r>
            <a:r>
              <a:rPr lang="en-US" dirty="0" err="1" smtClean="0">
                <a:solidFill>
                  <a:srgbClr val="002060"/>
                </a:solidFill>
              </a:rPr>
              <a:t>cường</a:t>
            </a:r>
            <a:r>
              <a:rPr lang="en-US" dirty="0" smtClean="0">
                <a:solidFill>
                  <a:srgbClr val="002060"/>
                </a:solidFill>
              </a:rPr>
              <a:t> BP </a:t>
            </a:r>
            <a:r>
              <a:rPr lang="en-US" dirty="0" err="1" smtClean="0">
                <a:solidFill>
                  <a:srgbClr val="002060"/>
                </a:solidFill>
              </a:rPr>
              <a:t>để</a:t>
            </a:r>
            <a:r>
              <a:rPr lang="en-US" dirty="0" smtClean="0">
                <a:solidFill>
                  <a:srgbClr val="002060"/>
                </a:solidFill>
              </a:rPr>
              <a:t> CN, TT, BV </a:t>
            </a:r>
            <a:r>
              <a:rPr lang="en-US" dirty="0" err="1" smtClean="0">
                <a:solidFill>
                  <a:srgbClr val="002060"/>
                </a:solidFill>
              </a:rPr>
              <a:t>và</a:t>
            </a:r>
            <a:r>
              <a:rPr lang="en-US" dirty="0" smtClean="0">
                <a:solidFill>
                  <a:srgbClr val="002060"/>
                </a:solidFill>
              </a:rPr>
              <a:t> BĐ </a:t>
            </a:r>
            <a:r>
              <a:rPr lang="en-US" dirty="0" err="1" smtClean="0">
                <a:solidFill>
                  <a:srgbClr val="002060"/>
                </a:solidFill>
              </a:rPr>
              <a:t>tốt</a:t>
            </a:r>
            <a:r>
              <a:rPr lang="en-US" dirty="0" smtClean="0">
                <a:solidFill>
                  <a:srgbClr val="002060"/>
                </a:solidFill>
              </a:rPr>
              <a:t> </a:t>
            </a:r>
            <a:r>
              <a:rPr lang="en-US" dirty="0" err="1" smtClean="0">
                <a:solidFill>
                  <a:srgbClr val="002060"/>
                </a:solidFill>
              </a:rPr>
              <a:t>hơn</a:t>
            </a:r>
            <a:r>
              <a:rPr lang="en-US" dirty="0" smtClean="0">
                <a:solidFill>
                  <a:srgbClr val="002060"/>
                </a:solidFill>
              </a:rPr>
              <a:t> </a:t>
            </a:r>
            <a:r>
              <a:rPr lang="en-US" dirty="0" err="1" smtClean="0">
                <a:solidFill>
                  <a:srgbClr val="002060"/>
                </a:solidFill>
              </a:rPr>
              <a:t>Quyền</a:t>
            </a:r>
            <a:r>
              <a:rPr lang="en-US" dirty="0" smtClean="0">
                <a:solidFill>
                  <a:srgbClr val="002060"/>
                </a:solidFill>
              </a:rPr>
              <a:t> Con </a:t>
            </a:r>
            <a:r>
              <a:rPr lang="en-US" dirty="0" err="1" smtClean="0">
                <a:solidFill>
                  <a:srgbClr val="002060"/>
                </a:solidFill>
              </a:rPr>
              <a:t>người</a:t>
            </a:r>
            <a:r>
              <a:rPr lang="en-US" dirty="0" smtClean="0">
                <a:solidFill>
                  <a:srgbClr val="002060"/>
                </a:solidFill>
              </a:rPr>
              <a:t>, </a:t>
            </a:r>
            <a:r>
              <a:rPr lang="en-US" dirty="0" err="1" smtClean="0">
                <a:solidFill>
                  <a:srgbClr val="002060"/>
                </a:solidFill>
              </a:rPr>
              <a:t>quyền</a:t>
            </a:r>
            <a:r>
              <a:rPr lang="en-US" dirty="0" smtClean="0">
                <a:solidFill>
                  <a:srgbClr val="002060"/>
                </a:solidFill>
              </a:rPr>
              <a:t> </a:t>
            </a:r>
            <a:r>
              <a:rPr lang="en-US" dirty="0" err="1" smtClean="0">
                <a:solidFill>
                  <a:srgbClr val="002060"/>
                </a:solidFill>
              </a:rPr>
              <a:t>công</a:t>
            </a:r>
            <a:r>
              <a:rPr lang="en-US" dirty="0" smtClean="0">
                <a:solidFill>
                  <a:srgbClr val="002060"/>
                </a:solidFill>
              </a:rPr>
              <a:t> </a:t>
            </a:r>
            <a:r>
              <a:rPr lang="en-US" dirty="0" err="1" smtClean="0">
                <a:solidFill>
                  <a:srgbClr val="002060"/>
                </a:solidFill>
              </a:rPr>
              <a:t>dân</a:t>
            </a:r>
            <a:r>
              <a:rPr lang="en-US" dirty="0" smtClean="0">
                <a:solidFill>
                  <a:srgbClr val="002060"/>
                </a:solidFill>
              </a:rPr>
              <a:t>…;</a:t>
            </a:r>
          </a:p>
          <a:p>
            <a:pPr algn="ctr">
              <a:buFontTx/>
              <a:buChar char="-"/>
            </a:pPr>
            <a:r>
              <a:rPr lang="en-US" dirty="0" smtClean="0">
                <a:solidFill>
                  <a:srgbClr val="002060"/>
                </a:solidFill>
              </a:rPr>
              <a:t> SĐ, BS </a:t>
            </a:r>
            <a:r>
              <a:rPr lang="nl-NL" dirty="0" smtClean="0">
                <a:solidFill>
                  <a:srgbClr val="002060"/>
                </a:solidFill>
              </a:rPr>
              <a:t>các quy định còn bất cập, hạn chế trong thực tiễn thi hành;</a:t>
            </a:r>
          </a:p>
          <a:p>
            <a:pPr algn="ctr">
              <a:buFontTx/>
              <a:buChar char="-"/>
            </a:pPr>
            <a:r>
              <a:rPr lang="nl-NL" dirty="0" smtClean="0">
                <a:solidFill>
                  <a:srgbClr val="002060"/>
                </a:solidFill>
              </a:rPr>
              <a:t>  Bảo đảm tính kế thừa và phát triển. </a:t>
            </a:r>
            <a:endParaRPr lang="en-US" dirty="0" smtClean="0">
              <a:solidFill>
                <a:srgbClr val="002060"/>
              </a:solidFill>
            </a:endParaRPr>
          </a:p>
          <a:p>
            <a:pPr algn="ctr">
              <a:buFontTx/>
              <a:buChar char="-"/>
            </a:pPr>
            <a:endParaRPr lang="en-US" b="1" dirty="0" smtClean="0">
              <a:solidFill>
                <a:srgbClr val="002060"/>
              </a:solidFill>
            </a:endParaRPr>
          </a:p>
          <a:p>
            <a:pPr algn="ctr">
              <a:buFontTx/>
              <a:buChar char="-"/>
            </a:pPr>
            <a:endParaRPr lang="en-US" b="1" dirty="0">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80">
                                          <p:stCondLst>
                                            <p:cond delay="0"/>
                                          </p:stCondLst>
                                        </p:cTn>
                                        <p:tgtEl>
                                          <p:spTgt spid="80"/>
                                        </p:tgtEl>
                                      </p:cBhvr>
                                    </p:animEffect>
                                    <p:anim calcmode="lin" valueType="num">
                                      <p:cBhvr>
                                        <p:cTn id="8"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13" dur="26">
                                          <p:stCondLst>
                                            <p:cond delay="650"/>
                                          </p:stCondLst>
                                        </p:cTn>
                                        <p:tgtEl>
                                          <p:spTgt spid="80"/>
                                        </p:tgtEl>
                                      </p:cBhvr>
                                      <p:to x="100000" y="60000"/>
                                    </p:animScale>
                                    <p:animScale>
                                      <p:cBhvr>
                                        <p:cTn id="14" dur="166" decel="50000">
                                          <p:stCondLst>
                                            <p:cond delay="676"/>
                                          </p:stCondLst>
                                        </p:cTn>
                                        <p:tgtEl>
                                          <p:spTgt spid="80"/>
                                        </p:tgtEl>
                                      </p:cBhvr>
                                      <p:to x="100000" y="100000"/>
                                    </p:animScale>
                                    <p:animScale>
                                      <p:cBhvr>
                                        <p:cTn id="15" dur="26">
                                          <p:stCondLst>
                                            <p:cond delay="1312"/>
                                          </p:stCondLst>
                                        </p:cTn>
                                        <p:tgtEl>
                                          <p:spTgt spid="80"/>
                                        </p:tgtEl>
                                      </p:cBhvr>
                                      <p:to x="100000" y="80000"/>
                                    </p:animScale>
                                    <p:animScale>
                                      <p:cBhvr>
                                        <p:cTn id="16" dur="166" decel="50000">
                                          <p:stCondLst>
                                            <p:cond delay="1338"/>
                                          </p:stCondLst>
                                        </p:cTn>
                                        <p:tgtEl>
                                          <p:spTgt spid="80"/>
                                        </p:tgtEl>
                                      </p:cBhvr>
                                      <p:to x="100000" y="100000"/>
                                    </p:animScale>
                                    <p:animScale>
                                      <p:cBhvr>
                                        <p:cTn id="17" dur="26">
                                          <p:stCondLst>
                                            <p:cond delay="1642"/>
                                          </p:stCondLst>
                                        </p:cTn>
                                        <p:tgtEl>
                                          <p:spTgt spid="80"/>
                                        </p:tgtEl>
                                      </p:cBhvr>
                                      <p:to x="100000" y="90000"/>
                                    </p:animScale>
                                    <p:animScale>
                                      <p:cBhvr>
                                        <p:cTn id="18" dur="166" decel="50000">
                                          <p:stCondLst>
                                            <p:cond delay="1668"/>
                                          </p:stCondLst>
                                        </p:cTn>
                                        <p:tgtEl>
                                          <p:spTgt spid="80"/>
                                        </p:tgtEl>
                                      </p:cBhvr>
                                      <p:to x="100000" y="100000"/>
                                    </p:animScale>
                                    <p:animScale>
                                      <p:cBhvr>
                                        <p:cTn id="19" dur="26">
                                          <p:stCondLst>
                                            <p:cond delay="1808"/>
                                          </p:stCondLst>
                                        </p:cTn>
                                        <p:tgtEl>
                                          <p:spTgt spid="80"/>
                                        </p:tgtEl>
                                      </p:cBhvr>
                                      <p:to x="100000" y="95000"/>
                                    </p:animScale>
                                    <p:animScale>
                                      <p:cBhvr>
                                        <p:cTn id="20" dur="166" decel="50000">
                                          <p:stCondLst>
                                            <p:cond delay="1834"/>
                                          </p:stCondLst>
                                        </p:cTn>
                                        <p:tgtEl>
                                          <p:spTgt spid="8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circle(in)">
                                      <p:cBhvr>
                                        <p:cTn id="25" dur="20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82"/>
                                        </p:tgtEl>
                                        <p:attrNameLst>
                                          <p:attrName>style.visibility</p:attrName>
                                        </p:attrNameLst>
                                      </p:cBhvr>
                                      <p:to>
                                        <p:strVal val="visible"/>
                                      </p:to>
                                    </p:set>
                                    <p:anim calcmode="lin" valueType="num">
                                      <p:cBhvr>
                                        <p:cTn id="30" dur="500" fill="hold"/>
                                        <p:tgtEl>
                                          <p:spTgt spid="82"/>
                                        </p:tgtEl>
                                        <p:attrNameLst>
                                          <p:attrName>ppt_w</p:attrName>
                                        </p:attrNameLst>
                                      </p:cBhvr>
                                      <p:tavLst>
                                        <p:tav tm="0">
                                          <p:val>
                                            <p:fltVal val="0"/>
                                          </p:val>
                                        </p:tav>
                                        <p:tav tm="100000">
                                          <p:val>
                                            <p:strVal val="#ppt_w"/>
                                          </p:val>
                                        </p:tav>
                                      </p:tavLst>
                                    </p:anim>
                                    <p:anim calcmode="lin" valueType="num">
                                      <p:cBhvr>
                                        <p:cTn id="31" dur="500" fill="hold"/>
                                        <p:tgtEl>
                                          <p:spTgt spid="82"/>
                                        </p:tgtEl>
                                        <p:attrNameLst>
                                          <p:attrName>ppt_h</p:attrName>
                                        </p:attrNameLst>
                                      </p:cBhvr>
                                      <p:tavLst>
                                        <p:tav tm="0">
                                          <p:val>
                                            <p:fltVal val="0"/>
                                          </p:val>
                                        </p:tav>
                                        <p:tav tm="100000">
                                          <p:val>
                                            <p:strVal val="#ppt_h"/>
                                          </p:val>
                                        </p:tav>
                                      </p:tavLst>
                                    </p:anim>
                                    <p:animEffect transition="in" filter="fade">
                                      <p:cBhvr>
                                        <p:cTn id="3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0" y="76200"/>
            <a:ext cx="9144000" cy="68580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endParaRPr lang="en-US"/>
          </a:p>
        </p:txBody>
      </p:sp>
      <p:sp>
        <p:nvSpPr>
          <p:cNvPr id="6" name="Rectangle 5"/>
          <p:cNvSpPr/>
          <p:nvPr/>
        </p:nvSpPr>
        <p:spPr bwMode="auto">
          <a:xfrm>
            <a:off x="3962400" y="685800"/>
            <a:ext cx="4800600" cy="1066800"/>
          </a:xfrm>
          <a:prstGeom prst="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5">
                    <a:lumMod val="10000"/>
                  </a:schemeClr>
                </a:solidFill>
                <a:effectLst/>
                <a:latin typeface="Times New Roman" pitchFamily="18" charset="0"/>
              </a:rPr>
              <a:t> </a:t>
            </a:r>
            <a:r>
              <a:rPr lang="en-US" sz="4400" b="1" dirty="0" smtClean="0">
                <a:solidFill>
                  <a:schemeClr val="accent5">
                    <a:lumMod val="10000"/>
                  </a:schemeClr>
                </a:solidFill>
              </a:rPr>
              <a:t>II</a:t>
            </a:r>
            <a:r>
              <a:rPr kumimoji="0" lang="en-US" sz="4400" b="1" i="0" u="none" strike="noStrike" cap="none" normalizeH="0" baseline="0" dirty="0" smtClean="0">
                <a:ln>
                  <a:noFill/>
                </a:ln>
                <a:solidFill>
                  <a:schemeClr val="accent5">
                    <a:lumMod val="10000"/>
                  </a:schemeClr>
                </a:solidFill>
                <a:effectLst/>
                <a:latin typeface="Times New Roman" pitchFamily="18" charset="0"/>
              </a:rPr>
              <a:t>.  BỐ</a:t>
            </a:r>
            <a:r>
              <a:rPr kumimoji="0" lang="en-US" sz="4400" b="1" i="0" u="none" strike="noStrike" cap="none" normalizeH="0" dirty="0" smtClean="0">
                <a:ln>
                  <a:noFill/>
                </a:ln>
                <a:solidFill>
                  <a:schemeClr val="accent5">
                    <a:lumMod val="10000"/>
                  </a:schemeClr>
                </a:solidFill>
                <a:effectLst/>
                <a:latin typeface="Times New Roman" pitchFamily="18" charset="0"/>
              </a:rPr>
              <a:t> CỤC</a:t>
            </a:r>
            <a:endParaRPr kumimoji="0" lang="en-US" sz="4400" b="1" i="0" u="none" strike="noStrike" cap="none" normalizeH="0" baseline="0" dirty="0" smtClean="0">
              <a:ln>
                <a:noFill/>
              </a:ln>
              <a:solidFill>
                <a:schemeClr val="accent5">
                  <a:lumMod val="10000"/>
                </a:schemeClr>
              </a:solidFill>
              <a:effectLst/>
              <a:latin typeface="Times New Roman" pitchFamily="18" charset="0"/>
            </a:endParaRPr>
          </a:p>
        </p:txBody>
      </p:sp>
      <p:pic>
        <p:nvPicPr>
          <p:cNvPr id="9" name="Picture 8" descr="Hoa và chuồn.jpg"/>
          <p:cNvPicPr>
            <a:picLocks noChangeAspect="1"/>
          </p:cNvPicPr>
          <p:nvPr/>
        </p:nvPicPr>
        <p:blipFill>
          <a:blip r:embed="rId2" cstate="print"/>
          <a:stretch>
            <a:fillRect/>
          </a:stretch>
        </p:blipFill>
        <p:spPr>
          <a:xfrm>
            <a:off x="0" y="381000"/>
            <a:ext cx="3810000" cy="2362200"/>
          </a:xfrm>
          <a:prstGeom prst="rect">
            <a:avLst/>
          </a:prstGeom>
        </p:spPr>
      </p:pic>
      <p:sp>
        <p:nvSpPr>
          <p:cNvPr id="8" name="Regular Pentagon 7"/>
          <p:cNvSpPr/>
          <p:nvPr/>
        </p:nvSpPr>
        <p:spPr>
          <a:xfrm>
            <a:off x="1676400" y="2819400"/>
            <a:ext cx="7467600" cy="37338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smtClean="0"/>
              <a:t>Bộ luật có 6 phần, 27 Chương, 689 điều</a:t>
            </a:r>
          </a:p>
          <a:p>
            <a:pPr algn="ctr"/>
            <a:endParaRPr lang="nl-NL" b="1" dirty="0" smtClean="0"/>
          </a:p>
          <a:p>
            <a:pPr algn="ctr"/>
            <a:r>
              <a:rPr lang="nl-NL" b="1" dirty="0" smtClean="0"/>
              <a:t>- </a:t>
            </a:r>
            <a:r>
              <a:rPr lang="nl-NL" sz="2800" b="1" i="1" dirty="0" smtClean="0"/>
              <a:t>Giữ nguyên 82 điều, kế thừa và sửa đổi 573 điều, bổ sung 70 điều, bãi bỏ 122 điều</a:t>
            </a:r>
            <a:endParaRPr lang="en-US" dirty="0"/>
          </a:p>
        </p:txBody>
      </p:sp>
      <p:sp>
        <p:nvSpPr>
          <p:cNvPr id="11" name="Oval 10"/>
          <p:cNvSpPr/>
          <p:nvPr/>
        </p:nvSpPr>
        <p:spPr>
          <a:xfrm>
            <a:off x="2819400" y="3886200"/>
            <a:ext cx="6096000" cy="2438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b="1" i="1" dirty="0" smtClean="0"/>
              <a:t>Không kết cấu “Quy định về chuyển quyền sử dụng đất”, “Quyền sở hữu trí tuệ và chuyển giao công nghệ” thành các phần độc lập trong Bộ luật</a:t>
            </a:r>
            <a:endParaRPr lang="en-US" b="1" i="1" dirty="0"/>
          </a:p>
        </p:txBody>
      </p:sp>
      <p:sp>
        <p:nvSpPr>
          <p:cNvPr id="13" name="Rounded Rectangle 12"/>
          <p:cNvSpPr/>
          <p:nvPr/>
        </p:nvSpPr>
        <p:spPr>
          <a:xfrm>
            <a:off x="1905000" y="2743200"/>
            <a:ext cx="7010400" cy="3429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2800" dirty="0" smtClean="0"/>
              <a:t>Sửa đổi phần “</a:t>
            </a:r>
            <a:r>
              <a:rPr lang="nl-NL" sz="2800" i="1" dirty="0" smtClean="0"/>
              <a:t>Tài sản và Quyền sở hữu</a:t>
            </a:r>
            <a:r>
              <a:rPr lang="nl-NL" sz="2800" dirty="0" smtClean="0"/>
              <a:t>” thành “</a:t>
            </a:r>
            <a:r>
              <a:rPr lang="nl-NL" sz="2800" i="1" dirty="0" smtClean="0"/>
              <a:t>Quyền sở hữu và quyền khác đối với tài sản</a:t>
            </a:r>
            <a:r>
              <a:rPr lang="nl-NL" sz="2800" dirty="0" smtClean="0"/>
              <a:t>”; phần “</a:t>
            </a:r>
            <a:r>
              <a:rPr lang="nl-NL" sz="2800" i="1" dirty="0" smtClean="0"/>
              <a:t>Quan hệ dân sự có yếu tố nước ngoài</a:t>
            </a:r>
            <a:r>
              <a:rPr lang="nl-NL" sz="2800" dirty="0" smtClean="0"/>
              <a:t>” thành “</a:t>
            </a:r>
            <a:r>
              <a:rPr lang="nl-NL" sz="2800" i="1" dirty="0" smtClean="0"/>
              <a:t>Pháp luật áp dụng đối với quan hệ dân sự có yếu tố nước ngoài</a:t>
            </a:r>
            <a:r>
              <a:rPr lang="nl-NL" sz="2800" dirty="0" smtClean="0"/>
              <a:t>”;</a:t>
            </a:r>
            <a:endParaRPr lang="en-US" sz="2800" dirty="0"/>
          </a:p>
        </p:txBody>
      </p:sp>
      <p:sp>
        <p:nvSpPr>
          <p:cNvPr id="14" name="Regular Pentagon 13"/>
          <p:cNvSpPr/>
          <p:nvPr/>
        </p:nvSpPr>
        <p:spPr>
          <a:xfrm>
            <a:off x="914400" y="2514600"/>
            <a:ext cx="8839200" cy="4343400"/>
          </a:xfrm>
          <a:prstGeom prst="pent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dirty="0" smtClean="0"/>
              <a:t>BS chương mới: </a:t>
            </a:r>
          </a:p>
          <a:p>
            <a:pPr algn="ctr">
              <a:buFontTx/>
              <a:buChar char="-"/>
            </a:pPr>
            <a:r>
              <a:rPr lang="nl-NL" b="1" dirty="0" smtClean="0"/>
              <a:t>Chương I</a:t>
            </a:r>
            <a:r>
              <a:rPr lang="nl-NL" dirty="0" smtClean="0"/>
              <a:t>I “Xác lập, thực hiện và bảo vệ quyền DS”, </a:t>
            </a:r>
          </a:p>
          <a:p>
            <a:pPr algn="ctr">
              <a:buFontTx/>
              <a:buChar char="-"/>
            </a:pPr>
            <a:r>
              <a:rPr lang="nl-NL" b="1" dirty="0" smtClean="0"/>
              <a:t> Chương V </a:t>
            </a:r>
            <a:r>
              <a:rPr lang="nl-NL" dirty="0" smtClean="0"/>
              <a:t>“NNCHXHCNVN, CQNN ở trung ương, ở địa phương trong QHDS”,</a:t>
            </a:r>
          </a:p>
          <a:p>
            <a:pPr algn="ctr">
              <a:buFontTx/>
              <a:buChar char="-"/>
            </a:pPr>
            <a:r>
              <a:rPr lang="nl-NL" dirty="0" smtClean="0"/>
              <a:t> </a:t>
            </a:r>
            <a:r>
              <a:rPr lang="nl-NL" b="1" dirty="0" smtClean="0"/>
              <a:t>Chương VII </a:t>
            </a:r>
            <a:r>
              <a:rPr lang="nl-NL" dirty="0" smtClean="0"/>
              <a:t>“Tài sản”, </a:t>
            </a:r>
          </a:p>
          <a:p>
            <a:pPr algn="ctr">
              <a:buFontTx/>
              <a:buChar char="-"/>
            </a:pPr>
            <a:r>
              <a:rPr lang="nl-NL" b="1" dirty="0" smtClean="0"/>
              <a:t> Chương XII </a:t>
            </a:r>
            <a:r>
              <a:rPr lang="nl-NL" dirty="0" smtClean="0"/>
              <a:t>“Chiếm hữu</a:t>
            </a:r>
          </a:p>
          <a:p>
            <a:pPr algn="ctr">
              <a:buFontTx/>
              <a:buChar char="-"/>
            </a:pPr>
            <a:r>
              <a:rPr lang="nl-NL" b="1" dirty="0" smtClean="0"/>
              <a:t> Chương XIV </a:t>
            </a:r>
            <a:r>
              <a:rPr lang="nl-NL" dirty="0" smtClean="0"/>
              <a:t>“Quyền khác đối với TS”,  </a:t>
            </a:r>
          </a:p>
          <a:p>
            <a:pPr algn="ctr">
              <a:buFontTx/>
              <a:buChar char="-"/>
            </a:pPr>
            <a:r>
              <a:rPr lang="nl-NL" b="1" dirty="0" smtClean="0"/>
              <a:t> Chương XVII </a:t>
            </a:r>
            <a:r>
              <a:rPr lang="nl-NL" dirty="0" smtClean="0"/>
              <a:t>“Hứa thưởng, thi có giải”</a:t>
            </a:r>
            <a:endParaRPr lang="en-US" dirty="0"/>
          </a:p>
        </p:txBody>
      </p:sp>
      <p:sp>
        <p:nvSpPr>
          <p:cNvPr id="15" name="Oval 14"/>
          <p:cNvSpPr/>
          <p:nvPr/>
        </p:nvSpPr>
        <p:spPr>
          <a:xfrm>
            <a:off x="990600" y="3200400"/>
            <a:ext cx="8534400" cy="3657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2800" b="1" dirty="0" smtClean="0"/>
              <a:t>Chương II - Những nguyên tắc cơ bản của BLDS năm 2005 được </a:t>
            </a:r>
            <a:r>
              <a:rPr lang="nl-NL" sz="2800" b="1" i="1" dirty="0" smtClean="0"/>
              <a:t>SỬA ĐỔI </a:t>
            </a:r>
            <a:r>
              <a:rPr lang="nl-NL" sz="2800" b="1" dirty="0" smtClean="0"/>
              <a:t>thành một điều “Các nguyên tắc cơ bản của pháp luật dân sự” ; Chương VIII  “Thời </a:t>
            </a:r>
            <a:r>
              <a:rPr lang="nl-NL" sz="2800" b="1" smtClean="0"/>
              <a:t>hạn”+ </a:t>
            </a:r>
            <a:r>
              <a:rPr lang="nl-NL" sz="2800" b="1" dirty="0" smtClean="0"/>
              <a:t>Chương IX “Thời hiệu” của BLDS 2005 GỘP thành  Chương X “</a:t>
            </a:r>
            <a:r>
              <a:rPr lang="nl-NL" sz="2800" b="1" i="1" dirty="0" smtClean="0"/>
              <a:t>Thời hạn và thời hiệu</a:t>
            </a:r>
            <a:r>
              <a:rPr lang="nl-NL" sz="2800" b="1" dirty="0" smtClean="0"/>
              <a:t>”...</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1"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0" nodeType="clickEffect">
                                  <p:stCondLst>
                                    <p:cond delay="0"/>
                                  </p:stCondLst>
                                  <p:childTnLst>
                                    <p:animEffect transition="out" filter="box(i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xit" presetSubtype="10" fill="hold" grpId="1" nodeType="clickEffect">
                                  <p:stCondLst>
                                    <p:cond delay="0"/>
                                  </p:stCondLst>
                                  <p:childTnLst>
                                    <p:animEffect transition="out" filter="checkerboard(across)">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4" presetClass="entr" presetSubtype="0" accel="10000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strVal val="#ppt_w*0.05"/>
                                          </p:val>
                                        </p:tav>
                                        <p:tav tm="100000">
                                          <p:val>
                                            <p:strVal val="#ppt_w"/>
                                          </p:val>
                                        </p:tav>
                                      </p:tavLst>
                                    </p:anim>
                                    <p:anim calcmode="lin" valueType="num">
                                      <p:cBhvr>
                                        <p:cTn id="50" dur="500" fill="hold"/>
                                        <p:tgtEl>
                                          <p:spTgt spid="13"/>
                                        </p:tgtEl>
                                        <p:attrNameLst>
                                          <p:attrName>ppt_h</p:attrName>
                                        </p:attrNameLst>
                                      </p:cBhvr>
                                      <p:tavLst>
                                        <p:tav tm="0">
                                          <p:val>
                                            <p:strVal val="#ppt_h"/>
                                          </p:val>
                                        </p:tav>
                                        <p:tav tm="100000">
                                          <p:val>
                                            <p:strVal val="#ppt_h"/>
                                          </p:val>
                                        </p:tav>
                                      </p:tavLst>
                                    </p:anim>
                                    <p:anim calcmode="lin" valueType="num">
                                      <p:cBhvr>
                                        <p:cTn id="51" dur="500" fill="hold"/>
                                        <p:tgtEl>
                                          <p:spTgt spid="13"/>
                                        </p:tgtEl>
                                        <p:attrNameLst>
                                          <p:attrName>ppt_x</p:attrName>
                                        </p:attrNameLst>
                                      </p:cBhvr>
                                      <p:tavLst>
                                        <p:tav tm="0">
                                          <p:val>
                                            <p:strVal val="#ppt_x-.2"/>
                                          </p:val>
                                        </p:tav>
                                        <p:tav tm="100000">
                                          <p:val>
                                            <p:strVal val="#ppt_x"/>
                                          </p:val>
                                        </p:tav>
                                      </p:tavLst>
                                    </p:anim>
                                    <p:anim calcmode="lin" valueType="num">
                                      <p:cBhvr>
                                        <p:cTn id="52" dur="500" fill="hold"/>
                                        <p:tgtEl>
                                          <p:spTgt spid="13"/>
                                        </p:tgtEl>
                                        <p:attrNameLst>
                                          <p:attrName>ppt_y</p:attrName>
                                        </p:attrNameLst>
                                      </p:cBhvr>
                                      <p:tavLst>
                                        <p:tav tm="0">
                                          <p:val>
                                            <p:strVal val="#ppt_y"/>
                                          </p:val>
                                        </p:tav>
                                        <p:tav tm="100000">
                                          <p:val>
                                            <p:strVal val="#ppt_y"/>
                                          </p:val>
                                        </p:tav>
                                      </p:tavLst>
                                    </p:anim>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xit" presetSubtype="16" fill="hold" grpId="1" nodeType="clickEffect">
                                  <p:stCondLst>
                                    <p:cond delay="0"/>
                                  </p:stCondLst>
                                  <p:childTnLst>
                                    <p:animEffect transition="out" filter="diamond(in)">
                                      <p:cBhvr>
                                        <p:cTn id="57" dur="2000"/>
                                        <p:tgtEl>
                                          <p:spTgt spid="13"/>
                                        </p:tgtEl>
                                      </p:cBhvr>
                                    </p:animEffect>
                                    <p:set>
                                      <p:cBhvr>
                                        <p:cTn id="58" dur="1" fill="hold">
                                          <p:stCondLst>
                                            <p:cond delay="1999"/>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80">
                                          <p:stCondLst>
                                            <p:cond delay="0"/>
                                          </p:stCondLst>
                                        </p:cTn>
                                        <p:tgtEl>
                                          <p:spTgt spid="14"/>
                                        </p:tgtEl>
                                      </p:cBhvr>
                                    </p:animEffect>
                                    <p:anim calcmode="lin" valueType="num">
                                      <p:cBhvr>
                                        <p:cTn id="6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9" dur="26">
                                          <p:stCondLst>
                                            <p:cond delay="650"/>
                                          </p:stCondLst>
                                        </p:cTn>
                                        <p:tgtEl>
                                          <p:spTgt spid="14"/>
                                        </p:tgtEl>
                                      </p:cBhvr>
                                      <p:to x="100000" y="60000"/>
                                    </p:animScale>
                                    <p:animScale>
                                      <p:cBhvr>
                                        <p:cTn id="70" dur="166" decel="50000">
                                          <p:stCondLst>
                                            <p:cond delay="676"/>
                                          </p:stCondLst>
                                        </p:cTn>
                                        <p:tgtEl>
                                          <p:spTgt spid="14"/>
                                        </p:tgtEl>
                                      </p:cBhvr>
                                      <p:to x="100000" y="100000"/>
                                    </p:animScale>
                                    <p:animScale>
                                      <p:cBhvr>
                                        <p:cTn id="71" dur="26">
                                          <p:stCondLst>
                                            <p:cond delay="1312"/>
                                          </p:stCondLst>
                                        </p:cTn>
                                        <p:tgtEl>
                                          <p:spTgt spid="14"/>
                                        </p:tgtEl>
                                      </p:cBhvr>
                                      <p:to x="100000" y="80000"/>
                                    </p:animScale>
                                    <p:animScale>
                                      <p:cBhvr>
                                        <p:cTn id="72" dur="166" decel="50000">
                                          <p:stCondLst>
                                            <p:cond delay="1338"/>
                                          </p:stCondLst>
                                        </p:cTn>
                                        <p:tgtEl>
                                          <p:spTgt spid="14"/>
                                        </p:tgtEl>
                                      </p:cBhvr>
                                      <p:to x="100000" y="100000"/>
                                    </p:animScale>
                                    <p:animScale>
                                      <p:cBhvr>
                                        <p:cTn id="73" dur="26">
                                          <p:stCondLst>
                                            <p:cond delay="1642"/>
                                          </p:stCondLst>
                                        </p:cTn>
                                        <p:tgtEl>
                                          <p:spTgt spid="14"/>
                                        </p:tgtEl>
                                      </p:cBhvr>
                                      <p:to x="100000" y="90000"/>
                                    </p:animScale>
                                    <p:animScale>
                                      <p:cBhvr>
                                        <p:cTn id="74" dur="166" decel="50000">
                                          <p:stCondLst>
                                            <p:cond delay="1668"/>
                                          </p:stCondLst>
                                        </p:cTn>
                                        <p:tgtEl>
                                          <p:spTgt spid="14"/>
                                        </p:tgtEl>
                                      </p:cBhvr>
                                      <p:to x="100000" y="100000"/>
                                    </p:animScale>
                                    <p:animScale>
                                      <p:cBhvr>
                                        <p:cTn id="75" dur="26">
                                          <p:stCondLst>
                                            <p:cond delay="1808"/>
                                          </p:stCondLst>
                                        </p:cTn>
                                        <p:tgtEl>
                                          <p:spTgt spid="14"/>
                                        </p:tgtEl>
                                      </p:cBhvr>
                                      <p:to x="100000" y="95000"/>
                                    </p:animScale>
                                    <p:animScale>
                                      <p:cBhvr>
                                        <p:cTn id="76" dur="166" decel="50000">
                                          <p:stCondLst>
                                            <p:cond delay="1834"/>
                                          </p:stCondLst>
                                        </p:cTn>
                                        <p:tgtEl>
                                          <p:spTgt spid="14"/>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4" presetClass="exit" presetSubtype="16" fill="hold" grpId="1" nodeType="clickEffect">
                                  <p:stCondLst>
                                    <p:cond delay="0"/>
                                  </p:stCondLst>
                                  <p:childTnLst>
                                    <p:animEffect transition="out" filter="box(in)">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54" presetClass="entr" presetSubtype="0" accel="100000"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500" fill="hold"/>
                                        <p:tgtEl>
                                          <p:spTgt spid="15"/>
                                        </p:tgtEl>
                                        <p:attrNameLst>
                                          <p:attrName>ppt_w</p:attrName>
                                        </p:attrNameLst>
                                      </p:cBhvr>
                                      <p:tavLst>
                                        <p:tav tm="0">
                                          <p:val>
                                            <p:strVal val="#ppt_w*0.05"/>
                                          </p:val>
                                        </p:tav>
                                        <p:tav tm="100000">
                                          <p:val>
                                            <p:strVal val="#ppt_w"/>
                                          </p:val>
                                        </p:tav>
                                      </p:tavLst>
                                    </p:anim>
                                    <p:anim calcmode="lin" valueType="num">
                                      <p:cBhvr>
                                        <p:cTn id="87" dur="500" fill="hold"/>
                                        <p:tgtEl>
                                          <p:spTgt spid="15"/>
                                        </p:tgtEl>
                                        <p:attrNameLst>
                                          <p:attrName>ppt_h</p:attrName>
                                        </p:attrNameLst>
                                      </p:cBhvr>
                                      <p:tavLst>
                                        <p:tav tm="0">
                                          <p:val>
                                            <p:strVal val="#ppt_h"/>
                                          </p:val>
                                        </p:tav>
                                        <p:tav tm="100000">
                                          <p:val>
                                            <p:strVal val="#ppt_h"/>
                                          </p:val>
                                        </p:tav>
                                      </p:tavLst>
                                    </p:anim>
                                    <p:anim calcmode="lin" valueType="num">
                                      <p:cBhvr>
                                        <p:cTn id="88" dur="500" fill="hold"/>
                                        <p:tgtEl>
                                          <p:spTgt spid="15"/>
                                        </p:tgtEl>
                                        <p:attrNameLst>
                                          <p:attrName>ppt_x</p:attrName>
                                        </p:attrNameLst>
                                      </p:cBhvr>
                                      <p:tavLst>
                                        <p:tav tm="0">
                                          <p:val>
                                            <p:strVal val="#ppt_x-.2"/>
                                          </p:val>
                                        </p:tav>
                                        <p:tav tm="100000">
                                          <p:val>
                                            <p:strVal val="#ppt_x"/>
                                          </p:val>
                                        </p:tav>
                                      </p:tavLst>
                                    </p:anim>
                                    <p:anim calcmode="lin" valueType="num">
                                      <p:cBhvr>
                                        <p:cTn id="89" dur="500" fill="hold"/>
                                        <p:tgtEl>
                                          <p:spTgt spid="15"/>
                                        </p:tgtEl>
                                        <p:attrNameLst>
                                          <p:attrName>ppt_y</p:attrName>
                                        </p:attrNameLst>
                                      </p:cBhvr>
                                      <p:tavLst>
                                        <p:tav tm="0">
                                          <p:val>
                                            <p:strVal val="#ppt_y"/>
                                          </p:val>
                                        </p:tav>
                                        <p:tav tm="100000">
                                          <p:val>
                                            <p:strVal val="#ppt_y"/>
                                          </p:val>
                                        </p:tav>
                                      </p:tavLst>
                                    </p:anim>
                                    <p:animEffect transition="in" filter="fade">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48" presetClass="exit" presetSubtype="0" decel="50000" fill="hold" grpId="1" nodeType="clickEffect">
                                  <p:stCondLst>
                                    <p:cond delay="0"/>
                                  </p:stCondLst>
                                  <p:childTnLst>
                                    <p:anim calcmode="lin" valueType="num">
                                      <p:cBhvr>
                                        <p:cTn id="94" dur="1000"/>
                                        <p:tgtEl>
                                          <p:spTgt spid="15"/>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95" dur="1000"/>
                                        <p:tgtEl>
                                          <p:spTgt spid="15"/>
                                        </p:tgtEl>
                                        <p:attrNameLst>
                                          <p:attrName>ppt_x</p:attrName>
                                        </p:attrNameLst>
                                      </p:cBhvr>
                                      <p:tavLst>
                                        <p:tav tm="0">
                                          <p:val>
                                            <p:strVal val="ppt_x"/>
                                          </p:val>
                                        </p:tav>
                                        <p:tav tm="50000">
                                          <p:val>
                                            <p:fltVal val="0.95"/>
                                          </p:val>
                                        </p:tav>
                                        <p:tav tm="100000">
                                          <p:val>
                                            <p:fltVal val="-1"/>
                                          </p:val>
                                        </p:tav>
                                      </p:tavLst>
                                    </p:anim>
                                    <p:anim calcmode="lin" valueType="num">
                                      <p:cBhvr>
                                        <p:cTn id="96" dur="1000"/>
                                        <p:tgtEl>
                                          <p:spTgt spid="15"/>
                                        </p:tgtEl>
                                        <p:attrNameLst>
                                          <p:attrName>ppt_y</p:attrName>
                                        </p:attrNameLst>
                                      </p:cBhvr>
                                      <p:tavLst>
                                        <p:tav tm="0">
                                          <p:val>
                                            <p:strVal val="ppt_y"/>
                                          </p:val>
                                        </p:tav>
                                        <p:tav tm="100000">
                                          <p:val>
                                            <p:strVal val="ppt_y"/>
                                          </p:val>
                                        </p:tav>
                                      </p:tavLst>
                                    </p:anim>
                                    <p:animEffect transition="out" filter="fade">
                                      <p:cBhvr>
                                        <p:cTn id="97" dur="1000"/>
                                        <p:tgtEl>
                                          <p:spTgt spid="15"/>
                                        </p:tgtEl>
                                      </p:cBhvr>
                                    </p:animEffect>
                                    <p:set>
                                      <p:cBhvr>
                                        <p:cTn id="98"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11" grpId="0" animBg="1"/>
      <p:bldP spid="11" grpId="1" animBg="1"/>
      <p:bldP spid="13" grpId="0" animBg="1"/>
      <p:bldP spid="13" grpId="1" animBg="1"/>
      <p:bldP spid="14" grpId="0" animBg="1"/>
      <p:bldP spid="14" grpId="1" animBg="1"/>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Rectangle 2"/>
          <p:cNvSpPr/>
          <p:nvPr/>
        </p:nvSpPr>
        <p:spPr bwMode="auto">
          <a:xfrm>
            <a:off x="0" y="0"/>
            <a:ext cx="9144000" cy="68580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TextBox 3"/>
          <p:cNvSpPr txBox="1"/>
          <p:nvPr/>
        </p:nvSpPr>
        <p:spPr>
          <a:xfrm>
            <a:off x="0" y="1"/>
            <a:ext cx="3505200" cy="1077218"/>
          </a:xfrm>
          <a:prstGeom prst="rect">
            <a:avLst/>
          </a:prstGeom>
          <a:noFill/>
        </p:spPr>
        <p:txBody>
          <a:bodyPr wrap="square" rtlCol="0">
            <a:spAutoFit/>
          </a:bodyPr>
          <a:lstStyle/>
          <a:p>
            <a:pPr marL="571500" indent="-571500" algn="ctr"/>
            <a:r>
              <a:rPr lang="en-US" sz="3200" b="1" dirty="0" smtClean="0">
                <a:solidFill>
                  <a:schemeClr val="accent5">
                    <a:lumMod val="50000"/>
                  </a:schemeClr>
                </a:solidFill>
              </a:rPr>
              <a:t>III. NỘI DUNG CƠ BẢN</a:t>
            </a:r>
          </a:p>
        </p:txBody>
      </p:sp>
      <p:sp>
        <p:nvSpPr>
          <p:cNvPr id="5" name="Rectangle 4"/>
          <p:cNvSpPr/>
          <p:nvPr/>
        </p:nvSpPr>
        <p:spPr bwMode="auto">
          <a:xfrm>
            <a:off x="0" y="1752600"/>
            <a:ext cx="9144000" cy="21336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 name="Rectangle 5"/>
          <p:cNvSpPr/>
          <p:nvPr/>
        </p:nvSpPr>
        <p:spPr bwMode="auto">
          <a:xfrm>
            <a:off x="0" y="4343400"/>
            <a:ext cx="9144000" cy="2057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Right Arrow Callout 6"/>
          <p:cNvSpPr/>
          <p:nvPr/>
        </p:nvSpPr>
        <p:spPr bwMode="auto">
          <a:xfrm>
            <a:off x="0" y="1143000"/>
            <a:ext cx="2514600" cy="2895600"/>
          </a:xfrm>
          <a:prstGeom prst="rightArrowCallout">
            <a:avLst>
              <a:gd name="adj1" fmla="val 25000"/>
              <a:gd name="adj2" fmla="val 25000"/>
              <a:gd name="adj3" fmla="val 25000"/>
              <a:gd name="adj4" fmla="val 64977"/>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r>
              <a:rPr kumimoji="0" lang="en-US" sz="2800" b="1" i="0" u="none" strike="noStrike" cap="none" normalizeH="0" baseline="0" dirty="0" smtClean="0">
                <a:ln>
                  <a:noFill/>
                </a:ln>
                <a:solidFill>
                  <a:schemeClr val="tx1"/>
                </a:solidFill>
                <a:effectLst/>
                <a:latin typeface="Times New Roman" pitchFamily="18" charset="0"/>
              </a:rPr>
              <a:t> </a:t>
            </a:r>
            <a:r>
              <a:rPr lang="nl-NL" sz="3200" b="1" dirty="0" smtClean="0"/>
              <a:t>1. Xác định rõ vị trí, vai trò của BLDS</a:t>
            </a:r>
            <a:endParaRPr lang="en-US" sz="3200" dirty="0"/>
          </a:p>
        </p:txBody>
      </p:sp>
      <p:sp>
        <p:nvSpPr>
          <p:cNvPr id="8" name="Left Arrow Callout 7"/>
          <p:cNvSpPr/>
          <p:nvPr/>
        </p:nvSpPr>
        <p:spPr bwMode="auto">
          <a:xfrm>
            <a:off x="6019800" y="3962400"/>
            <a:ext cx="3124200" cy="2590800"/>
          </a:xfrm>
          <a:prstGeom prst="leftArrowCallou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latin typeface="Times New Roman" pitchFamily="18" charset="0"/>
              </a:rPr>
              <a:t>1.1. </a:t>
            </a:r>
          </a:p>
          <a:p>
            <a:pPr marL="0" marR="0" indent="0" algn="ctr" defTabSz="914400" rtl="0" eaLnBrk="0" fontAlgn="base" latinLnBrk="0" hangingPunct="0">
              <a:lnSpc>
                <a:spcPct val="100000"/>
              </a:lnSpc>
              <a:spcBef>
                <a:spcPct val="0"/>
              </a:spcBef>
              <a:spcAft>
                <a:spcPct val="0"/>
              </a:spcAft>
              <a:buClrTx/>
              <a:buSzTx/>
              <a:buFontTx/>
              <a:buNone/>
              <a:tabLst/>
            </a:pPr>
            <a:r>
              <a:rPr lang="en-US" sz="3200" b="1" i="1" dirty="0" err="1" smtClean="0">
                <a:latin typeface="Times New Roman" pitchFamily="18" charset="0"/>
              </a:rPr>
              <a:t>Phạm</a:t>
            </a:r>
            <a:r>
              <a:rPr lang="en-US" sz="3200" b="1" i="1" dirty="0" smtClean="0">
                <a:latin typeface="Times New Roman" pitchFamily="18" charset="0"/>
              </a:rPr>
              <a:t> vi </a:t>
            </a:r>
            <a:r>
              <a:rPr lang="en-US" sz="3200" b="1" i="1" dirty="0" err="1" smtClean="0">
                <a:latin typeface="Times New Roman" pitchFamily="18" charset="0"/>
              </a:rPr>
              <a:t>điều</a:t>
            </a:r>
            <a:r>
              <a:rPr lang="en-US" sz="3200" b="1" i="1" dirty="0" smtClean="0">
                <a:latin typeface="Times New Roman" pitchFamily="18" charset="0"/>
              </a:rPr>
              <a:t> </a:t>
            </a:r>
            <a:r>
              <a:rPr lang="en-US" sz="3200" b="1" i="1" dirty="0" err="1" smtClean="0">
                <a:latin typeface="Times New Roman" pitchFamily="18" charset="0"/>
              </a:rPr>
              <a:t>chỉnh</a:t>
            </a:r>
            <a:r>
              <a:rPr lang="en-US" sz="3200" b="1" i="1" dirty="0" smtClean="0">
                <a:latin typeface="Times New Roman" pitchFamily="18" charset="0"/>
              </a:rPr>
              <a:t> </a:t>
            </a:r>
            <a:r>
              <a:rPr lang="en-US" sz="3200" b="1" i="1" dirty="0" err="1" smtClean="0">
                <a:latin typeface="Times New Roman" pitchFamily="18" charset="0"/>
              </a:rPr>
              <a:t>của</a:t>
            </a:r>
            <a:r>
              <a:rPr lang="en-US" sz="3200" b="1" i="1" dirty="0" smtClean="0">
                <a:latin typeface="Times New Roman" pitchFamily="18" charset="0"/>
              </a:rPr>
              <a:t> </a:t>
            </a:r>
            <a:r>
              <a:rPr lang="en-US" sz="3200" b="1" i="1" dirty="0" smtClean="0">
                <a:latin typeface="Times New Roman" pitchFamily="18" charset="0"/>
              </a:rPr>
              <a:t>BLDS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latin typeface="Times New Roman" pitchFamily="18" charset="0"/>
              </a:rPr>
              <a:t>(</a:t>
            </a:r>
            <a:r>
              <a:rPr kumimoji="0" lang="en-US" sz="3200" b="1" i="1" u="none" strike="noStrike" cap="none" normalizeH="0" baseline="0" dirty="0" err="1" smtClean="0">
                <a:ln>
                  <a:noFill/>
                </a:ln>
                <a:solidFill>
                  <a:schemeClr val="tx1"/>
                </a:solidFill>
                <a:effectLst/>
                <a:latin typeface="Times New Roman" pitchFamily="18" charset="0"/>
              </a:rPr>
              <a:t>Điều</a:t>
            </a:r>
            <a:r>
              <a:rPr kumimoji="0" lang="en-US" sz="3200" b="1" i="1" u="none" strike="noStrike" cap="none" normalizeH="0" dirty="0" smtClean="0">
                <a:ln>
                  <a:noFill/>
                </a:ln>
                <a:solidFill>
                  <a:schemeClr val="tx1"/>
                </a:solidFill>
                <a:effectLst/>
                <a:latin typeface="Times New Roman" pitchFamily="18" charset="0"/>
              </a:rPr>
              <a:t> 1</a:t>
            </a:r>
            <a:r>
              <a:rPr kumimoji="0" lang="en-US" sz="3200" b="1" i="1" u="none" strike="noStrike" cap="none" normalizeH="0" baseline="0" dirty="0" smtClean="0">
                <a:ln>
                  <a:noFill/>
                </a:ln>
                <a:solidFill>
                  <a:schemeClr val="tx1"/>
                </a:solidFill>
                <a:effectLst/>
                <a:latin typeface="Times New Roman" pitchFamily="18" charset="0"/>
              </a:rPr>
              <a:t>)</a:t>
            </a:r>
            <a:endParaRPr kumimoji="0" lang="en-US" sz="3200" b="1" i="1" u="none" strike="noStrike" cap="none" normalizeH="0" baseline="0" dirty="0" smtClean="0">
              <a:ln>
                <a:noFill/>
              </a:ln>
              <a:solidFill>
                <a:schemeClr val="tx1"/>
              </a:solidFill>
              <a:effectLst/>
              <a:latin typeface="Times New Roman" pitchFamily="18" charset="0"/>
            </a:endParaRPr>
          </a:p>
        </p:txBody>
      </p:sp>
      <p:sp>
        <p:nvSpPr>
          <p:cNvPr id="9" name="TextBox 8"/>
          <p:cNvSpPr txBox="1"/>
          <p:nvPr/>
        </p:nvSpPr>
        <p:spPr>
          <a:xfrm>
            <a:off x="2743200" y="1676400"/>
            <a:ext cx="6400800" cy="1446550"/>
          </a:xfrm>
          <a:prstGeom prst="rect">
            <a:avLst/>
          </a:prstGeom>
          <a:noFill/>
        </p:spPr>
        <p:txBody>
          <a:bodyPr wrap="square" rtlCol="0">
            <a:spAutoFit/>
          </a:bodyPr>
          <a:lstStyle/>
          <a:p>
            <a:pPr algn="ctr"/>
            <a:r>
              <a:rPr lang="nl-NL" sz="4400" b="1" dirty="0" smtClean="0"/>
              <a:t>Là “luật chung” của hệ thống pháp luật tư</a:t>
            </a:r>
            <a:endParaRPr lang="en-US" sz="4400" b="1" dirty="0" smtClean="0">
              <a:latin typeface="Times New Roman" pitchFamily="18" charset="0"/>
              <a:cs typeface="Times New Roman" pitchFamily="18" charset="0"/>
            </a:endParaRPr>
          </a:p>
        </p:txBody>
      </p:sp>
      <p:sp>
        <p:nvSpPr>
          <p:cNvPr id="10" name="TextBox 9"/>
          <p:cNvSpPr txBox="1"/>
          <p:nvPr/>
        </p:nvSpPr>
        <p:spPr>
          <a:xfrm>
            <a:off x="76200" y="4338697"/>
            <a:ext cx="6096000" cy="1938992"/>
          </a:xfrm>
          <a:prstGeom prst="rect">
            <a:avLst/>
          </a:prstGeom>
          <a:noFill/>
        </p:spPr>
        <p:txBody>
          <a:bodyPr wrap="square" rtlCol="0">
            <a:spAutoFit/>
          </a:bodyPr>
          <a:lstStyle/>
          <a:p>
            <a:pPr algn="ctr"/>
            <a:r>
              <a:rPr lang="en-US" sz="4000" dirty="0" err="1" smtClean="0"/>
              <a:t>Quy</a:t>
            </a:r>
            <a:r>
              <a:rPr lang="en-US" sz="4000" dirty="0" smtClean="0"/>
              <a:t> </a:t>
            </a:r>
            <a:r>
              <a:rPr lang="en-US" sz="4000" dirty="0" err="1" smtClean="0"/>
              <a:t>định</a:t>
            </a:r>
            <a:r>
              <a:rPr lang="en-US" sz="4000" dirty="0" smtClean="0"/>
              <a:t> </a:t>
            </a:r>
            <a:r>
              <a:rPr lang="en-US" sz="4000" dirty="0" err="1" smtClean="0"/>
              <a:t>khái</a:t>
            </a:r>
            <a:r>
              <a:rPr lang="en-US" sz="4000" dirty="0" smtClean="0"/>
              <a:t> </a:t>
            </a:r>
            <a:r>
              <a:rPr lang="en-US" sz="4000" dirty="0" err="1" smtClean="0"/>
              <a:t>quát</a:t>
            </a:r>
            <a:r>
              <a:rPr lang="en-US" sz="4000" dirty="0" smtClean="0"/>
              <a:t> </a:t>
            </a:r>
            <a:r>
              <a:rPr lang="en-US" sz="4000" dirty="0" err="1" smtClean="0"/>
              <a:t>và</a:t>
            </a:r>
            <a:r>
              <a:rPr lang="en-US" sz="4000" dirty="0" smtClean="0"/>
              <a:t> </a:t>
            </a:r>
            <a:r>
              <a:rPr lang="en-US" sz="4000" dirty="0" err="1" smtClean="0"/>
              <a:t>xác</a:t>
            </a:r>
            <a:r>
              <a:rPr lang="en-US" sz="4000" dirty="0" smtClean="0"/>
              <a:t> </a:t>
            </a:r>
            <a:r>
              <a:rPr lang="en-US" sz="4000" dirty="0" err="1" smtClean="0"/>
              <a:t>định</a:t>
            </a:r>
            <a:r>
              <a:rPr lang="en-US" sz="4000" dirty="0" smtClean="0"/>
              <a:t> </a:t>
            </a:r>
            <a:r>
              <a:rPr lang="en-US" sz="4000" dirty="0" err="1" smtClean="0"/>
              <a:t>rõ</a:t>
            </a:r>
            <a:r>
              <a:rPr lang="en-US" sz="4000" dirty="0" smtClean="0"/>
              <a:t> </a:t>
            </a:r>
            <a:r>
              <a:rPr lang="en-US" sz="4000" dirty="0" err="1" smtClean="0"/>
              <a:t>hơn</a:t>
            </a:r>
            <a:r>
              <a:rPr lang="en-US" sz="4000" dirty="0" smtClean="0"/>
              <a:t> </a:t>
            </a:r>
            <a:r>
              <a:rPr lang="en-US" sz="4000" dirty="0" err="1" smtClean="0"/>
              <a:t>bản</a:t>
            </a:r>
            <a:r>
              <a:rPr lang="en-US" sz="4000" dirty="0" smtClean="0"/>
              <a:t> </a:t>
            </a:r>
            <a:r>
              <a:rPr lang="en-US" sz="4000" dirty="0" err="1" smtClean="0"/>
              <a:t>chất</a:t>
            </a:r>
            <a:r>
              <a:rPr lang="en-US" sz="4000" dirty="0" smtClean="0"/>
              <a:t> </a:t>
            </a:r>
            <a:r>
              <a:rPr lang="en-US" sz="4000" dirty="0" err="1" smtClean="0"/>
              <a:t>của</a:t>
            </a:r>
            <a:r>
              <a:rPr lang="en-US" sz="4000" dirty="0" smtClean="0"/>
              <a:t> </a:t>
            </a:r>
            <a:r>
              <a:rPr lang="en-US" sz="4000" dirty="0" err="1" smtClean="0"/>
              <a:t>các</a:t>
            </a:r>
            <a:r>
              <a:rPr lang="en-US" sz="4000" dirty="0" smtClean="0"/>
              <a:t> </a:t>
            </a:r>
            <a:r>
              <a:rPr lang="en-US" sz="4000" dirty="0" err="1" smtClean="0"/>
              <a:t>quan</a:t>
            </a:r>
            <a:r>
              <a:rPr lang="en-US" sz="4000" dirty="0" smtClean="0"/>
              <a:t> </a:t>
            </a:r>
            <a:r>
              <a:rPr lang="en-US" sz="4000" dirty="0" err="1" smtClean="0"/>
              <a:t>hệ</a:t>
            </a:r>
            <a:r>
              <a:rPr lang="en-US" sz="4000" dirty="0" smtClean="0"/>
              <a:t> </a:t>
            </a:r>
            <a:r>
              <a:rPr lang="en-US" sz="4000" dirty="0" err="1" smtClean="0"/>
              <a:t>dân</a:t>
            </a:r>
            <a:r>
              <a:rPr lang="en-US" sz="4000" dirty="0" smtClean="0"/>
              <a:t> </a:t>
            </a:r>
            <a:r>
              <a:rPr lang="en-US" sz="4000" dirty="0" err="1" smtClean="0"/>
              <a:t>sự</a:t>
            </a:r>
            <a:endParaRPr lang="en-US" sz="4000" b="1" dirty="0" smtClean="0">
              <a:solidFill>
                <a:schemeClr val="accent5">
                  <a:lumMod val="50000"/>
                </a:schemeClr>
              </a:solidFill>
            </a:endParaRPr>
          </a:p>
        </p:txBody>
      </p:sp>
      <p:pic>
        <p:nvPicPr>
          <p:cNvPr id="11" name="Picture 10" descr="HOA ĐÀO.jpg"/>
          <p:cNvPicPr>
            <a:picLocks noChangeAspect="1"/>
          </p:cNvPicPr>
          <p:nvPr/>
        </p:nvPicPr>
        <p:blipFill>
          <a:blip r:embed="rId2" cstate="print"/>
          <a:stretch>
            <a:fillRect/>
          </a:stretch>
        </p:blipFill>
        <p:spPr>
          <a:xfrm>
            <a:off x="4572000" y="0"/>
            <a:ext cx="3124200" cy="1676400"/>
          </a:xfrm>
          <a:prstGeom prst="rect">
            <a:avLst/>
          </a:prstGeom>
        </p:spPr>
      </p:pic>
      <p:sp>
        <p:nvSpPr>
          <p:cNvPr id="12" name="Flowchart: Punched Tape 11"/>
          <p:cNvSpPr/>
          <p:nvPr/>
        </p:nvSpPr>
        <p:spPr>
          <a:xfrm>
            <a:off x="381000" y="1600200"/>
            <a:ext cx="8382000" cy="5257800"/>
          </a:xfrm>
          <a:prstGeom prst="flowChartPunchedTap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smtClean="0">
                <a:solidFill>
                  <a:srgbClr val="FF0000"/>
                </a:solidFill>
              </a:rPr>
              <a:t>Quy</a:t>
            </a:r>
            <a:r>
              <a:rPr lang="en-US" sz="2800" i="1" dirty="0" smtClean="0">
                <a:solidFill>
                  <a:srgbClr val="FF0000"/>
                </a:solidFill>
              </a:rPr>
              <a:t> </a:t>
            </a:r>
            <a:r>
              <a:rPr lang="en-US" sz="2800" i="1" dirty="0" err="1" smtClean="0">
                <a:solidFill>
                  <a:srgbClr val="FF0000"/>
                </a:solidFill>
              </a:rPr>
              <a:t>định</a:t>
            </a:r>
            <a:r>
              <a:rPr lang="en-US" sz="2800" i="1" dirty="0" smtClean="0">
                <a:solidFill>
                  <a:srgbClr val="FF0000"/>
                </a:solidFill>
              </a:rPr>
              <a:t> </a:t>
            </a:r>
            <a:r>
              <a:rPr lang="en-US" sz="2800" i="1" dirty="0" err="1" smtClean="0">
                <a:solidFill>
                  <a:srgbClr val="FF0000"/>
                </a:solidFill>
              </a:rPr>
              <a:t>địa</a:t>
            </a:r>
            <a:r>
              <a:rPr lang="en-US" sz="2800" i="1" dirty="0" smtClean="0">
                <a:solidFill>
                  <a:srgbClr val="FF0000"/>
                </a:solidFill>
              </a:rPr>
              <a:t> </a:t>
            </a:r>
            <a:r>
              <a:rPr lang="en-US" sz="2800" i="1" dirty="0" err="1" smtClean="0">
                <a:solidFill>
                  <a:srgbClr val="FF0000"/>
                </a:solidFill>
              </a:rPr>
              <a:t>vị</a:t>
            </a:r>
            <a:r>
              <a:rPr lang="en-US" sz="2800" i="1" dirty="0" smtClean="0">
                <a:solidFill>
                  <a:srgbClr val="FF0000"/>
                </a:solidFill>
              </a:rPr>
              <a:t> </a:t>
            </a:r>
            <a:r>
              <a:rPr lang="en-US" sz="2800" i="1" dirty="0" err="1" smtClean="0">
                <a:solidFill>
                  <a:srgbClr val="FF0000"/>
                </a:solidFill>
              </a:rPr>
              <a:t>pháp</a:t>
            </a:r>
            <a:r>
              <a:rPr lang="en-US" sz="2800" i="1" dirty="0" smtClean="0">
                <a:solidFill>
                  <a:srgbClr val="FF0000"/>
                </a:solidFill>
              </a:rPr>
              <a:t> </a:t>
            </a:r>
            <a:r>
              <a:rPr lang="en-US" sz="2800" i="1" dirty="0" err="1" smtClean="0">
                <a:solidFill>
                  <a:srgbClr val="FF0000"/>
                </a:solidFill>
              </a:rPr>
              <a:t>lý</a:t>
            </a:r>
            <a:r>
              <a:rPr lang="en-US" sz="2800" i="1" dirty="0" smtClean="0">
                <a:solidFill>
                  <a:srgbClr val="FF0000"/>
                </a:solidFill>
              </a:rPr>
              <a:t>, </a:t>
            </a:r>
            <a:r>
              <a:rPr lang="en-US" sz="2800" i="1" dirty="0" err="1" smtClean="0">
                <a:solidFill>
                  <a:srgbClr val="FF0000"/>
                </a:solidFill>
              </a:rPr>
              <a:t>chuẩn</a:t>
            </a:r>
            <a:r>
              <a:rPr lang="en-US" sz="2800" i="1" dirty="0" smtClean="0">
                <a:solidFill>
                  <a:srgbClr val="FF0000"/>
                </a:solidFill>
              </a:rPr>
              <a:t> </a:t>
            </a:r>
            <a:r>
              <a:rPr lang="en-US" sz="2800" i="1" dirty="0" err="1" smtClean="0">
                <a:solidFill>
                  <a:srgbClr val="FF0000"/>
                </a:solidFill>
              </a:rPr>
              <a:t>mực</a:t>
            </a:r>
            <a:r>
              <a:rPr lang="en-US" sz="2800" i="1" dirty="0" smtClean="0">
                <a:solidFill>
                  <a:srgbClr val="FF0000"/>
                </a:solidFill>
              </a:rPr>
              <a:t> </a:t>
            </a:r>
            <a:r>
              <a:rPr lang="en-US" sz="2800" i="1" dirty="0" err="1" smtClean="0">
                <a:solidFill>
                  <a:srgbClr val="FF0000"/>
                </a:solidFill>
              </a:rPr>
              <a:t>pháp</a:t>
            </a:r>
            <a:r>
              <a:rPr lang="en-US" sz="2800" i="1" dirty="0" smtClean="0">
                <a:solidFill>
                  <a:srgbClr val="FF0000"/>
                </a:solidFill>
              </a:rPr>
              <a:t> </a:t>
            </a:r>
            <a:r>
              <a:rPr lang="en-US" sz="2800" i="1" dirty="0" err="1" smtClean="0">
                <a:solidFill>
                  <a:srgbClr val="FF0000"/>
                </a:solidFill>
              </a:rPr>
              <a:t>lý</a:t>
            </a:r>
            <a:r>
              <a:rPr lang="en-US" sz="2800" i="1" dirty="0" smtClean="0">
                <a:solidFill>
                  <a:srgbClr val="FF0000"/>
                </a:solidFill>
              </a:rPr>
              <a:t> </a:t>
            </a:r>
            <a:r>
              <a:rPr lang="en-US" sz="2800" i="1" dirty="0" err="1" smtClean="0">
                <a:solidFill>
                  <a:srgbClr val="FF0000"/>
                </a:solidFill>
              </a:rPr>
              <a:t>về</a:t>
            </a:r>
            <a:r>
              <a:rPr lang="en-US" sz="2800" i="1" dirty="0" smtClean="0">
                <a:solidFill>
                  <a:srgbClr val="FF0000"/>
                </a:solidFill>
              </a:rPr>
              <a:t> </a:t>
            </a:r>
            <a:r>
              <a:rPr lang="en-US" sz="2800" i="1" dirty="0" err="1" smtClean="0">
                <a:solidFill>
                  <a:srgbClr val="FF0000"/>
                </a:solidFill>
              </a:rPr>
              <a:t>cách</a:t>
            </a:r>
            <a:r>
              <a:rPr lang="en-US" sz="2800" i="1" dirty="0" smtClean="0">
                <a:solidFill>
                  <a:srgbClr val="FF0000"/>
                </a:solidFill>
              </a:rPr>
              <a:t> </a:t>
            </a:r>
            <a:r>
              <a:rPr lang="en-US" sz="2800" i="1" dirty="0" err="1" smtClean="0">
                <a:solidFill>
                  <a:srgbClr val="FF0000"/>
                </a:solidFill>
              </a:rPr>
              <a:t>ứng</a:t>
            </a:r>
            <a:r>
              <a:rPr lang="en-US" sz="2800" i="1" dirty="0" smtClean="0">
                <a:solidFill>
                  <a:srgbClr val="FF0000"/>
                </a:solidFill>
              </a:rPr>
              <a:t> </a:t>
            </a:r>
            <a:r>
              <a:rPr lang="en-US" sz="2800" i="1" dirty="0" err="1" smtClean="0">
                <a:solidFill>
                  <a:srgbClr val="FF0000"/>
                </a:solidFill>
              </a:rPr>
              <a:t>xử</a:t>
            </a:r>
            <a:r>
              <a:rPr lang="en-US" sz="2800" i="1" dirty="0" smtClean="0">
                <a:solidFill>
                  <a:srgbClr val="FF0000"/>
                </a:solidFill>
              </a:rPr>
              <a:t> </a:t>
            </a:r>
            <a:r>
              <a:rPr lang="en-US" sz="2800" i="1" dirty="0" err="1" smtClean="0">
                <a:solidFill>
                  <a:srgbClr val="FF0000"/>
                </a:solidFill>
              </a:rPr>
              <a:t>của</a:t>
            </a:r>
            <a:r>
              <a:rPr lang="en-US" sz="2800" i="1" dirty="0" smtClean="0">
                <a:solidFill>
                  <a:srgbClr val="FF0000"/>
                </a:solidFill>
              </a:rPr>
              <a:t> </a:t>
            </a:r>
            <a:r>
              <a:rPr lang="vi-VN" sz="2800" i="1" dirty="0" smtClean="0">
                <a:solidFill>
                  <a:srgbClr val="FF0000"/>
                </a:solidFill>
              </a:rPr>
              <a:t>cá nhân, pháp nhân</a:t>
            </a:r>
            <a:r>
              <a:rPr lang="en-US" sz="2800" i="1" dirty="0" smtClean="0">
                <a:solidFill>
                  <a:srgbClr val="FF0000"/>
                </a:solidFill>
              </a:rPr>
              <a:t>; </a:t>
            </a:r>
            <a:r>
              <a:rPr lang="en-US" sz="2800" i="1" dirty="0" err="1" smtClean="0">
                <a:solidFill>
                  <a:srgbClr val="FF0000"/>
                </a:solidFill>
              </a:rPr>
              <a:t>quyền</a:t>
            </a:r>
            <a:r>
              <a:rPr lang="en-US" sz="2800" i="1" dirty="0" smtClean="0">
                <a:solidFill>
                  <a:srgbClr val="FF0000"/>
                </a:solidFill>
              </a:rPr>
              <a:t>, </a:t>
            </a:r>
            <a:r>
              <a:rPr lang="en-US" sz="2800" i="1" dirty="0" err="1" smtClean="0">
                <a:solidFill>
                  <a:srgbClr val="FF0000"/>
                </a:solidFill>
              </a:rPr>
              <a:t>nghĩa</a:t>
            </a:r>
            <a:r>
              <a:rPr lang="en-US" sz="2800" i="1" dirty="0" smtClean="0">
                <a:solidFill>
                  <a:srgbClr val="FF0000"/>
                </a:solidFill>
              </a:rPr>
              <a:t> </a:t>
            </a:r>
            <a:r>
              <a:rPr lang="en-US" sz="2800" i="1" dirty="0" err="1" smtClean="0">
                <a:solidFill>
                  <a:srgbClr val="FF0000"/>
                </a:solidFill>
              </a:rPr>
              <a:t>vụ</a:t>
            </a:r>
            <a:r>
              <a:rPr lang="en-US" sz="2800" i="1" dirty="0" smtClean="0">
                <a:solidFill>
                  <a:srgbClr val="FF0000"/>
                </a:solidFill>
              </a:rPr>
              <a:t> </a:t>
            </a:r>
            <a:r>
              <a:rPr lang="en-US" sz="2800" i="1" dirty="0" err="1" smtClean="0">
                <a:solidFill>
                  <a:srgbClr val="FF0000"/>
                </a:solidFill>
              </a:rPr>
              <a:t>về</a:t>
            </a:r>
            <a:r>
              <a:rPr lang="en-US" sz="2800" i="1" dirty="0" smtClean="0">
                <a:solidFill>
                  <a:srgbClr val="FF0000"/>
                </a:solidFill>
              </a:rPr>
              <a:t> </a:t>
            </a:r>
            <a:r>
              <a:rPr lang="en-US" sz="2800" i="1" dirty="0" err="1" smtClean="0">
                <a:solidFill>
                  <a:srgbClr val="FF0000"/>
                </a:solidFill>
              </a:rPr>
              <a:t>nhân</a:t>
            </a:r>
            <a:r>
              <a:rPr lang="en-US" sz="2800" i="1" dirty="0" smtClean="0">
                <a:solidFill>
                  <a:srgbClr val="FF0000"/>
                </a:solidFill>
              </a:rPr>
              <a:t> </a:t>
            </a:r>
            <a:r>
              <a:rPr lang="en-US" sz="2800" i="1" dirty="0" err="1" smtClean="0">
                <a:solidFill>
                  <a:srgbClr val="FF0000"/>
                </a:solidFill>
              </a:rPr>
              <a:t>thân</a:t>
            </a:r>
            <a:r>
              <a:rPr lang="en-US" sz="2800" i="1" dirty="0" smtClean="0">
                <a:solidFill>
                  <a:srgbClr val="FF0000"/>
                </a:solidFill>
              </a:rPr>
              <a:t> </a:t>
            </a:r>
            <a:r>
              <a:rPr lang="en-US" sz="2800" i="1" dirty="0" err="1" smtClean="0">
                <a:solidFill>
                  <a:srgbClr val="FF0000"/>
                </a:solidFill>
              </a:rPr>
              <a:t>và</a:t>
            </a:r>
            <a:r>
              <a:rPr lang="en-US" sz="2800" i="1" dirty="0" smtClean="0">
                <a:solidFill>
                  <a:srgbClr val="FF0000"/>
                </a:solidFill>
              </a:rPr>
              <a:t> </a:t>
            </a:r>
            <a:r>
              <a:rPr lang="en-US" sz="2800" i="1" dirty="0" err="1" smtClean="0">
                <a:solidFill>
                  <a:srgbClr val="FF0000"/>
                </a:solidFill>
              </a:rPr>
              <a:t>tài</a:t>
            </a:r>
            <a:r>
              <a:rPr lang="en-US" sz="2800" i="1" dirty="0" smtClean="0">
                <a:solidFill>
                  <a:srgbClr val="FF0000"/>
                </a:solidFill>
              </a:rPr>
              <a:t> </a:t>
            </a:r>
            <a:r>
              <a:rPr lang="en-US" sz="2800" i="1" dirty="0" err="1" smtClean="0">
                <a:solidFill>
                  <a:srgbClr val="FF0000"/>
                </a:solidFill>
              </a:rPr>
              <a:t>sản</a:t>
            </a:r>
            <a:r>
              <a:rPr lang="en-US" sz="2800" i="1" dirty="0" smtClean="0">
                <a:solidFill>
                  <a:srgbClr val="FF0000"/>
                </a:solidFill>
              </a:rPr>
              <a:t> </a:t>
            </a:r>
            <a:r>
              <a:rPr lang="en-US" sz="2800" i="1" dirty="0" err="1" smtClean="0">
                <a:solidFill>
                  <a:srgbClr val="FF0000"/>
                </a:solidFill>
              </a:rPr>
              <a:t>của</a:t>
            </a:r>
            <a:r>
              <a:rPr lang="en-US" sz="2800" i="1" dirty="0" smtClean="0">
                <a:solidFill>
                  <a:srgbClr val="FF0000"/>
                </a:solidFill>
              </a:rPr>
              <a:t> </a:t>
            </a:r>
            <a:r>
              <a:rPr lang="en-US" sz="2800" i="1" dirty="0" err="1" smtClean="0">
                <a:solidFill>
                  <a:srgbClr val="FF0000"/>
                </a:solidFill>
              </a:rPr>
              <a:t>cá</a:t>
            </a:r>
            <a:r>
              <a:rPr lang="en-US" sz="2800" i="1" dirty="0" smtClean="0">
                <a:solidFill>
                  <a:srgbClr val="FF0000"/>
                </a:solidFill>
              </a:rPr>
              <a:t> </a:t>
            </a:r>
            <a:r>
              <a:rPr lang="en-US" sz="2800" i="1" dirty="0" err="1" smtClean="0">
                <a:solidFill>
                  <a:srgbClr val="FF0000"/>
                </a:solidFill>
              </a:rPr>
              <a:t>nhân</a:t>
            </a:r>
            <a:r>
              <a:rPr lang="en-US" sz="2800" i="1" dirty="0" smtClean="0">
                <a:solidFill>
                  <a:srgbClr val="FF0000"/>
                </a:solidFill>
              </a:rPr>
              <a:t>, </a:t>
            </a:r>
            <a:r>
              <a:rPr lang="en-US" sz="2800" i="1" dirty="0" err="1" smtClean="0">
                <a:solidFill>
                  <a:srgbClr val="FF0000"/>
                </a:solidFill>
              </a:rPr>
              <a:t>pháp</a:t>
            </a:r>
            <a:r>
              <a:rPr lang="en-US" sz="2800" i="1" dirty="0" smtClean="0">
                <a:solidFill>
                  <a:srgbClr val="FF0000"/>
                </a:solidFill>
              </a:rPr>
              <a:t> </a:t>
            </a:r>
            <a:r>
              <a:rPr lang="en-US" sz="2800" i="1" dirty="0" err="1" smtClean="0">
                <a:solidFill>
                  <a:srgbClr val="FF0000"/>
                </a:solidFill>
              </a:rPr>
              <a:t>nhân</a:t>
            </a:r>
            <a:r>
              <a:rPr lang="en-US" sz="2800" i="1" dirty="0" smtClean="0">
                <a:solidFill>
                  <a:srgbClr val="FF0000"/>
                </a:solidFill>
              </a:rPr>
              <a:t> </a:t>
            </a:r>
            <a:r>
              <a:rPr lang="en-US" sz="2800" i="1" dirty="0" err="1" smtClean="0">
                <a:solidFill>
                  <a:srgbClr val="FF0000"/>
                </a:solidFill>
              </a:rPr>
              <a:t>trong</a:t>
            </a:r>
            <a:r>
              <a:rPr lang="en-US" sz="2800" i="1" dirty="0" smtClean="0">
                <a:solidFill>
                  <a:srgbClr val="FF0000"/>
                </a:solidFill>
              </a:rPr>
              <a:t> </a:t>
            </a:r>
            <a:r>
              <a:rPr lang="en-US" sz="2800" i="1" dirty="0" err="1" smtClean="0">
                <a:solidFill>
                  <a:srgbClr val="FF0000"/>
                </a:solidFill>
              </a:rPr>
              <a:t>các</a:t>
            </a:r>
            <a:r>
              <a:rPr lang="en-US" sz="2800" i="1" dirty="0" smtClean="0">
                <a:solidFill>
                  <a:srgbClr val="FF0000"/>
                </a:solidFill>
              </a:rPr>
              <a:t> </a:t>
            </a:r>
            <a:r>
              <a:rPr lang="en-US" sz="2800" i="1" dirty="0" err="1" smtClean="0">
                <a:solidFill>
                  <a:srgbClr val="FF0000"/>
                </a:solidFill>
              </a:rPr>
              <a:t>quan</a:t>
            </a:r>
            <a:r>
              <a:rPr lang="en-US" sz="2800" i="1" dirty="0" smtClean="0">
                <a:solidFill>
                  <a:srgbClr val="FF0000"/>
                </a:solidFill>
              </a:rPr>
              <a:t> </a:t>
            </a:r>
            <a:r>
              <a:rPr lang="en-US" sz="2800" i="1" dirty="0" err="1" smtClean="0">
                <a:solidFill>
                  <a:srgbClr val="FF0000"/>
                </a:solidFill>
              </a:rPr>
              <a:t>hệ</a:t>
            </a:r>
            <a:r>
              <a:rPr lang="en-US" sz="2800" i="1" dirty="0" smtClean="0">
                <a:solidFill>
                  <a:srgbClr val="FF0000"/>
                </a:solidFill>
              </a:rPr>
              <a:t> </a:t>
            </a:r>
            <a:r>
              <a:rPr lang="en-US" sz="2800" i="1" dirty="0" err="1" smtClean="0">
                <a:solidFill>
                  <a:srgbClr val="FF0000"/>
                </a:solidFill>
              </a:rPr>
              <a:t>được</a:t>
            </a:r>
            <a:r>
              <a:rPr lang="en-US" sz="2800" i="1" dirty="0" smtClean="0">
                <a:solidFill>
                  <a:srgbClr val="FF0000"/>
                </a:solidFill>
              </a:rPr>
              <a:t> </a:t>
            </a:r>
            <a:r>
              <a:rPr lang="en-US" sz="2800" i="1" dirty="0" err="1" smtClean="0">
                <a:solidFill>
                  <a:srgbClr val="FF0000"/>
                </a:solidFill>
              </a:rPr>
              <a:t>hình</a:t>
            </a:r>
            <a:r>
              <a:rPr lang="en-US" sz="2800" i="1" dirty="0" smtClean="0">
                <a:solidFill>
                  <a:srgbClr val="FF0000"/>
                </a:solidFill>
              </a:rPr>
              <a:t> </a:t>
            </a:r>
            <a:r>
              <a:rPr lang="en-US" sz="2800" i="1" dirty="0" err="1" smtClean="0">
                <a:solidFill>
                  <a:srgbClr val="FF0000"/>
                </a:solidFill>
              </a:rPr>
              <a:t>thành</a:t>
            </a:r>
            <a:r>
              <a:rPr lang="en-US" sz="2800" i="1" dirty="0" smtClean="0">
                <a:solidFill>
                  <a:srgbClr val="FF0000"/>
                </a:solidFill>
              </a:rPr>
              <a:t> </a:t>
            </a:r>
            <a:r>
              <a:rPr lang="en-US" sz="2800" i="1" dirty="0" err="1" smtClean="0">
                <a:solidFill>
                  <a:srgbClr val="FF0000"/>
                </a:solidFill>
              </a:rPr>
              <a:t>trên</a:t>
            </a:r>
            <a:r>
              <a:rPr lang="en-US" sz="2800" i="1" dirty="0" smtClean="0">
                <a:solidFill>
                  <a:srgbClr val="FF0000"/>
                </a:solidFill>
              </a:rPr>
              <a:t> </a:t>
            </a:r>
            <a:r>
              <a:rPr lang="en-US" sz="2800" i="1" dirty="0" err="1" smtClean="0">
                <a:solidFill>
                  <a:srgbClr val="FF0000"/>
                </a:solidFill>
              </a:rPr>
              <a:t>cơ</a:t>
            </a:r>
            <a:r>
              <a:rPr lang="en-US" sz="2800" i="1" dirty="0" smtClean="0">
                <a:solidFill>
                  <a:srgbClr val="FF0000"/>
                </a:solidFill>
              </a:rPr>
              <a:t> </a:t>
            </a:r>
            <a:r>
              <a:rPr lang="en-US" sz="2800" i="1" dirty="0" err="1" smtClean="0">
                <a:solidFill>
                  <a:srgbClr val="FF0000"/>
                </a:solidFill>
              </a:rPr>
              <a:t>sở</a:t>
            </a:r>
            <a:r>
              <a:rPr lang="en-US" sz="2800" i="1" dirty="0" smtClean="0">
                <a:solidFill>
                  <a:srgbClr val="FF0000"/>
                </a:solidFill>
              </a:rPr>
              <a:t> </a:t>
            </a:r>
            <a:r>
              <a:rPr lang="en-US" sz="2800" i="1" dirty="0" err="1" smtClean="0">
                <a:solidFill>
                  <a:srgbClr val="FF0000"/>
                </a:solidFill>
              </a:rPr>
              <a:t>bình</a:t>
            </a:r>
            <a:r>
              <a:rPr lang="en-US" sz="2800" i="1" dirty="0" smtClean="0">
                <a:solidFill>
                  <a:srgbClr val="FF0000"/>
                </a:solidFill>
              </a:rPr>
              <a:t> </a:t>
            </a:r>
            <a:r>
              <a:rPr lang="en-US" sz="2800" i="1" dirty="0" err="1" smtClean="0">
                <a:solidFill>
                  <a:srgbClr val="FF0000"/>
                </a:solidFill>
              </a:rPr>
              <a:t>đẳng</a:t>
            </a:r>
            <a:r>
              <a:rPr lang="en-US" sz="2800" i="1" dirty="0" smtClean="0">
                <a:solidFill>
                  <a:srgbClr val="FF0000"/>
                </a:solidFill>
              </a:rPr>
              <a:t>, </a:t>
            </a:r>
            <a:r>
              <a:rPr lang="en-US" sz="2800" i="1" dirty="0" err="1" smtClean="0">
                <a:solidFill>
                  <a:srgbClr val="FF0000"/>
                </a:solidFill>
              </a:rPr>
              <a:t>tự</a:t>
            </a:r>
            <a:r>
              <a:rPr lang="en-US" sz="2800" i="1" dirty="0" smtClean="0">
                <a:solidFill>
                  <a:srgbClr val="FF0000"/>
                </a:solidFill>
              </a:rPr>
              <a:t> do ý </a:t>
            </a:r>
            <a:r>
              <a:rPr lang="en-US" sz="2800" i="1" dirty="0" err="1" smtClean="0">
                <a:solidFill>
                  <a:srgbClr val="FF0000"/>
                </a:solidFill>
              </a:rPr>
              <a:t>chí</a:t>
            </a:r>
            <a:r>
              <a:rPr lang="en-US" sz="2800" i="1" dirty="0" smtClean="0">
                <a:solidFill>
                  <a:srgbClr val="FF0000"/>
                </a:solidFill>
              </a:rPr>
              <a:t>, </a:t>
            </a:r>
            <a:r>
              <a:rPr lang="en-US" sz="2800" i="1" dirty="0" err="1" smtClean="0">
                <a:solidFill>
                  <a:srgbClr val="FF0000"/>
                </a:solidFill>
              </a:rPr>
              <a:t>độc</a:t>
            </a:r>
            <a:r>
              <a:rPr lang="en-US" sz="2800" i="1" dirty="0" smtClean="0">
                <a:solidFill>
                  <a:srgbClr val="FF0000"/>
                </a:solidFill>
              </a:rPr>
              <a:t> </a:t>
            </a:r>
            <a:r>
              <a:rPr lang="en-US" sz="2800" i="1" dirty="0" err="1" smtClean="0">
                <a:solidFill>
                  <a:srgbClr val="FF0000"/>
                </a:solidFill>
              </a:rPr>
              <a:t>lập</a:t>
            </a:r>
            <a:r>
              <a:rPr lang="en-US" sz="2800" i="1" dirty="0" smtClean="0">
                <a:solidFill>
                  <a:srgbClr val="FF0000"/>
                </a:solidFill>
              </a:rPr>
              <a:t> </a:t>
            </a:r>
            <a:r>
              <a:rPr lang="en-US" sz="2800" i="1" dirty="0" err="1" smtClean="0">
                <a:solidFill>
                  <a:srgbClr val="FF0000"/>
                </a:solidFill>
              </a:rPr>
              <a:t>về</a:t>
            </a:r>
            <a:r>
              <a:rPr lang="en-US" sz="2800" i="1" dirty="0" smtClean="0">
                <a:solidFill>
                  <a:srgbClr val="FF0000"/>
                </a:solidFill>
              </a:rPr>
              <a:t> </a:t>
            </a:r>
            <a:r>
              <a:rPr lang="en-US" sz="2800" i="1" dirty="0" err="1" smtClean="0">
                <a:solidFill>
                  <a:srgbClr val="FF0000"/>
                </a:solidFill>
              </a:rPr>
              <a:t>tài</a:t>
            </a:r>
            <a:r>
              <a:rPr lang="en-US" sz="2800" i="1" dirty="0" smtClean="0">
                <a:solidFill>
                  <a:srgbClr val="FF0000"/>
                </a:solidFill>
              </a:rPr>
              <a:t> </a:t>
            </a:r>
            <a:r>
              <a:rPr lang="en-US" sz="2800" i="1" dirty="0" err="1" smtClean="0">
                <a:solidFill>
                  <a:srgbClr val="FF0000"/>
                </a:solidFill>
              </a:rPr>
              <a:t>sản</a:t>
            </a:r>
            <a:r>
              <a:rPr lang="en-US" sz="2800" i="1" dirty="0" smtClean="0">
                <a:solidFill>
                  <a:srgbClr val="FF0000"/>
                </a:solidFill>
              </a:rPr>
              <a:t> </a:t>
            </a:r>
            <a:r>
              <a:rPr lang="en-US" sz="2800" i="1" dirty="0" err="1" smtClean="0">
                <a:solidFill>
                  <a:srgbClr val="FF0000"/>
                </a:solidFill>
              </a:rPr>
              <a:t>và</a:t>
            </a:r>
            <a:r>
              <a:rPr lang="en-US" sz="2800" i="1" dirty="0" smtClean="0">
                <a:solidFill>
                  <a:srgbClr val="FF0000"/>
                </a:solidFill>
              </a:rPr>
              <a:t> </a:t>
            </a:r>
            <a:r>
              <a:rPr lang="en-US" sz="2800" i="1" dirty="0" err="1" smtClean="0">
                <a:solidFill>
                  <a:srgbClr val="FF0000"/>
                </a:solidFill>
              </a:rPr>
              <a:t>tự</a:t>
            </a:r>
            <a:r>
              <a:rPr lang="en-US" sz="2800" i="1" dirty="0" smtClean="0">
                <a:solidFill>
                  <a:srgbClr val="FF0000"/>
                </a:solidFill>
              </a:rPr>
              <a:t> </a:t>
            </a:r>
            <a:r>
              <a:rPr lang="en-US" sz="2800" i="1" dirty="0" err="1" smtClean="0">
                <a:solidFill>
                  <a:srgbClr val="FF0000"/>
                </a:solidFill>
              </a:rPr>
              <a:t>chịu</a:t>
            </a:r>
            <a:r>
              <a:rPr lang="en-US" sz="2800" i="1" dirty="0" smtClean="0">
                <a:solidFill>
                  <a:srgbClr val="FF0000"/>
                </a:solidFill>
              </a:rPr>
              <a:t> </a:t>
            </a:r>
            <a:r>
              <a:rPr lang="en-US" sz="2800" i="1" dirty="0" err="1" smtClean="0">
                <a:solidFill>
                  <a:srgbClr val="FF0000"/>
                </a:solidFill>
              </a:rPr>
              <a:t>trách</a:t>
            </a:r>
            <a:r>
              <a:rPr lang="en-US" sz="2800" i="1" dirty="0" smtClean="0">
                <a:solidFill>
                  <a:srgbClr val="FF0000"/>
                </a:solidFill>
              </a:rPr>
              <a:t> </a:t>
            </a:r>
            <a:r>
              <a:rPr lang="en-US" sz="2800" i="1" dirty="0" err="1" smtClean="0">
                <a:solidFill>
                  <a:srgbClr val="FF0000"/>
                </a:solidFill>
              </a:rPr>
              <a:t>nhiệm</a:t>
            </a:r>
            <a:r>
              <a:rPr lang="en-US" sz="2800" i="1" dirty="0" smtClean="0">
                <a:solidFill>
                  <a:srgbClr val="FF0000"/>
                </a:solidFill>
              </a:rPr>
              <a:t> (</a:t>
            </a:r>
            <a:r>
              <a:rPr lang="en-US" sz="2800" i="1" dirty="0" err="1" smtClean="0">
                <a:solidFill>
                  <a:srgbClr val="FF0000"/>
                </a:solidFill>
              </a:rPr>
              <a:t>sau</a:t>
            </a:r>
            <a:r>
              <a:rPr lang="en-US" sz="2800" i="1" dirty="0" smtClean="0">
                <a:solidFill>
                  <a:srgbClr val="FF0000"/>
                </a:solidFill>
              </a:rPr>
              <a:t> </a:t>
            </a:r>
            <a:r>
              <a:rPr lang="en-US" sz="2800" i="1" dirty="0" err="1" smtClean="0">
                <a:solidFill>
                  <a:srgbClr val="FF0000"/>
                </a:solidFill>
              </a:rPr>
              <a:t>đây</a:t>
            </a:r>
            <a:r>
              <a:rPr lang="en-US" sz="2800" i="1" dirty="0" smtClean="0">
                <a:solidFill>
                  <a:srgbClr val="FF0000"/>
                </a:solidFill>
              </a:rPr>
              <a:t> </a:t>
            </a:r>
            <a:r>
              <a:rPr lang="en-US" sz="2800" i="1" dirty="0" err="1" smtClean="0">
                <a:solidFill>
                  <a:srgbClr val="FF0000"/>
                </a:solidFill>
              </a:rPr>
              <a:t>gọi</a:t>
            </a:r>
            <a:r>
              <a:rPr lang="en-US" sz="2800" i="1" dirty="0" smtClean="0">
                <a:solidFill>
                  <a:srgbClr val="FF0000"/>
                </a:solidFill>
              </a:rPr>
              <a:t> </a:t>
            </a:r>
            <a:r>
              <a:rPr lang="en-US" sz="2800" i="1" dirty="0" err="1" smtClean="0">
                <a:solidFill>
                  <a:srgbClr val="FF0000"/>
                </a:solidFill>
              </a:rPr>
              <a:t>chung</a:t>
            </a:r>
            <a:r>
              <a:rPr lang="en-US" sz="2800" i="1" dirty="0" smtClean="0">
                <a:solidFill>
                  <a:srgbClr val="FF0000"/>
                </a:solidFill>
              </a:rPr>
              <a:t> </a:t>
            </a:r>
            <a:r>
              <a:rPr lang="en-US" sz="2800" i="1" dirty="0" err="1" smtClean="0">
                <a:solidFill>
                  <a:srgbClr val="FF0000"/>
                </a:solidFill>
              </a:rPr>
              <a:t>là</a:t>
            </a:r>
            <a:r>
              <a:rPr lang="en-US" sz="2800" i="1" dirty="0" smtClean="0">
                <a:solidFill>
                  <a:srgbClr val="FF0000"/>
                </a:solidFill>
              </a:rPr>
              <a:t> </a:t>
            </a:r>
            <a:r>
              <a:rPr lang="en-US" sz="2800" i="1" dirty="0" err="1" smtClean="0">
                <a:solidFill>
                  <a:srgbClr val="FF0000"/>
                </a:solidFill>
              </a:rPr>
              <a:t>quan</a:t>
            </a:r>
            <a:r>
              <a:rPr lang="en-US" sz="2800" i="1" dirty="0" smtClean="0">
                <a:solidFill>
                  <a:srgbClr val="FF0000"/>
                </a:solidFill>
              </a:rPr>
              <a:t> </a:t>
            </a:r>
            <a:r>
              <a:rPr lang="en-US" sz="2800" i="1" dirty="0" err="1" smtClean="0">
                <a:solidFill>
                  <a:srgbClr val="FF0000"/>
                </a:solidFill>
              </a:rPr>
              <a:t>hệ</a:t>
            </a:r>
            <a:r>
              <a:rPr lang="en-US" sz="2800" i="1" dirty="0" smtClean="0">
                <a:solidFill>
                  <a:srgbClr val="FF0000"/>
                </a:solidFill>
              </a:rPr>
              <a:t> </a:t>
            </a:r>
            <a:r>
              <a:rPr lang="en-US" sz="2800" i="1" dirty="0" err="1" smtClean="0">
                <a:solidFill>
                  <a:srgbClr val="FF0000"/>
                </a:solidFill>
              </a:rPr>
              <a:t>dân</a:t>
            </a:r>
            <a:r>
              <a:rPr lang="en-US" sz="2800" i="1" dirty="0" smtClean="0">
                <a:solidFill>
                  <a:srgbClr val="FF0000"/>
                </a:solidFill>
              </a:rPr>
              <a:t> </a:t>
            </a:r>
            <a:r>
              <a:rPr lang="en-US" sz="2800" i="1" dirty="0" err="1" smtClean="0">
                <a:solidFill>
                  <a:srgbClr val="FF0000"/>
                </a:solidFill>
              </a:rPr>
              <a:t>sự</a:t>
            </a:r>
            <a:r>
              <a:rPr lang="en-US" sz="2800" i="1" dirty="0" smtClean="0">
                <a:solidFill>
                  <a:srgbClr val="FF0000"/>
                </a:solidFill>
              </a:rPr>
              <a:t>).</a:t>
            </a:r>
            <a:endParaRPr lang="en-US" sz="2800"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1"/>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ppt_x</p:attrName>
                                        </p:attrNameLst>
                                      </p:cBhvr>
                                      <p:tavLst>
                                        <p:tav tm="0">
                                          <p:val>
                                            <p:strVal val="#ppt_x-.2"/>
                                          </p:val>
                                        </p:tav>
                                        <p:tav tm="100000">
                                          <p:val>
                                            <p:strVal val="#ppt_x"/>
                                          </p:val>
                                        </p:tav>
                                      </p:tavLst>
                                    </p:anim>
                                    <p:anim calcmode="lin" valueType="num">
                                      <p:cBhvr>
                                        <p:cTn id="5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diamond(in)">
                                      <p:cBhvr>
                                        <p:cTn id="5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p:bldP spid="10"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0" y="228600"/>
            <a:ext cx="9144000" cy="68580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Oval Callout 15"/>
          <p:cNvSpPr/>
          <p:nvPr/>
        </p:nvSpPr>
        <p:spPr bwMode="auto">
          <a:xfrm>
            <a:off x="0" y="609600"/>
            <a:ext cx="3581400" cy="2667000"/>
          </a:xfrm>
          <a:prstGeom prst="wedgeEllipseCallou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200" i="1" dirty="0" smtClean="0"/>
              <a:t>1.2. </a:t>
            </a:r>
            <a:r>
              <a:rPr lang="en-US" sz="3200" i="1" dirty="0" err="1" smtClean="0"/>
              <a:t>Quy</a:t>
            </a:r>
            <a:r>
              <a:rPr lang="en-US" sz="3200" i="1" dirty="0" smtClean="0"/>
              <a:t> </a:t>
            </a:r>
            <a:r>
              <a:rPr lang="en-US" sz="3200" i="1" dirty="0" err="1" smtClean="0"/>
              <a:t>định</a:t>
            </a:r>
            <a:r>
              <a:rPr lang="en-US" sz="3200" i="1" dirty="0" smtClean="0"/>
              <a:t> </a:t>
            </a:r>
            <a:r>
              <a:rPr lang="en-US" sz="3200" i="1" dirty="0" err="1" smtClean="0"/>
              <a:t>thống</a:t>
            </a:r>
            <a:r>
              <a:rPr lang="en-US" sz="3200" i="1" dirty="0" smtClean="0"/>
              <a:t> </a:t>
            </a:r>
            <a:r>
              <a:rPr lang="en-US" sz="3200" i="1" dirty="0" err="1" smtClean="0"/>
              <a:t>nhất</a:t>
            </a:r>
            <a:r>
              <a:rPr lang="en-US" sz="3200" i="1" dirty="0" smtClean="0"/>
              <a:t> </a:t>
            </a:r>
            <a:r>
              <a:rPr lang="en-US" sz="3200" i="1" dirty="0" err="1" smtClean="0"/>
              <a:t>các</a:t>
            </a:r>
            <a:r>
              <a:rPr lang="en-US" sz="3200" i="1" dirty="0" smtClean="0"/>
              <a:t> </a:t>
            </a:r>
            <a:r>
              <a:rPr lang="en-US" sz="3200" i="1" dirty="0" err="1" smtClean="0"/>
              <a:t>nguyên</a:t>
            </a:r>
            <a:r>
              <a:rPr lang="en-US" sz="3200" i="1" dirty="0" smtClean="0"/>
              <a:t> </a:t>
            </a:r>
            <a:r>
              <a:rPr lang="en-US" sz="3200" i="1" dirty="0" err="1" smtClean="0"/>
              <a:t>tắc</a:t>
            </a:r>
            <a:r>
              <a:rPr lang="en-US" sz="3200" i="1" dirty="0" smtClean="0"/>
              <a:t> </a:t>
            </a:r>
            <a:r>
              <a:rPr lang="en-US" sz="3200" i="1" dirty="0" err="1" smtClean="0"/>
              <a:t>cơ</a:t>
            </a:r>
            <a:r>
              <a:rPr lang="en-US" sz="3200" i="1" dirty="0" smtClean="0"/>
              <a:t> </a:t>
            </a:r>
            <a:r>
              <a:rPr lang="en-US" sz="3200" i="1" dirty="0" err="1" smtClean="0"/>
              <a:t>bản</a:t>
            </a:r>
            <a:r>
              <a:rPr lang="en-US" sz="3200" i="1" dirty="0" smtClean="0"/>
              <a:t> (Đ3)</a:t>
            </a:r>
            <a:endParaRPr lang="en-US" sz="3200" i="1" dirty="0" smtClean="0"/>
          </a:p>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accent5">
                  <a:lumMod val="10000"/>
                </a:schemeClr>
              </a:solidFill>
              <a:effectLst/>
              <a:latin typeface="Times New Roman" pitchFamily="18" charset="0"/>
            </a:endParaRPr>
          </a:p>
        </p:txBody>
      </p:sp>
      <p:sp>
        <p:nvSpPr>
          <p:cNvPr id="18" name="Oval Callout 17"/>
          <p:cNvSpPr/>
          <p:nvPr/>
        </p:nvSpPr>
        <p:spPr bwMode="auto">
          <a:xfrm>
            <a:off x="1066800" y="533400"/>
            <a:ext cx="3657600" cy="3048000"/>
          </a:xfrm>
          <a:prstGeom prst="wedgeEllipseCallout">
            <a:avLst/>
          </a:prstGeom>
          <a:solidFill>
            <a:srgbClr val="CC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nl-NL" sz="2800" i="1" dirty="0" smtClean="0"/>
              <a:t>1.3. QĐ cụ thể về mối quan hệ giữa BLDS và luật khác có liên quan (Điều 4)</a:t>
            </a:r>
            <a:endParaRPr lang="en-US" sz="2800" dirty="0" smtClean="0"/>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i="0" u="none" strike="noStrike" cap="none" normalizeH="0" baseline="0" dirty="0" smtClean="0">
              <a:ln>
                <a:noFill/>
              </a:ln>
              <a:solidFill>
                <a:schemeClr val="accent5">
                  <a:lumMod val="10000"/>
                </a:schemeClr>
              </a:solidFill>
              <a:effectLst/>
              <a:latin typeface="Times New Roman" pitchFamily="18" charset="0"/>
            </a:endParaRPr>
          </a:p>
        </p:txBody>
      </p:sp>
      <p:sp>
        <p:nvSpPr>
          <p:cNvPr id="19" name="Oval Callout 18"/>
          <p:cNvSpPr/>
          <p:nvPr/>
        </p:nvSpPr>
        <p:spPr bwMode="auto">
          <a:xfrm>
            <a:off x="2362200" y="533400"/>
            <a:ext cx="4038600" cy="2971800"/>
          </a:xfrm>
          <a:prstGeom prst="wedgeEllipseCallout">
            <a:avLst/>
          </a:prstGeom>
          <a:solidFill>
            <a:srgbClr val="99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vi-VN" i="1" dirty="0" smtClean="0"/>
              <a:t>1.4. Sửa đổi</a:t>
            </a:r>
            <a:r>
              <a:rPr lang="en-US" i="1" dirty="0" smtClean="0"/>
              <a:t>,</a:t>
            </a:r>
            <a:r>
              <a:rPr lang="vi-VN" i="1" dirty="0" smtClean="0"/>
              <a:t> bổ sung quy định về tạo lập công cụ pháp lý trong giải quyết vụ việc dân sự khi không có quy định của pháp </a:t>
            </a:r>
            <a:r>
              <a:rPr lang="vi-VN" i="1" dirty="0" smtClean="0"/>
              <a:t>luật</a:t>
            </a:r>
            <a:r>
              <a:rPr lang="en-US" i="1" dirty="0" smtClean="0"/>
              <a:t> (Đ 5)</a:t>
            </a:r>
            <a:endParaRPr lang="en-US" dirty="0"/>
          </a:p>
        </p:txBody>
      </p:sp>
      <p:sp>
        <p:nvSpPr>
          <p:cNvPr id="20" name="TextBox 19"/>
          <p:cNvSpPr txBox="1"/>
          <p:nvPr/>
        </p:nvSpPr>
        <p:spPr>
          <a:xfrm>
            <a:off x="685800" y="4419600"/>
            <a:ext cx="7924800" cy="2246769"/>
          </a:xfrm>
          <a:prstGeom prst="rect">
            <a:avLst/>
          </a:prstGeom>
          <a:noFill/>
        </p:spPr>
        <p:txBody>
          <a:bodyPr wrap="square" rtlCol="0">
            <a:spAutoFit/>
          </a:bodyPr>
          <a:lstStyle/>
          <a:p>
            <a:pPr algn="ctr"/>
            <a:r>
              <a:rPr lang="nl-NL" sz="2800" dirty="0" smtClean="0"/>
              <a:t>Toàn bộ các NTCB của pháp luật dân sự </a:t>
            </a:r>
            <a:r>
              <a:rPr lang="en-US" sz="2800" dirty="0" err="1" smtClean="0"/>
              <a:t>chỉ</a:t>
            </a:r>
            <a:r>
              <a:rPr lang="en-US" sz="2800" dirty="0" smtClean="0"/>
              <a:t> </a:t>
            </a:r>
            <a:r>
              <a:rPr lang="en-US" sz="2800" dirty="0" err="1" smtClean="0"/>
              <a:t>ghi</a:t>
            </a:r>
            <a:r>
              <a:rPr lang="en-US" sz="2800" dirty="0" smtClean="0"/>
              <a:t> </a:t>
            </a:r>
            <a:r>
              <a:rPr lang="en-US" sz="2800" dirty="0" err="1" smtClean="0"/>
              <a:t>nhận</a:t>
            </a:r>
            <a:r>
              <a:rPr lang="en-US" sz="2800" dirty="0" smtClean="0"/>
              <a:t> </a:t>
            </a:r>
            <a:r>
              <a:rPr lang="en-US" sz="2800" dirty="0" err="1" smtClean="0"/>
              <a:t>trong</a:t>
            </a:r>
            <a:r>
              <a:rPr lang="en-US" sz="2800" dirty="0" smtClean="0"/>
              <a:t> 01 </a:t>
            </a:r>
            <a:r>
              <a:rPr lang="en-US" sz="2800" dirty="0" err="1" smtClean="0"/>
              <a:t>điều</a:t>
            </a:r>
            <a:r>
              <a:rPr lang="en-US" sz="2800" dirty="0" smtClean="0"/>
              <a:t> </a:t>
            </a:r>
            <a:r>
              <a:rPr lang="en-US" sz="2800" dirty="0" err="1" smtClean="0"/>
              <a:t>luật</a:t>
            </a:r>
            <a:r>
              <a:rPr lang="en-US" sz="2800" dirty="0" smtClean="0"/>
              <a:t>;</a:t>
            </a:r>
            <a:endParaRPr lang="en-US" sz="2800" dirty="0" smtClean="0"/>
          </a:p>
          <a:p>
            <a:pPr algn="ctr"/>
            <a:r>
              <a:rPr lang="en-US" sz="2800" dirty="0" smtClean="0"/>
              <a:t> </a:t>
            </a:r>
            <a:r>
              <a:rPr lang="en-US" sz="2800" dirty="0" err="1" smtClean="0"/>
              <a:t>Quy</a:t>
            </a:r>
            <a:r>
              <a:rPr lang="en-US" sz="2800" dirty="0" smtClean="0"/>
              <a:t> </a:t>
            </a:r>
            <a:r>
              <a:rPr lang="en-US" sz="2800" dirty="0" err="1" smtClean="0"/>
              <a:t>định</a:t>
            </a:r>
            <a:r>
              <a:rPr lang="en-US" sz="2800" dirty="0" smtClean="0"/>
              <a:t> </a:t>
            </a:r>
            <a:r>
              <a:rPr lang="en-US" sz="2800" dirty="0" err="1" smtClean="0"/>
              <a:t>có</a:t>
            </a:r>
            <a:r>
              <a:rPr lang="en-US" sz="2800" dirty="0" smtClean="0"/>
              <a:t> </a:t>
            </a:r>
            <a:r>
              <a:rPr lang="en-US" sz="2800" dirty="0" err="1" smtClean="0"/>
              <a:t>tính</a:t>
            </a:r>
            <a:r>
              <a:rPr lang="en-US" sz="2800" dirty="0" smtClean="0"/>
              <a:t> </a:t>
            </a:r>
            <a:r>
              <a:rPr lang="en-US" sz="2800" dirty="0" err="1" smtClean="0"/>
              <a:t>bao</a:t>
            </a:r>
            <a:r>
              <a:rPr lang="en-US" sz="2800" dirty="0" smtClean="0"/>
              <a:t> </a:t>
            </a:r>
            <a:r>
              <a:rPr lang="en-US" sz="2800" dirty="0" err="1" smtClean="0"/>
              <a:t>quát</a:t>
            </a:r>
            <a:r>
              <a:rPr lang="en-US" sz="2800" dirty="0" smtClean="0"/>
              <a:t> </a:t>
            </a:r>
            <a:r>
              <a:rPr lang="en-US" sz="2800" dirty="0" err="1" smtClean="0"/>
              <a:t>hơn</a:t>
            </a:r>
            <a:r>
              <a:rPr lang="en-US" sz="2800" dirty="0" smtClean="0"/>
              <a:t> </a:t>
            </a:r>
            <a:r>
              <a:rPr lang="nl-NL" sz="2800" dirty="0" smtClean="0"/>
              <a:t>để phù hợp với tính đa dạng trong điều chỉnh các quan hệ dân sự</a:t>
            </a:r>
            <a:endParaRPr lang="en-US" sz="2800" dirty="0" smtClean="0"/>
          </a:p>
          <a:p>
            <a:pPr algn="ctr"/>
            <a:endParaRPr lang="en-US" sz="2800" dirty="0">
              <a:solidFill>
                <a:schemeClr val="accent5">
                  <a:lumMod val="10000"/>
                </a:schemeClr>
              </a:solidFill>
            </a:endParaRPr>
          </a:p>
        </p:txBody>
      </p:sp>
      <p:sp>
        <p:nvSpPr>
          <p:cNvPr id="21" name="TextBox 20"/>
          <p:cNvSpPr txBox="1"/>
          <p:nvPr/>
        </p:nvSpPr>
        <p:spPr>
          <a:xfrm>
            <a:off x="228600" y="4191000"/>
            <a:ext cx="8915400"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smtClean="0">
                <a:latin typeface="Arial" pitchFamily="34" charset="0"/>
                <a:cs typeface="Arial" pitchFamily="34" charset="0"/>
              </a:rPr>
              <a:t>- </a:t>
            </a:r>
            <a:r>
              <a:rPr lang="vi-VN" sz="2800" dirty="0" smtClean="0">
                <a:latin typeface="Arial" pitchFamily="34" charset="0"/>
                <a:cs typeface="Arial" pitchFamily="34" charset="0"/>
              </a:rPr>
              <a:t>Luật</a:t>
            </a:r>
            <a:r>
              <a:rPr lang="vi-VN" sz="2800" b="1" i="1" dirty="0" smtClean="0">
                <a:latin typeface="Arial" pitchFamily="34" charset="0"/>
                <a:cs typeface="Arial" pitchFamily="34" charset="0"/>
              </a:rPr>
              <a:t> </a:t>
            </a:r>
            <a:r>
              <a:rPr lang="vi-VN" sz="2800" dirty="0" smtClean="0">
                <a:latin typeface="Arial" pitchFamily="34" charset="0"/>
                <a:cs typeface="Arial" pitchFamily="34" charset="0"/>
              </a:rPr>
              <a:t>khác có liên quan điều chỉnh </a:t>
            </a:r>
            <a:r>
              <a:rPr lang="en-US" sz="2800" dirty="0" smtClean="0">
                <a:latin typeface="Arial" pitchFamily="34" charset="0"/>
                <a:cs typeface="Arial" pitchFamily="34" charset="0"/>
              </a:rPr>
              <a:t>QHDS </a:t>
            </a:r>
            <a:r>
              <a:rPr lang="vi-VN" sz="2800" dirty="0" smtClean="0">
                <a:latin typeface="Arial" pitchFamily="34" charset="0"/>
                <a:cs typeface="Arial" pitchFamily="34" charset="0"/>
              </a:rPr>
              <a:t>trong các lĩnh vực cụ thể không được trái với các </a:t>
            </a:r>
            <a:r>
              <a:rPr lang="en-US" sz="2800" dirty="0" smtClean="0">
                <a:latin typeface="Arial" pitchFamily="34" charset="0"/>
                <a:cs typeface="Arial" pitchFamily="34" charset="0"/>
              </a:rPr>
              <a:t>NTCB </a:t>
            </a:r>
            <a:r>
              <a:rPr lang="vi-VN" sz="2800" dirty="0" smtClean="0">
                <a:latin typeface="Arial" pitchFamily="34" charset="0"/>
                <a:cs typeface="Arial" pitchFamily="34" charset="0"/>
              </a:rPr>
              <a:t>của </a:t>
            </a:r>
            <a:r>
              <a:rPr lang="en-US" sz="2800" dirty="0" smtClean="0">
                <a:latin typeface="Arial" pitchFamily="34" charset="0"/>
                <a:cs typeface="Arial" pitchFamily="34" charset="0"/>
              </a:rPr>
              <a:t>PLDS</a:t>
            </a:r>
            <a:r>
              <a:rPr lang="nl-NL" sz="2800" dirty="0" smtClean="0">
                <a:latin typeface="Arial" pitchFamily="34" charset="0"/>
                <a:cs typeface="Arial" pitchFamily="34" charset="0"/>
              </a:rPr>
              <a:t>; </a:t>
            </a:r>
          </a:p>
          <a:p>
            <a:pPr algn="ctr">
              <a:buFontTx/>
              <a:buChar char="-"/>
            </a:pPr>
            <a:r>
              <a:rPr lang="nl-NL" sz="2800" dirty="0" smtClean="0">
                <a:latin typeface="Arial" pitchFamily="34" charset="0"/>
                <a:cs typeface="Arial" pitchFamily="34" charset="0"/>
              </a:rPr>
              <a:t> L</a:t>
            </a:r>
            <a:r>
              <a:rPr lang="vi-VN" sz="2800" dirty="0" smtClean="0">
                <a:latin typeface="Arial" pitchFamily="34" charset="0"/>
                <a:cs typeface="Arial" pitchFamily="34" charset="0"/>
              </a:rPr>
              <a:t>uật khác có liên quan k</a:t>
            </a:r>
            <a:r>
              <a:rPr lang="en-US" sz="2800" dirty="0" smtClean="0">
                <a:latin typeface="Arial" pitchFamily="34" charset="0"/>
                <a:cs typeface="Arial" pitchFamily="34" charset="0"/>
              </a:rPr>
              <a:t>g</a:t>
            </a:r>
            <a:r>
              <a:rPr lang="vi-VN" sz="2800" dirty="0" smtClean="0">
                <a:latin typeface="Arial" pitchFamily="34" charset="0"/>
                <a:cs typeface="Arial" pitchFamily="34" charset="0"/>
              </a:rPr>
              <a:t> quy định hoặc có quy định nhưng </a:t>
            </a:r>
            <a:r>
              <a:rPr lang="en-US" sz="2800" dirty="0" err="1" smtClean="0">
                <a:latin typeface="Arial" pitchFamily="34" charset="0"/>
                <a:cs typeface="Arial" pitchFamily="34" charset="0"/>
              </a:rPr>
              <a:t>trái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với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NTCB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PLDS </a:t>
            </a:r>
            <a:r>
              <a:rPr lang="vi-VN" sz="2800" dirty="0" smtClean="0">
                <a:latin typeface="Arial" pitchFamily="34" charset="0"/>
                <a:cs typeface="Arial" pitchFamily="34" charset="0"/>
              </a:rPr>
              <a:t>thì </a:t>
            </a:r>
            <a:r>
              <a:rPr lang="en-US" sz="2800" dirty="0" err="1" smtClean="0">
                <a:latin typeface="Arial" pitchFamily="34" charset="0"/>
                <a:cs typeface="Arial" pitchFamily="34" charset="0"/>
              </a:rPr>
              <a:t>áp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dụng</a:t>
            </a:r>
            <a:r>
              <a:rPr lang="vi-VN" sz="2800" dirty="0" smtClean="0">
                <a:latin typeface="Arial" pitchFamily="34" charset="0"/>
                <a:cs typeface="Arial" pitchFamily="34" charset="0"/>
              </a:rPr>
              <a:t> </a:t>
            </a:r>
            <a:r>
              <a:rPr lang="en-US" sz="2800" dirty="0" smtClean="0">
                <a:latin typeface="Arial" pitchFamily="34" charset="0"/>
                <a:cs typeface="Arial" pitchFamily="34" charset="0"/>
              </a:rPr>
              <a:t>BLDS</a:t>
            </a:r>
            <a:r>
              <a:rPr lang="vi-VN" dirty="0" smtClean="0">
                <a:latin typeface="Arial" pitchFamily="34" charset="0"/>
                <a:cs typeface="Arial" pitchFamily="34" charset="0"/>
              </a:rPr>
              <a:t>.</a:t>
            </a:r>
            <a:r>
              <a:rPr lang="en-US" dirty="0" smtClean="0">
                <a:latin typeface="Arial" pitchFamily="34" charset="0"/>
                <a:cs typeface="Arial" pitchFamily="34" charset="0"/>
              </a:rPr>
              <a:t> </a:t>
            </a:r>
          </a:p>
        </p:txBody>
      </p:sp>
      <p:sp>
        <p:nvSpPr>
          <p:cNvPr id="22" name="TextBox 21"/>
          <p:cNvSpPr txBox="1"/>
          <p:nvPr/>
        </p:nvSpPr>
        <p:spPr>
          <a:xfrm>
            <a:off x="533400" y="4303455"/>
            <a:ext cx="8610600" cy="255454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Tập</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quán</a:t>
            </a:r>
            <a:r>
              <a:rPr lang="en-US" sz="3200" dirty="0" smtClean="0">
                <a:latin typeface="Arial" pitchFamily="34" charset="0"/>
                <a:cs typeface="Arial" pitchFamily="34" charset="0"/>
              </a:rPr>
              <a:t>; </a:t>
            </a:r>
          </a:p>
          <a:p>
            <a:pPr algn="ct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Tương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tự</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pháp</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luật</a:t>
            </a:r>
            <a:r>
              <a:rPr lang="en-US" sz="3200" dirty="0" smtClean="0">
                <a:latin typeface="Arial" pitchFamily="34" charset="0"/>
                <a:cs typeface="Arial" pitchFamily="34" charset="0"/>
              </a:rPr>
              <a:t>; </a:t>
            </a:r>
          </a:p>
          <a:p>
            <a:pPr algn="ct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Những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nguyên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tắc</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cơ</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bản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của</a:t>
            </a:r>
            <a:r>
              <a:rPr lang="en-US" sz="3200" b="1" dirty="0" smtClean="0">
                <a:latin typeface="Arial" pitchFamily="34" charset="0"/>
                <a:cs typeface="Arial" pitchFamily="34" charset="0"/>
              </a:rPr>
              <a:t> PL </a:t>
            </a:r>
            <a:r>
              <a:rPr lang="en-US" sz="3200" b="1" dirty="0" err="1" smtClean="0">
                <a:latin typeface="Arial" pitchFamily="34" charset="0"/>
                <a:cs typeface="Arial" pitchFamily="34" charset="0"/>
              </a:rPr>
              <a:t>dân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sự</a:t>
            </a:r>
            <a:r>
              <a:rPr lang="en-US" sz="3200" dirty="0" smtClean="0">
                <a:latin typeface="Arial" pitchFamily="34" charset="0"/>
                <a:cs typeface="Arial" pitchFamily="34" charset="0"/>
              </a:rPr>
              <a:t> </a:t>
            </a:r>
          </a:p>
          <a:p>
            <a:pPr algn="ctr">
              <a:buFontTx/>
              <a:buChar char="-"/>
            </a:pP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Án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lệ</a:t>
            </a:r>
            <a:r>
              <a:rPr lang="en-US" sz="3200" b="1" dirty="0" smtClean="0">
                <a:latin typeface="Arial" pitchFamily="34" charset="0"/>
                <a:cs typeface="Arial" pitchFamily="34" charset="0"/>
              </a:rPr>
              <a:t>;</a:t>
            </a:r>
          </a:p>
          <a:p>
            <a:pPr algn="ctr">
              <a:buFontTx/>
              <a:buChar char="-"/>
            </a:pP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Lẽ</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công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bằng</a:t>
            </a:r>
            <a:r>
              <a:rPr lang="en-US" sz="3200" b="1" dirty="0" smtClean="0">
                <a:latin typeface="Arial" pitchFamily="34" charset="0"/>
                <a:cs typeface="Arial" pitchFamily="34" charset="0"/>
              </a:rPr>
              <a:t> </a:t>
            </a:r>
            <a:endParaRPr lang="en-US" sz="3200" dirty="0" smtClean="0">
              <a:latin typeface="Arial" pitchFamily="34" charset="0"/>
              <a:cs typeface="Arial" pitchFamily="34" charset="0"/>
            </a:endParaRPr>
          </a:p>
        </p:txBody>
      </p:sp>
      <p:graphicFrame>
        <p:nvGraphicFramePr>
          <p:cNvPr id="23" name="Diagram 22"/>
          <p:cNvGraphicFramePr/>
          <p:nvPr/>
        </p:nvGraphicFramePr>
        <p:xfrm>
          <a:off x="5029200" y="381000"/>
          <a:ext cx="5715000" cy="30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Oval Callout 10"/>
          <p:cNvSpPr/>
          <p:nvPr/>
        </p:nvSpPr>
        <p:spPr bwMode="auto">
          <a:xfrm>
            <a:off x="3886200" y="533400"/>
            <a:ext cx="3924300" cy="3200400"/>
          </a:xfrm>
          <a:prstGeom prst="wedgeEllipseCallou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nl-NL" sz="3000" i="1" dirty="0" smtClean="0"/>
              <a:t>1.5. Bổ sung cơ chế pháp lý về thực hiện, bảo vệ quyền dân sự (Điều 9 - Điều 15)</a:t>
            </a:r>
            <a:endParaRPr lang="en-US" sz="3000" dirty="0"/>
          </a:p>
        </p:txBody>
      </p:sp>
      <p:sp>
        <p:nvSpPr>
          <p:cNvPr id="12" name="Oval Callout 11"/>
          <p:cNvSpPr/>
          <p:nvPr/>
        </p:nvSpPr>
        <p:spPr bwMode="auto">
          <a:xfrm>
            <a:off x="5029200" y="685800"/>
            <a:ext cx="4457700" cy="2819400"/>
          </a:xfrm>
          <a:prstGeom prst="wedgeEllipseCallou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2800" dirty="0" smtClean="0">
                <a:latin typeface="Times New Roman" pitchFamily="18" charset="0"/>
                <a:cs typeface="Times New Roman" pitchFamily="18" charset="0"/>
              </a:rPr>
              <a:t>1.6.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Luật</a:t>
            </a:r>
            <a:r>
              <a:rPr lang="en-US" sz="2800" dirty="0" smtClean="0">
                <a:latin typeface="Times New Roman" pitchFamily="18" charset="0"/>
                <a:cs typeface="Times New Roman" pitchFamily="18" charset="0"/>
              </a:rPr>
              <a:t> Chung”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BLDS:</a:t>
            </a:r>
            <a:endParaRPr kumimoji="0" lang="en-US" sz="5400" i="1" u="none" strike="noStrike" cap="none" normalizeH="0" baseline="0" dirty="0" smtClean="0">
              <a:ln>
                <a:noFill/>
              </a:ln>
              <a:solidFill>
                <a:schemeClr val="accent5">
                  <a:lumMod val="10000"/>
                </a:schemeClr>
              </a:solidFill>
              <a:effectLst/>
              <a:latin typeface="Times New Roman" pitchFamily="18" charset="0"/>
              <a:cs typeface="Times New Roman" pitchFamily="18" charset="0"/>
            </a:endParaRPr>
          </a:p>
        </p:txBody>
      </p:sp>
      <p:sp>
        <p:nvSpPr>
          <p:cNvPr id="17" name="Rectangle 16"/>
          <p:cNvSpPr/>
          <p:nvPr/>
        </p:nvSpPr>
        <p:spPr>
          <a:xfrm>
            <a:off x="0" y="4191000"/>
            <a:ext cx="8991600" cy="2895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buFontTx/>
              <a:buChar char="-"/>
            </a:pPr>
            <a:r>
              <a:rPr lang="en-US" sz="2800" dirty="0" smtClean="0">
                <a:latin typeface="Arial" pitchFamily="34" charset="0"/>
                <a:cs typeface="Arial" pitchFamily="34" charset="0"/>
              </a:rPr>
              <a:t> CN, PN </a:t>
            </a:r>
            <a:r>
              <a:rPr lang="en-US" sz="2800" dirty="0" err="1" smtClean="0">
                <a:latin typeface="Arial" pitchFamily="34" charset="0"/>
                <a:cs typeface="Arial" pitchFamily="34" charset="0"/>
              </a:rPr>
              <a:t>thực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hiện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quyền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dân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sự</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theo</a:t>
            </a:r>
            <a:r>
              <a:rPr lang="en-US" sz="2800" dirty="0" smtClean="0">
                <a:latin typeface="Arial" pitchFamily="34" charset="0"/>
                <a:cs typeface="Arial" pitchFamily="34" charset="0"/>
              </a:rPr>
              <a:t> ý </a:t>
            </a:r>
            <a:r>
              <a:rPr lang="en-US" sz="2800" dirty="0" err="1" smtClean="0">
                <a:latin typeface="Arial" pitchFamily="34" charset="0"/>
                <a:cs typeface="Arial" pitchFamily="34" charset="0"/>
              </a:rPr>
              <a:t>chí</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mình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không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được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lạm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dụng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quyền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dân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sự</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gây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thiệt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người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khác</a:t>
            </a:r>
            <a:r>
              <a:rPr lang="en-US" sz="2800" dirty="0" smtClean="0">
                <a:latin typeface="Arial" pitchFamily="34" charset="0"/>
                <a:cs typeface="Arial" pitchFamily="34" charset="0"/>
              </a:rPr>
              <a:t>; </a:t>
            </a:r>
            <a:r>
              <a:rPr lang="en-US" sz="2800" b="1" i="1" dirty="0" smtClean="0">
                <a:latin typeface="Arial" pitchFamily="34" charset="0"/>
                <a:cs typeface="Arial" pitchFamily="34" charset="0"/>
              </a:rPr>
              <a:t>TỰ </a:t>
            </a:r>
            <a:r>
              <a:rPr lang="en-US" sz="2800" b="1" i="1" dirty="0" err="1" smtClean="0">
                <a:latin typeface="Arial" pitchFamily="34" charset="0"/>
                <a:cs typeface="Arial" pitchFamily="34" charset="0"/>
              </a:rPr>
              <a:t>bảo</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vệ</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Quyền</a:t>
            </a:r>
            <a:r>
              <a:rPr lang="en-US" sz="2800" b="1" i="1" dirty="0" smtClean="0">
                <a:latin typeface="Arial" pitchFamily="34" charset="0"/>
                <a:cs typeface="Arial" pitchFamily="34" charset="0"/>
              </a:rPr>
              <a:t> DS </a:t>
            </a:r>
            <a:r>
              <a:rPr lang="en-US" sz="2800" b="1" i="1" dirty="0" err="1" smtClean="0">
                <a:latin typeface="Arial" pitchFamily="34" charset="0"/>
                <a:cs typeface="Arial" pitchFamily="34" charset="0"/>
              </a:rPr>
              <a:t>của</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mình</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theo</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Pháp</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luật</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được</a:t>
            </a:r>
            <a:r>
              <a:rPr lang="en-US" sz="2800" b="1" i="1" dirty="0" smtClean="0">
                <a:latin typeface="Arial" pitchFamily="34" charset="0"/>
                <a:cs typeface="Arial" pitchFamily="34" charset="0"/>
              </a:rPr>
              <a:t> BT </a:t>
            </a:r>
            <a:r>
              <a:rPr lang="en-US" sz="2800" b="1" i="1" dirty="0" err="1" smtClean="0">
                <a:latin typeface="Arial" pitchFamily="34" charset="0"/>
                <a:cs typeface="Arial" pitchFamily="34" charset="0"/>
              </a:rPr>
              <a:t>toàn</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bộ</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thiệt</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hại</a:t>
            </a:r>
            <a:r>
              <a:rPr lang="en-US" sz="2800" b="1" i="1" dirty="0" smtClean="0">
                <a:latin typeface="Arial" pitchFamily="34" charset="0"/>
                <a:cs typeface="Arial" pitchFamily="34" charset="0"/>
              </a:rPr>
              <a:t>…</a:t>
            </a:r>
            <a:r>
              <a:rPr lang="en-US" sz="2800" b="1" i="1" dirty="0" smtClean="0">
                <a:latin typeface="Arial" pitchFamily="34" charset="0"/>
                <a:cs typeface="Arial" pitchFamily="34" charset="0"/>
              </a:rPr>
              <a:t> </a:t>
            </a:r>
          </a:p>
          <a:p>
            <a:pPr algn="just">
              <a:buFontTx/>
              <a:buChar char="-"/>
            </a:pPr>
            <a:r>
              <a:rPr lang="en-US" sz="2800" b="1" i="1" dirty="0" smtClean="0">
                <a:latin typeface="Arial" pitchFamily="34" charset="0"/>
                <a:cs typeface="Arial" pitchFamily="34" charset="0"/>
              </a:rPr>
              <a:t> </a:t>
            </a:r>
            <a:r>
              <a:rPr lang="en-US" sz="2800" b="1" i="1" dirty="0" smtClean="0">
                <a:latin typeface="Arial" pitchFamily="34" charset="0"/>
                <a:cs typeface="Arial" pitchFamily="34" charset="0"/>
              </a:rPr>
              <a:t>TA, </a:t>
            </a:r>
            <a:r>
              <a:rPr lang="en-US" sz="2800" b="1" i="1" dirty="0" err="1" smtClean="0">
                <a:latin typeface="Arial" pitchFamily="34" charset="0"/>
                <a:cs typeface="Arial" pitchFamily="34" charset="0"/>
              </a:rPr>
              <a:t>cq</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có</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thẩm</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quyền</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khác</a:t>
            </a:r>
            <a:r>
              <a:rPr lang="en-US" sz="2800" b="1" i="1" dirty="0" smtClean="0">
                <a:latin typeface="Arial" pitchFamily="34" charset="0"/>
                <a:cs typeface="Arial" pitchFamily="34" charset="0"/>
              </a:rPr>
              <a:t> </a:t>
            </a:r>
            <a:r>
              <a:rPr lang="en-US" sz="2800" b="1" i="1" dirty="0" err="1" smtClean="0">
                <a:latin typeface="Arial" pitchFamily="34" charset="0"/>
                <a:cs typeface="Arial" pitchFamily="34" charset="0"/>
              </a:rPr>
              <a:t>có</a:t>
            </a:r>
            <a:r>
              <a:rPr lang="en-US" sz="2800" b="1" i="1" dirty="0" smtClean="0">
                <a:latin typeface="Arial" pitchFamily="34" charset="0"/>
                <a:cs typeface="Arial" pitchFamily="34" charset="0"/>
              </a:rPr>
              <a:t> </a:t>
            </a:r>
            <a:r>
              <a:rPr lang="en-US" sz="2800" b="1" i="1" dirty="0" smtClean="0">
                <a:latin typeface="Arial" pitchFamily="34" charset="0"/>
                <a:cs typeface="Arial" pitchFamily="34" charset="0"/>
              </a:rPr>
              <a:t>T. </a:t>
            </a:r>
            <a:r>
              <a:rPr lang="en-US" sz="2800" b="1" i="1" dirty="0" err="1" smtClean="0">
                <a:latin typeface="Arial" pitchFamily="34" charset="0"/>
                <a:cs typeface="Arial" pitchFamily="34" charset="0"/>
              </a:rPr>
              <a:t>nhiệm</a:t>
            </a:r>
            <a:r>
              <a:rPr lang="en-US" sz="2800" b="1" i="1" dirty="0" smtClean="0">
                <a:latin typeface="Arial" pitchFamily="34" charset="0"/>
                <a:cs typeface="Arial" pitchFamily="34" charset="0"/>
              </a:rPr>
              <a:t> BV </a:t>
            </a:r>
            <a:r>
              <a:rPr lang="en-US" sz="2800" b="1" i="1" dirty="0" err="1" smtClean="0">
                <a:latin typeface="Arial" pitchFamily="34" charset="0"/>
                <a:cs typeface="Arial" pitchFamily="34" charset="0"/>
              </a:rPr>
              <a:t>Quyền</a:t>
            </a:r>
            <a:r>
              <a:rPr lang="en-US" sz="2800" b="1" i="1" dirty="0" smtClean="0">
                <a:latin typeface="Arial" pitchFamily="34" charset="0"/>
                <a:cs typeface="Arial" pitchFamily="34" charset="0"/>
              </a:rPr>
              <a:t> DS </a:t>
            </a:r>
            <a:r>
              <a:rPr lang="en-US" sz="2800" b="1" i="1" dirty="0" err="1" smtClean="0">
                <a:latin typeface="Arial" pitchFamily="34" charset="0"/>
                <a:cs typeface="Arial" pitchFamily="34" charset="0"/>
              </a:rPr>
              <a:t>của</a:t>
            </a:r>
            <a:r>
              <a:rPr lang="en-US" sz="2800" b="1" i="1" dirty="0" smtClean="0">
                <a:latin typeface="Arial" pitchFamily="34" charset="0"/>
                <a:cs typeface="Arial" pitchFamily="34" charset="0"/>
              </a:rPr>
              <a:t> CNPN…</a:t>
            </a:r>
          </a:p>
        </p:txBody>
      </p:sp>
      <p:sp>
        <p:nvSpPr>
          <p:cNvPr id="24" name="Oval 23"/>
          <p:cNvSpPr/>
          <p:nvPr/>
        </p:nvSpPr>
        <p:spPr>
          <a:xfrm>
            <a:off x="304800" y="4267200"/>
            <a:ext cx="8839200" cy="228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800" i="1" dirty="0" smtClean="0">
              <a:latin typeface="Times New Roman" pitchFamily="18" charset="0"/>
              <a:cs typeface="Times New Roman" pitchFamily="18" charset="0"/>
            </a:endParaRPr>
          </a:p>
          <a:p>
            <a:pPr algn="ctr"/>
            <a:r>
              <a:rPr lang="en-US" sz="2800" i="1" dirty="0" smtClean="0"/>
              <a:t>Đ</a:t>
            </a:r>
            <a:r>
              <a:rPr lang="vi-VN" sz="2800" i="1" dirty="0" smtClean="0"/>
              <a:t>ịa vị pháp lý của chủ thể trong </a:t>
            </a:r>
            <a:r>
              <a:rPr lang="en-US" sz="2800" i="1" dirty="0" smtClean="0"/>
              <a:t>QHDS</a:t>
            </a:r>
            <a:r>
              <a:rPr lang="vi-VN" sz="2800" i="1" dirty="0" smtClean="0"/>
              <a:t>, giao dịch </a:t>
            </a:r>
            <a:r>
              <a:rPr lang="en-US" sz="2800" i="1" dirty="0" smtClean="0"/>
              <a:t>DS</a:t>
            </a:r>
            <a:r>
              <a:rPr lang="vi-VN" sz="2800" i="1" dirty="0" smtClean="0"/>
              <a:t>, đại diện, thời hiệu, quyền sở hữu, quyền khác đối với tài sản, trách nhiệm </a:t>
            </a:r>
            <a:r>
              <a:rPr lang="en-US" sz="2800" i="1" dirty="0" smtClean="0"/>
              <a:t>DS…</a:t>
            </a:r>
            <a:endParaRPr lang="en-US" sz="5400" i="1" dirty="0" smtClean="0">
              <a:solidFill>
                <a:schemeClr val="accent5">
                  <a:lumMod val="10000"/>
                </a:schemeClr>
              </a:solidFill>
              <a:latin typeface="Times New Roman" pitchFamily="18" charset="0"/>
            </a:endParaRPr>
          </a:p>
          <a:p>
            <a:pPr algn="ctr"/>
            <a:endParaRPr lang="en-US" dirty="0"/>
          </a:p>
        </p:txBody>
      </p:sp>
      <p:pic>
        <p:nvPicPr>
          <p:cNvPr id="25" name="Picture 24" descr="HT2.jpg"/>
          <p:cNvPicPr>
            <a:picLocks noChangeAspect="1"/>
          </p:cNvPicPr>
          <p:nvPr/>
        </p:nvPicPr>
        <p:blipFill>
          <a:blip r:embed="rId7" cstate="print"/>
          <a:stretch>
            <a:fillRect/>
          </a:stretch>
        </p:blipFill>
        <p:spPr>
          <a:xfrm>
            <a:off x="7162800" y="0"/>
            <a:ext cx="19812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xit" presetSubtype="0" fill="hold" grpId="1" nodeType="clickEffect">
                                  <p:stCondLst>
                                    <p:cond delay="0"/>
                                  </p:stCondLst>
                                  <p:childTnLst>
                                    <p:animEffect transition="out" filter="fade">
                                      <p:cBhvr>
                                        <p:cTn id="20" dur="1000"/>
                                        <p:tgtEl>
                                          <p:spTgt spid="20"/>
                                        </p:tgtEl>
                                      </p:cBhvr>
                                    </p:animEffect>
                                    <p:anim calcmode="lin" valueType="num">
                                      <p:cBhvr>
                                        <p:cTn id="21" dur="1000"/>
                                        <p:tgtEl>
                                          <p:spTgt spid="20"/>
                                        </p:tgtEl>
                                        <p:attrNameLst>
                                          <p:attrName>ppt_x</p:attrName>
                                        </p:attrNameLst>
                                      </p:cBhvr>
                                      <p:tavLst>
                                        <p:tav tm="0">
                                          <p:val>
                                            <p:strVal val="ppt_x"/>
                                          </p:val>
                                        </p:tav>
                                        <p:tav tm="100000">
                                          <p:val>
                                            <p:strVal val="ppt_x"/>
                                          </p:val>
                                        </p:tav>
                                      </p:tavLst>
                                    </p:anim>
                                    <p:anim calcmode="lin" valueType="num">
                                      <p:cBhvr>
                                        <p:cTn id="22" dur="1000"/>
                                        <p:tgtEl>
                                          <p:spTgt spid="20"/>
                                        </p:tgtEl>
                                        <p:attrNameLst>
                                          <p:attrName>ppt_y</p:attrName>
                                        </p:attrNameLst>
                                      </p:cBhvr>
                                      <p:tavLst>
                                        <p:tav tm="0">
                                          <p:val>
                                            <p:strVal val="ppt_y"/>
                                          </p:val>
                                        </p:tav>
                                        <p:tav tm="100000">
                                          <p:val>
                                            <p:strVal val="ppt_y-.1"/>
                                          </p:val>
                                        </p:tav>
                                      </p:tavLst>
                                    </p:anim>
                                    <p:set>
                                      <p:cBhvr>
                                        <p:cTn id="23" dur="1" fill="hold">
                                          <p:stCondLst>
                                            <p:cond delay="999"/>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circle(in)">
                                      <p:cBhvr>
                                        <p:cTn id="64" dur="20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48" presetClass="exit" presetSubtype="0" decel="50000" fill="hold" grpId="1" nodeType="clickEffect">
                                  <p:stCondLst>
                                    <p:cond delay="0"/>
                                  </p:stCondLst>
                                  <p:childTnLst>
                                    <p:anim calcmode="lin" valueType="num">
                                      <p:cBhvr>
                                        <p:cTn id="68" dur="1000"/>
                                        <p:tgtEl>
                                          <p:spTgt spid="22"/>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69" dur="1000"/>
                                        <p:tgtEl>
                                          <p:spTgt spid="22"/>
                                        </p:tgtEl>
                                        <p:attrNameLst>
                                          <p:attrName>ppt_x</p:attrName>
                                        </p:attrNameLst>
                                      </p:cBhvr>
                                      <p:tavLst>
                                        <p:tav tm="0">
                                          <p:val>
                                            <p:strVal val="ppt_x"/>
                                          </p:val>
                                        </p:tav>
                                        <p:tav tm="50000">
                                          <p:val>
                                            <p:fltVal val="0.95"/>
                                          </p:val>
                                        </p:tav>
                                        <p:tav tm="100000">
                                          <p:val>
                                            <p:fltVal val="-1"/>
                                          </p:val>
                                        </p:tav>
                                      </p:tavLst>
                                    </p:anim>
                                    <p:anim calcmode="lin" valueType="num">
                                      <p:cBhvr>
                                        <p:cTn id="70" dur="1000"/>
                                        <p:tgtEl>
                                          <p:spTgt spid="22"/>
                                        </p:tgtEl>
                                        <p:attrNameLst>
                                          <p:attrName>ppt_y</p:attrName>
                                        </p:attrNameLst>
                                      </p:cBhvr>
                                      <p:tavLst>
                                        <p:tav tm="0">
                                          <p:val>
                                            <p:strVal val="ppt_y"/>
                                          </p:val>
                                        </p:tav>
                                        <p:tav tm="100000">
                                          <p:val>
                                            <p:strVal val="ppt_y"/>
                                          </p:val>
                                        </p:tav>
                                      </p:tavLst>
                                    </p:anim>
                                    <p:animEffect transition="out" filter="fade">
                                      <p:cBhvr>
                                        <p:cTn id="71" dur="1000"/>
                                        <p:tgtEl>
                                          <p:spTgt spid="22"/>
                                        </p:tgtEl>
                                      </p:cBhvr>
                                    </p:animEffect>
                                    <p:set>
                                      <p:cBhvr>
                                        <p:cTn id="72" dur="1" fill="hold">
                                          <p:stCondLst>
                                            <p:cond delay="999"/>
                                          </p:stCondLst>
                                        </p:cTn>
                                        <p:tgtEl>
                                          <p:spTgt spid="2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 presetClass="exit" presetSubtype="16" fill="hold" grpId="1" nodeType="clickEffect">
                                  <p:stCondLst>
                                    <p:cond delay="0"/>
                                  </p:stCondLst>
                                  <p:childTnLst>
                                    <p:animEffect transition="out" filter="box(in)">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1"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80">
                                          <p:stCondLst>
                                            <p:cond delay="0"/>
                                          </p:stCondLst>
                                        </p:cTn>
                                        <p:tgtEl>
                                          <p:spTgt spid="17"/>
                                        </p:tgtEl>
                                      </p:cBhvr>
                                    </p:animEffect>
                                    <p:anim calcmode="lin" valueType="num">
                                      <p:cBhvr>
                                        <p:cTn id="9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5" dur="26">
                                          <p:stCondLst>
                                            <p:cond delay="650"/>
                                          </p:stCondLst>
                                        </p:cTn>
                                        <p:tgtEl>
                                          <p:spTgt spid="17"/>
                                        </p:tgtEl>
                                      </p:cBhvr>
                                      <p:to x="100000" y="60000"/>
                                    </p:animScale>
                                    <p:animScale>
                                      <p:cBhvr>
                                        <p:cTn id="96" dur="166" decel="50000">
                                          <p:stCondLst>
                                            <p:cond delay="676"/>
                                          </p:stCondLst>
                                        </p:cTn>
                                        <p:tgtEl>
                                          <p:spTgt spid="17"/>
                                        </p:tgtEl>
                                      </p:cBhvr>
                                      <p:to x="100000" y="100000"/>
                                    </p:animScale>
                                    <p:animScale>
                                      <p:cBhvr>
                                        <p:cTn id="97" dur="26">
                                          <p:stCondLst>
                                            <p:cond delay="1312"/>
                                          </p:stCondLst>
                                        </p:cTn>
                                        <p:tgtEl>
                                          <p:spTgt spid="17"/>
                                        </p:tgtEl>
                                      </p:cBhvr>
                                      <p:to x="100000" y="80000"/>
                                    </p:animScale>
                                    <p:animScale>
                                      <p:cBhvr>
                                        <p:cTn id="98" dur="166" decel="50000">
                                          <p:stCondLst>
                                            <p:cond delay="1338"/>
                                          </p:stCondLst>
                                        </p:cTn>
                                        <p:tgtEl>
                                          <p:spTgt spid="17"/>
                                        </p:tgtEl>
                                      </p:cBhvr>
                                      <p:to x="100000" y="100000"/>
                                    </p:animScale>
                                    <p:animScale>
                                      <p:cBhvr>
                                        <p:cTn id="99" dur="26">
                                          <p:stCondLst>
                                            <p:cond delay="1642"/>
                                          </p:stCondLst>
                                        </p:cTn>
                                        <p:tgtEl>
                                          <p:spTgt spid="17"/>
                                        </p:tgtEl>
                                      </p:cBhvr>
                                      <p:to x="100000" y="90000"/>
                                    </p:animScale>
                                    <p:animScale>
                                      <p:cBhvr>
                                        <p:cTn id="100" dur="166" decel="50000">
                                          <p:stCondLst>
                                            <p:cond delay="1668"/>
                                          </p:stCondLst>
                                        </p:cTn>
                                        <p:tgtEl>
                                          <p:spTgt spid="17"/>
                                        </p:tgtEl>
                                      </p:cBhvr>
                                      <p:to x="100000" y="100000"/>
                                    </p:animScale>
                                    <p:animScale>
                                      <p:cBhvr>
                                        <p:cTn id="101" dur="26">
                                          <p:stCondLst>
                                            <p:cond delay="1808"/>
                                          </p:stCondLst>
                                        </p:cTn>
                                        <p:tgtEl>
                                          <p:spTgt spid="17"/>
                                        </p:tgtEl>
                                      </p:cBhvr>
                                      <p:to x="100000" y="95000"/>
                                    </p:animScale>
                                    <p:animScale>
                                      <p:cBhvr>
                                        <p:cTn id="102" dur="166" decel="50000">
                                          <p:stCondLst>
                                            <p:cond delay="1834"/>
                                          </p:stCondLst>
                                        </p:cTn>
                                        <p:tgtEl>
                                          <p:spTgt spid="17"/>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3" presetClass="exit" presetSubtype="10" fill="hold" grpId="0" nodeType="clickEffect">
                                  <p:stCondLst>
                                    <p:cond delay="0"/>
                                  </p:stCondLst>
                                  <p:childTnLst>
                                    <p:animEffect transition="out" filter="blinds(horizontal)">
                                      <p:cBhvr>
                                        <p:cTn id="106" dur="500"/>
                                        <p:tgtEl>
                                          <p:spTgt spid="17"/>
                                        </p:tgtEl>
                                      </p:cBhvr>
                                    </p:animEffect>
                                    <p:set>
                                      <p:cBhvr>
                                        <p:cTn id="107" dur="1" fill="hold">
                                          <p:stCondLst>
                                            <p:cond delay="499"/>
                                          </p:stCondLst>
                                        </p:cTn>
                                        <p:tgtEl>
                                          <p:spTgt spid="17"/>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4" presetClass="exit" presetSubtype="16" fill="hold" grpId="2" nodeType="clickEffect">
                                  <p:stCondLst>
                                    <p:cond delay="0"/>
                                  </p:stCondLst>
                                  <p:childTnLst>
                                    <p:animEffect transition="out" filter="box(in)">
                                      <p:cBhvr>
                                        <p:cTn id="111" dur="500"/>
                                        <p:tgtEl>
                                          <p:spTgt spid="11"/>
                                        </p:tgtEl>
                                      </p:cBhvr>
                                    </p:animEffect>
                                    <p:set>
                                      <p:cBhvr>
                                        <p:cTn id="112" dur="1" fill="hold">
                                          <p:stCondLst>
                                            <p:cond delay="499"/>
                                          </p:stCondLst>
                                        </p:cTn>
                                        <p:tgtEl>
                                          <p:spTgt spid="11"/>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4" presetClass="entr" presetSubtype="0" fill="hold" grpId="1" nodeType="clickEffect">
                                  <p:stCondLst>
                                    <p:cond delay="0"/>
                                  </p:stCondLst>
                                  <p:childTnLst>
                                    <p:set>
                                      <p:cBhvr>
                                        <p:cTn id="116" dur="1" fill="hold">
                                          <p:stCondLst>
                                            <p:cond delay="0"/>
                                          </p:stCondLst>
                                        </p:cTn>
                                        <p:tgtEl>
                                          <p:spTgt spid="12"/>
                                        </p:tgtEl>
                                        <p:attrNameLst>
                                          <p:attrName>style.visibility</p:attrName>
                                        </p:attrNameLst>
                                      </p:cBhvr>
                                      <p:to>
                                        <p:strVal val="visible"/>
                                      </p:to>
                                    </p:set>
                                    <p:anim to="" calcmode="lin" valueType="num">
                                      <p:cBhvr>
                                        <p:cTn id="117" dur="1" fill="hold"/>
                                        <p:tgtEl>
                                          <p:spTgt spid="12"/>
                                        </p:tgtEl>
                                        <p:attrNameLst>
                                          <p:attrName/>
                                        </p:attrNameLst>
                                      </p:cBhvr>
                                    </p:anim>
                                  </p:childTnLst>
                                </p:cTn>
                              </p:par>
                            </p:childTnLst>
                          </p:cTn>
                        </p:par>
                      </p:childTnLst>
                    </p:cTn>
                  </p:par>
                  <p:par>
                    <p:cTn id="118" fill="hold">
                      <p:stCondLst>
                        <p:cond delay="indefinite"/>
                      </p:stCondLst>
                      <p:childTnLst>
                        <p:par>
                          <p:cTn id="119" fill="hold">
                            <p:stCondLst>
                              <p:cond delay="0"/>
                            </p:stCondLst>
                            <p:childTnLst>
                              <p:par>
                                <p:cTn id="120" presetID="53" presetClass="entr" presetSubtype="0" fill="hold" grpId="0" nodeType="click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500" fill="hold"/>
                                        <p:tgtEl>
                                          <p:spTgt spid="24"/>
                                        </p:tgtEl>
                                        <p:attrNameLst>
                                          <p:attrName>ppt_w</p:attrName>
                                        </p:attrNameLst>
                                      </p:cBhvr>
                                      <p:tavLst>
                                        <p:tav tm="0">
                                          <p:val>
                                            <p:fltVal val="0"/>
                                          </p:val>
                                        </p:tav>
                                        <p:tav tm="100000">
                                          <p:val>
                                            <p:strVal val="#ppt_w"/>
                                          </p:val>
                                        </p:tav>
                                      </p:tavLst>
                                    </p:anim>
                                    <p:anim calcmode="lin" valueType="num">
                                      <p:cBhvr>
                                        <p:cTn id="123" dur="500" fill="hold"/>
                                        <p:tgtEl>
                                          <p:spTgt spid="24"/>
                                        </p:tgtEl>
                                        <p:attrNameLst>
                                          <p:attrName>ppt_h</p:attrName>
                                        </p:attrNameLst>
                                      </p:cBhvr>
                                      <p:tavLst>
                                        <p:tav tm="0">
                                          <p:val>
                                            <p:fltVal val="0"/>
                                          </p:val>
                                        </p:tav>
                                        <p:tav tm="100000">
                                          <p:val>
                                            <p:strVal val="#ppt_h"/>
                                          </p:val>
                                        </p:tav>
                                      </p:tavLst>
                                    </p:anim>
                                    <p:animEffect transition="in" filter="fade">
                                      <p:cBhvr>
                                        <p:cTn id="124" dur="500"/>
                                        <p:tgtEl>
                                          <p:spTgt spid="24"/>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xit" presetSubtype="4" fill="hold" grpId="1" nodeType="clickEffect">
                                  <p:stCondLst>
                                    <p:cond delay="0"/>
                                  </p:stCondLst>
                                  <p:childTnLst>
                                    <p:anim calcmode="lin" valueType="num">
                                      <p:cBhvr additive="base">
                                        <p:cTn id="128" dur="500"/>
                                        <p:tgtEl>
                                          <p:spTgt spid="24"/>
                                        </p:tgtEl>
                                        <p:attrNameLst>
                                          <p:attrName>ppt_x</p:attrName>
                                        </p:attrNameLst>
                                      </p:cBhvr>
                                      <p:tavLst>
                                        <p:tav tm="0">
                                          <p:val>
                                            <p:strVal val="ppt_x"/>
                                          </p:val>
                                        </p:tav>
                                        <p:tav tm="100000">
                                          <p:val>
                                            <p:strVal val="ppt_x"/>
                                          </p:val>
                                        </p:tav>
                                      </p:tavLst>
                                    </p:anim>
                                    <p:anim calcmode="lin" valueType="num">
                                      <p:cBhvr additive="base">
                                        <p:cTn id="129" dur="500"/>
                                        <p:tgtEl>
                                          <p:spTgt spid="24"/>
                                        </p:tgtEl>
                                        <p:attrNameLst>
                                          <p:attrName>ppt_y</p:attrName>
                                        </p:attrNameLst>
                                      </p:cBhvr>
                                      <p:tavLst>
                                        <p:tav tm="0">
                                          <p:val>
                                            <p:strVal val="ppt_y"/>
                                          </p:val>
                                        </p:tav>
                                        <p:tav tm="100000">
                                          <p:val>
                                            <p:strVal val="1+ppt_h/2"/>
                                          </p:val>
                                        </p:tav>
                                      </p:tavLst>
                                    </p:anim>
                                    <p:set>
                                      <p:cBhvr>
                                        <p:cTn id="130" dur="1" fill="hold">
                                          <p:stCondLst>
                                            <p:cond delay="499"/>
                                          </p:stCondLst>
                                        </p:cTn>
                                        <p:tgtEl>
                                          <p:spTgt spid="24"/>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8" presetClass="exit" presetSubtype="16" fill="hold" grpId="1" nodeType="clickEffect">
                                  <p:stCondLst>
                                    <p:cond delay="0"/>
                                  </p:stCondLst>
                                  <p:childTnLst>
                                    <p:animEffect transition="out" filter="diamond(in)">
                                      <p:cBhvr>
                                        <p:cTn id="134" dur="2000"/>
                                        <p:tgtEl>
                                          <p:spTgt spid="11"/>
                                        </p:tgtEl>
                                      </p:cBhvr>
                                    </p:animEffect>
                                    <p:set>
                                      <p:cBhvr>
                                        <p:cTn id="135"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8" grpId="0" animBg="1"/>
      <p:bldP spid="18" grpId="1" animBg="1"/>
      <p:bldP spid="19" grpId="0" animBg="1"/>
      <p:bldP spid="19" grpId="1" animBg="1"/>
      <p:bldP spid="20" grpId="0"/>
      <p:bldP spid="20" grpId="1"/>
      <p:bldP spid="21" grpId="0" animBg="1"/>
      <p:bldP spid="21" grpId="1" animBg="1"/>
      <p:bldP spid="22" grpId="0" animBg="1"/>
      <p:bldP spid="22" grpId="1" animBg="1"/>
      <p:bldP spid="11" grpId="0" animBg="1"/>
      <p:bldP spid="11" grpId="1" animBg="1"/>
      <p:bldP spid="11" grpId="2" animBg="1"/>
      <p:bldP spid="12" grpId="1" animBg="1"/>
      <p:bldP spid="17" grpId="0" animBg="1"/>
      <p:bldP spid="17" grpId="1" animBg="1"/>
      <p:bldP spid="24" grpId="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0" y="0"/>
            <a:ext cx="9144000" cy="646331"/>
          </a:xfrm>
          <a:prstGeom prst="rect">
            <a:avLst/>
          </a:prstGeom>
          <a:noFill/>
        </p:spPr>
        <p:txBody>
          <a:bodyPr wrap="square" rtlCol="0">
            <a:spAutoFit/>
          </a:bodyPr>
          <a:lstStyle/>
          <a:p>
            <a:pPr algn="ctr"/>
            <a:r>
              <a:rPr lang="en-US" sz="3600" b="1" dirty="0" smtClean="0">
                <a:solidFill>
                  <a:schemeClr val="accent5">
                    <a:lumMod val="10000"/>
                  </a:schemeClr>
                </a:solidFill>
              </a:rPr>
              <a:t>2. </a:t>
            </a:r>
            <a:r>
              <a:rPr lang="en-US" sz="3600" b="1" dirty="0" err="1" smtClean="0">
                <a:solidFill>
                  <a:schemeClr val="accent5">
                    <a:lumMod val="10000"/>
                  </a:schemeClr>
                </a:solidFill>
              </a:rPr>
              <a:t>Chủ</a:t>
            </a:r>
            <a:r>
              <a:rPr lang="en-US" sz="3600" b="1" dirty="0" smtClean="0">
                <a:solidFill>
                  <a:schemeClr val="accent5">
                    <a:lumMod val="10000"/>
                  </a:schemeClr>
                </a:solidFill>
              </a:rPr>
              <a:t> </a:t>
            </a:r>
            <a:r>
              <a:rPr lang="en-US" sz="3600" b="1" dirty="0" err="1" smtClean="0">
                <a:solidFill>
                  <a:schemeClr val="accent5">
                    <a:lumMod val="10000"/>
                  </a:schemeClr>
                </a:solidFill>
              </a:rPr>
              <a:t>thể</a:t>
            </a:r>
            <a:r>
              <a:rPr lang="en-US" sz="3600" b="1" dirty="0" smtClean="0">
                <a:solidFill>
                  <a:schemeClr val="accent5">
                    <a:lumMod val="10000"/>
                  </a:schemeClr>
                </a:solidFill>
              </a:rPr>
              <a:t> </a:t>
            </a:r>
            <a:r>
              <a:rPr lang="en-US" sz="3600" b="1" dirty="0" err="1" smtClean="0">
                <a:solidFill>
                  <a:schemeClr val="accent5">
                    <a:lumMod val="10000"/>
                  </a:schemeClr>
                </a:solidFill>
              </a:rPr>
              <a:t>của</a:t>
            </a:r>
            <a:r>
              <a:rPr lang="en-US" sz="3600" b="1" dirty="0" smtClean="0">
                <a:solidFill>
                  <a:schemeClr val="accent5">
                    <a:lumMod val="10000"/>
                  </a:schemeClr>
                </a:solidFill>
              </a:rPr>
              <a:t> </a:t>
            </a:r>
            <a:r>
              <a:rPr lang="en-US" sz="3600" b="1" dirty="0" err="1" smtClean="0">
                <a:solidFill>
                  <a:schemeClr val="accent5">
                    <a:lumMod val="10000"/>
                  </a:schemeClr>
                </a:solidFill>
              </a:rPr>
              <a:t>quan</a:t>
            </a:r>
            <a:r>
              <a:rPr lang="en-US" sz="3600" b="1" dirty="0" smtClean="0">
                <a:solidFill>
                  <a:schemeClr val="accent5">
                    <a:lumMod val="10000"/>
                  </a:schemeClr>
                </a:solidFill>
              </a:rPr>
              <a:t> </a:t>
            </a:r>
            <a:r>
              <a:rPr lang="en-US" sz="3600" b="1" dirty="0" err="1" smtClean="0">
                <a:solidFill>
                  <a:schemeClr val="accent5">
                    <a:lumMod val="10000"/>
                  </a:schemeClr>
                </a:solidFill>
              </a:rPr>
              <a:t>hệ</a:t>
            </a:r>
            <a:r>
              <a:rPr lang="en-US" sz="3600" b="1" dirty="0" smtClean="0">
                <a:solidFill>
                  <a:schemeClr val="accent5">
                    <a:lumMod val="10000"/>
                  </a:schemeClr>
                </a:solidFill>
              </a:rPr>
              <a:t> </a:t>
            </a:r>
            <a:r>
              <a:rPr lang="en-US" sz="3600" b="1" dirty="0" err="1" smtClean="0">
                <a:solidFill>
                  <a:schemeClr val="accent5">
                    <a:lumMod val="10000"/>
                  </a:schemeClr>
                </a:solidFill>
              </a:rPr>
              <a:t>pháp</a:t>
            </a:r>
            <a:r>
              <a:rPr lang="en-US" sz="3600" b="1" dirty="0" smtClean="0">
                <a:solidFill>
                  <a:schemeClr val="accent5">
                    <a:lumMod val="10000"/>
                  </a:schemeClr>
                </a:solidFill>
              </a:rPr>
              <a:t> </a:t>
            </a:r>
            <a:r>
              <a:rPr lang="en-US" sz="3600" b="1" dirty="0" err="1" smtClean="0">
                <a:solidFill>
                  <a:schemeClr val="accent5">
                    <a:lumMod val="10000"/>
                  </a:schemeClr>
                </a:solidFill>
              </a:rPr>
              <a:t>luật</a:t>
            </a:r>
            <a:r>
              <a:rPr lang="en-US" sz="3600" b="1" dirty="0" smtClean="0">
                <a:solidFill>
                  <a:schemeClr val="accent5">
                    <a:lumMod val="10000"/>
                  </a:schemeClr>
                </a:solidFill>
              </a:rPr>
              <a:t> </a:t>
            </a:r>
            <a:r>
              <a:rPr lang="en-US" sz="3600" b="1" dirty="0" err="1" smtClean="0">
                <a:solidFill>
                  <a:schemeClr val="accent5">
                    <a:lumMod val="10000"/>
                  </a:schemeClr>
                </a:solidFill>
              </a:rPr>
              <a:t>dân</a:t>
            </a:r>
            <a:r>
              <a:rPr lang="en-US" sz="3600" b="1" dirty="0" smtClean="0">
                <a:solidFill>
                  <a:schemeClr val="accent5">
                    <a:lumMod val="10000"/>
                  </a:schemeClr>
                </a:solidFill>
              </a:rPr>
              <a:t> </a:t>
            </a:r>
            <a:r>
              <a:rPr lang="en-US" sz="3600" b="1" dirty="0" err="1" smtClean="0">
                <a:solidFill>
                  <a:schemeClr val="accent5">
                    <a:lumMod val="10000"/>
                  </a:schemeClr>
                </a:solidFill>
              </a:rPr>
              <a:t>sự</a:t>
            </a:r>
            <a:endParaRPr lang="en-US" sz="3600" b="1" dirty="0">
              <a:solidFill>
                <a:schemeClr val="accent5">
                  <a:lumMod val="10000"/>
                </a:schemeClr>
              </a:solidFill>
            </a:endParaRPr>
          </a:p>
        </p:txBody>
      </p:sp>
      <p:sp>
        <p:nvSpPr>
          <p:cNvPr id="4" name="Pentagon 3"/>
          <p:cNvSpPr/>
          <p:nvPr/>
        </p:nvSpPr>
        <p:spPr bwMode="auto">
          <a:xfrm>
            <a:off x="0" y="1371600"/>
            <a:ext cx="3810000" cy="762000"/>
          </a:xfrm>
          <a:prstGeom prst="homePlate">
            <a:avLst/>
          </a:prstGeom>
          <a:solidFill>
            <a:srgbClr val="FFCC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2" algn="ctr"/>
            <a:r>
              <a:rPr lang="en-US" sz="3200" b="1" i="1" dirty="0" smtClean="0">
                <a:solidFill>
                  <a:srgbClr val="002060"/>
                </a:solidFill>
              </a:rPr>
              <a:t>2.1.  </a:t>
            </a:r>
            <a:r>
              <a:rPr lang="en-US" sz="3200" b="1" i="1" dirty="0" err="1" smtClean="0">
                <a:solidFill>
                  <a:srgbClr val="002060"/>
                </a:solidFill>
              </a:rPr>
              <a:t>Cá</a:t>
            </a:r>
            <a:r>
              <a:rPr lang="en-US" sz="3200" b="1" i="1" dirty="0" smtClean="0">
                <a:solidFill>
                  <a:srgbClr val="002060"/>
                </a:solidFill>
              </a:rPr>
              <a:t> </a:t>
            </a:r>
            <a:r>
              <a:rPr lang="en-US" sz="3200" b="1" i="1" dirty="0" err="1" smtClean="0">
                <a:solidFill>
                  <a:srgbClr val="002060"/>
                </a:solidFill>
              </a:rPr>
              <a:t>nhân</a:t>
            </a:r>
            <a:endParaRPr kumimoji="0" lang="en-US" sz="3200" b="1" i="1" u="none" strike="noStrike" cap="none" normalizeH="0" baseline="0" dirty="0" smtClean="0">
              <a:ln>
                <a:noFill/>
              </a:ln>
              <a:solidFill>
                <a:srgbClr val="002060"/>
              </a:solidFill>
              <a:effectLst/>
              <a:latin typeface="Times New Roman" pitchFamily="18" charset="0"/>
            </a:endParaRPr>
          </a:p>
        </p:txBody>
      </p:sp>
      <p:sp>
        <p:nvSpPr>
          <p:cNvPr id="5" name="TextBox 4"/>
          <p:cNvSpPr txBox="1"/>
          <p:nvPr/>
        </p:nvSpPr>
        <p:spPr>
          <a:xfrm>
            <a:off x="4038600" y="0"/>
            <a:ext cx="5105400" cy="7478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dirty="0" smtClean="0">
                <a:solidFill>
                  <a:schemeClr val="bg1">
                    <a:lumMod val="60000"/>
                    <a:lumOff val="40000"/>
                  </a:schemeClr>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a:t>
            </a:r>
            <a:r>
              <a:rPr lang="en-US" sz="3200" dirty="0" smtClean="0">
                <a:solidFill>
                  <a:schemeClr val="bg1">
                    <a:lumMod val="60000"/>
                    <a:lumOff val="40000"/>
                  </a:schemeClr>
                </a:solidFill>
                <a:latin typeface="Times New Roman" pitchFamily="18" charset="0"/>
                <a:cs typeface="Times New Roman" pitchFamily="18" charset="0"/>
              </a:rPr>
              <a:t> </a:t>
            </a:r>
            <a:r>
              <a:rPr lang="nl-NL" sz="3200" dirty="0" smtClean="0">
                <a:latin typeface="Times New Roman" pitchFamily="18" charset="0"/>
                <a:cs typeface="Times New Roman" pitchFamily="18" charset="0"/>
              </a:rPr>
              <a:t>Không quy định người chưa đủ 06 tuổi là người không có NLHVDS</a:t>
            </a:r>
            <a:r>
              <a:rPr lang="nl-NL" sz="3200" dirty="0" smtClean="0">
                <a:latin typeface="Times New Roman" pitchFamily="18" charset="0"/>
                <a:cs typeface="Times New Roman" pitchFamily="18" charset="0"/>
              </a:rPr>
              <a:t>;</a:t>
            </a:r>
          </a:p>
          <a:p>
            <a:pPr algn="ctr"/>
            <a:r>
              <a:rPr lang="nl-NL" sz="3200" dirty="0" smtClean="0">
                <a:latin typeface="Times New Roman" pitchFamily="18" charset="0"/>
                <a:cs typeface="Times New Roman" pitchFamily="18" charset="0"/>
              </a:rPr>
              <a:t>- Quy định linh hoạt hơn về XL, TH GDDS của NCTN;</a:t>
            </a:r>
            <a:endParaRPr lang="nl-NL" sz="3200" dirty="0" smtClean="0">
              <a:latin typeface="Times New Roman" pitchFamily="18" charset="0"/>
              <a:cs typeface="Times New Roman" pitchFamily="18" charset="0"/>
            </a:endParaRPr>
          </a:p>
          <a:p>
            <a:pPr algn="ctr"/>
            <a:r>
              <a:rPr lang="nl-NL" sz="3200" dirty="0" smtClean="0">
                <a:latin typeface="Times New Roman" pitchFamily="18" charset="0"/>
                <a:cs typeface="Times New Roman" pitchFamily="18" charset="0"/>
              </a:rPr>
              <a:t>- BS quy định về “</a:t>
            </a:r>
            <a:r>
              <a:rPr lang="nl-NL" sz="3200" i="1" dirty="0" smtClean="0">
                <a:latin typeface="Times New Roman" pitchFamily="18" charset="0"/>
                <a:cs typeface="Times New Roman" pitchFamily="18" charset="0"/>
              </a:rPr>
              <a:t>Người có khó khăn trong nhận thức, làm chủ hành vi”;</a:t>
            </a:r>
          </a:p>
          <a:p>
            <a:pPr algn="ctr"/>
            <a:r>
              <a:rPr lang="en-US" sz="3200" i="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quyền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thân</a:t>
            </a:r>
            <a:r>
              <a:rPr lang="en-US"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CN </a:t>
            </a:r>
            <a:r>
              <a:rPr lang="en-US" sz="3200" dirty="0" err="1" smtClean="0">
                <a:latin typeface="Times New Roman" pitchFamily="18" charset="0"/>
                <a:cs typeface="Times New Roman" pitchFamily="18" charset="0"/>
              </a:rPr>
              <a:t>nhưng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chưa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QĐ </a:t>
            </a:r>
            <a:r>
              <a:rPr lang="en-US" sz="3200" dirty="0" err="1" smtClean="0">
                <a:latin typeface="Times New Roman" pitchFamily="18" charset="0"/>
                <a:cs typeface="Times New Roman" pitchFamily="18" charset="0"/>
              </a:rPr>
              <a:t>cụ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pháp</a:t>
            </a:r>
            <a:r>
              <a:rPr lang="en-US"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algn="ctr"/>
            <a:r>
              <a:rPr lang="nl-NL" sz="3200" dirty="0" smtClean="0">
                <a:latin typeface="Times New Roman" pitchFamily="18" charset="0"/>
                <a:cs typeface="Times New Roman" pitchFamily="18" charset="0"/>
              </a:rPr>
              <a:t>- Quy định cơ chế thực hiện giám hộ có tính khả thi hơn, bảo vệ tốt nhất quyền, lợi ích của người được giám hộ...</a:t>
            </a:r>
            <a:endParaRPr lang="en-US" sz="3200" dirty="0">
              <a:solidFill>
                <a:schemeClr val="bg1">
                  <a:lumMod val="60000"/>
                  <a:lumOff val="40000"/>
                </a:schemeClr>
              </a:solidFill>
              <a:latin typeface="Times New Roman" pitchFamily="18" charset="0"/>
              <a:cs typeface="Times New Roman" pitchFamily="18" charset="0"/>
            </a:endParaRPr>
          </a:p>
        </p:txBody>
      </p:sp>
      <p:sp>
        <p:nvSpPr>
          <p:cNvPr id="6" name="Pentagon 5"/>
          <p:cNvSpPr/>
          <p:nvPr/>
        </p:nvSpPr>
        <p:spPr bwMode="auto">
          <a:xfrm>
            <a:off x="0" y="3505200"/>
            <a:ext cx="4038600" cy="1066800"/>
          </a:xfrm>
          <a:prstGeom prst="homePlate">
            <a:avLst/>
          </a:prstGeom>
          <a:solidFill>
            <a:srgbClr val="99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4000" b="1" i="1" dirty="0" smtClean="0">
                <a:solidFill>
                  <a:schemeClr val="accent4">
                    <a:lumMod val="10000"/>
                  </a:schemeClr>
                </a:solidFill>
              </a:rPr>
              <a:t>2.2. </a:t>
            </a:r>
            <a:r>
              <a:rPr lang="en-US" sz="4000" b="1" i="1" dirty="0" err="1" smtClean="0">
                <a:solidFill>
                  <a:schemeClr val="accent4">
                    <a:lumMod val="10000"/>
                  </a:schemeClr>
                </a:solidFill>
              </a:rPr>
              <a:t>Pháp</a:t>
            </a:r>
            <a:r>
              <a:rPr lang="en-US" sz="4000" b="1" i="1" dirty="0" smtClean="0">
                <a:solidFill>
                  <a:schemeClr val="accent4">
                    <a:lumMod val="10000"/>
                  </a:schemeClr>
                </a:solidFill>
              </a:rPr>
              <a:t> </a:t>
            </a:r>
            <a:r>
              <a:rPr lang="en-US" sz="4000" b="1" i="1" dirty="0" err="1" smtClean="0">
                <a:solidFill>
                  <a:schemeClr val="accent4">
                    <a:lumMod val="10000"/>
                  </a:schemeClr>
                </a:solidFill>
              </a:rPr>
              <a:t>nhân</a:t>
            </a:r>
            <a:endParaRPr kumimoji="0" lang="en-US" sz="4000" b="1" i="1" u="none" strike="noStrike" cap="none" normalizeH="0" baseline="0" dirty="0" smtClean="0">
              <a:ln>
                <a:noFill/>
              </a:ln>
              <a:solidFill>
                <a:schemeClr val="accent4">
                  <a:lumMod val="10000"/>
                </a:schemeClr>
              </a:solidFill>
              <a:effectLst/>
              <a:latin typeface="Times New Roman" pitchFamily="18" charset="0"/>
            </a:endParaRPr>
          </a:p>
        </p:txBody>
      </p:sp>
      <p:sp>
        <p:nvSpPr>
          <p:cNvPr id="7" name="TextBox 6"/>
          <p:cNvSpPr txBox="1"/>
          <p:nvPr/>
        </p:nvSpPr>
        <p:spPr>
          <a:xfrm>
            <a:off x="4876800" y="1600200"/>
            <a:ext cx="4114800" cy="707886"/>
          </a:xfrm>
          <a:prstGeom prst="rect">
            <a:avLst/>
          </a:prstGeom>
          <a:noFill/>
        </p:spPr>
        <p:txBody>
          <a:bodyPr wrap="square" rtlCol="0">
            <a:spAutoFit/>
          </a:bodyPr>
          <a:lstStyle/>
          <a:p>
            <a:pPr>
              <a:spcBef>
                <a:spcPts val="600"/>
              </a:spcBef>
              <a:spcAft>
                <a:spcPts val="600"/>
              </a:spcAft>
            </a:pPr>
            <a:r>
              <a:rPr lang="en-US" sz="4000" i="1" dirty="0" smtClean="0">
                <a:solidFill>
                  <a:srgbClr val="7030A0"/>
                </a:solidFill>
              </a:rPr>
              <a:t> </a:t>
            </a:r>
            <a:endParaRPr lang="en-US" sz="4000" i="1" dirty="0">
              <a:solidFill>
                <a:srgbClr val="7030A0"/>
              </a:solidFill>
            </a:endParaRPr>
          </a:p>
        </p:txBody>
      </p:sp>
      <p:cxnSp>
        <p:nvCxnSpPr>
          <p:cNvPr id="9" name="Elbow Connector 8"/>
          <p:cNvCxnSpPr/>
          <p:nvPr/>
        </p:nvCxnSpPr>
        <p:spPr>
          <a:xfrm>
            <a:off x="7162800" y="6324600"/>
            <a:ext cx="1676400" cy="228600"/>
          </a:xfrm>
          <a:prstGeom prst="bent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p:sp>
        <p:nvSpPr>
          <p:cNvPr id="10" name="Flowchart: Punched Tape 9"/>
          <p:cNvSpPr/>
          <p:nvPr/>
        </p:nvSpPr>
        <p:spPr>
          <a:xfrm>
            <a:off x="228600" y="533400"/>
            <a:ext cx="8382000" cy="6096000"/>
          </a:xfrm>
          <a:prstGeom prst="flowChartPunchedTap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i="1" dirty="0" err="1" smtClean="0">
                <a:solidFill>
                  <a:srgbClr val="FF0000"/>
                </a:solidFill>
                <a:latin typeface="Arial" pitchFamily="34" charset="0"/>
                <a:cs typeface="Arial" pitchFamily="34" charset="0"/>
              </a:rPr>
              <a:t>Bộ</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Luật</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đã</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khẳng</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định</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rõ</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chủ</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thể</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của</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quan</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hệ</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pháp</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luật</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dân</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sự</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chỉ</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gồm</a:t>
            </a:r>
            <a:r>
              <a:rPr lang="en-US" sz="2800" i="1" dirty="0" smtClean="0">
                <a:solidFill>
                  <a:srgbClr val="FF0000"/>
                </a:solidFill>
                <a:latin typeface="Arial" pitchFamily="34" charset="0"/>
                <a:cs typeface="Arial" pitchFamily="34" charset="0"/>
              </a:rPr>
              <a:t> </a:t>
            </a:r>
            <a:r>
              <a:rPr lang="en-US" sz="2800" b="1" i="1" dirty="0" err="1" smtClean="0">
                <a:solidFill>
                  <a:srgbClr val="FF0000"/>
                </a:solidFill>
                <a:latin typeface="Arial" pitchFamily="34" charset="0"/>
                <a:cs typeface="Arial" pitchFamily="34" charset="0"/>
              </a:rPr>
              <a:t>cá</a:t>
            </a:r>
            <a:r>
              <a:rPr lang="en-US" sz="2800" b="1" i="1" dirty="0" smtClean="0">
                <a:solidFill>
                  <a:srgbClr val="FF0000"/>
                </a:solidFill>
                <a:latin typeface="Arial" pitchFamily="34" charset="0"/>
                <a:cs typeface="Arial" pitchFamily="34" charset="0"/>
              </a:rPr>
              <a:t> </a:t>
            </a:r>
            <a:r>
              <a:rPr lang="en-US" sz="2800" b="1" i="1" dirty="0" err="1" smtClean="0">
                <a:solidFill>
                  <a:srgbClr val="FF0000"/>
                </a:solidFill>
                <a:latin typeface="Arial" pitchFamily="34" charset="0"/>
                <a:cs typeface="Arial" pitchFamily="34" charset="0"/>
              </a:rPr>
              <a:t>nhân</a:t>
            </a:r>
            <a:r>
              <a:rPr lang="en-US" sz="2800" b="1"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và</a:t>
            </a:r>
            <a:r>
              <a:rPr lang="en-US" sz="2800" i="1" dirty="0" smtClean="0">
                <a:solidFill>
                  <a:srgbClr val="FF0000"/>
                </a:solidFill>
                <a:latin typeface="Arial" pitchFamily="34" charset="0"/>
                <a:cs typeface="Arial" pitchFamily="34" charset="0"/>
              </a:rPr>
              <a:t> </a:t>
            </a:r>
            <a:r>
              <a:rPr lang="en-US" sz="2800" b="1" i="1" dirty="0" err="1" smtClean="0">
                <a:solidFill>
                  <a:srgbClr val="FF0000"/>
                </a:solidFill>
                <a:latin typeface="Arial" pitchFamily="34" charset="0"/>
                <a:cs typeface="Arial" pitchFamily="34" charset="0"/>
              </a:rPr>
              <a:t>pháp</a:t>
            </a:r>
            <a:r>
              <a:rPr lang="en-US" sz="2800" b="1" i="1" dirty="0" smtClean="0">
                <a:solidFill>
                  <a:srgbClr val="FF0000"/>
                </a:solidFill>
                <a:latin typeface="Arial" pitchFamily="34" charset="0"/>
                <a:cs typeface="Arial" pitchFamily="34" charset="0"/>
              </a:rPr>
              <a:t> </a:t>
            </a:r>
            <a:r>
              <a:rPr lang="en-US" sz="2800" b="1" i="1" dirty="0" err="1" smtClean="0">
                <a:solidFill>
                  <a:srgbClr val="FF0000"/>
                </a:solidFill>
                <a:latin typeface="Arial" pitchFamily="34" charset="0"/>
                <a:cs typeface="Arial" pitchFamily="34" charset="0"/>
              </a:rPr>
              <a:t>nhân</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không</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có</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các</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chủ</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thể</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khác</a:t>
            </a:r>
            <a:r>
              <a:rPr lang="en-US" sz="2800" i="1" dirty="0" smtClean="0">
                <a:solidFill>
                  <a:srgbClr val="FF0000"/>
                </a:solidFill>
                <a:latin typeface="Arial" pitchFamily="34" charset="0"/>
                <a:cs typeface="Arial" pitchFamily="34" charset="0"/>
              </a:rPr>
              <a:t>; </a:t>
            </a:r>
          </a:p>
          <a:p>
            <a:pPr algn="ctr"/>
            <a:r>
              <a:rPr lang="en-US" sz="2800" i="1" dirty="0" err="1" smtClean="0">
                <a:solidFill>
                  <a:srgbClr val="FF0000"/>
                </a:solidFill>
                <a:latin typeface="Arial" pitchFamily="34" charset="0"/>
                <a:cs typeface="Arial" pitchFamily="34" charset="0"/>
              </a:rPr>
              <a:t>Quy</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định</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cụ</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thể</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về</a:t>
            </a:r>
            <a:r>
              <a:rPr lang="en-US" sz="2800" i="1" dirty="0" smtClean="0">
                <a:solidFill>
                  <a:srgbClr val="FF0000"/>
                </a:solidFill>
                <a:latin typeface="Arial" pitchFamily="34" charset="0"/>
                <a:cs typeface="Arial" pitchFamily="34" charset="0"/>
              </a:rPr>
              <a:t> ĐVPL </a:t>
            </a:r>
            <a:r>
              <a:rPr lang="en-US" sz="2800" i="1" dirty="0" err="1" smtClean="0">
                <a:solidFill>
                  <a:srgbClr val="FF0000"/>
                </a:solidFill>
                <a:latin typeface="Arial" pitchFamily="34" charset="0"/>
                <a:cs typeface="Arial" pitchFamily="34" charset="0"/>
              </a:rPr>
              <a:t>của</a:t>
            </a:r>
            <a:r>
              <a:rPr lang="en-US" sz="2800" i="1" dirty="0" smtClean="0">
                <a:solidFill>
                  <a:srgbClr val="FF0000"/>
                </a:solidFill>
                <a:latin typeface="Arial" pitchFamily="34" charset="0"/>
                <a:cs typeface="Arial" pitchFamily="34" charset="0"/>
              </a:rPr>
              <a:t> CN, PN; </a:t>
            </a:r>
            <a:r>
              <a:rPr lang="en-US" sz="2800" i="1" dirty="0" err="1" smtClean="0">
                <a:solidFill>
                  <a:srgbClr val="FF0000"/>
                </a:solidFill>
                <a:latin typeface="Arial" pitchFamily="34" charset="0"/>
                <a:cs typeface="Arial" pitchFamily="34" charset="0"/>
              </a:rPr>
              <a:t>về</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việc</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tham</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gia</a:t>
            </a:r>
            <a:r>
              <a:rPr lang="en-US" sz="2800" i="1" dirty="0" smtClean="0">
                <a:solidFill>
                  <a:srgbClr val="FF0000"/>
                </a:solidFill>
                <a:latin typeface="Arial" pitchFamily="34" charset="0"/>
                <a:cs typeface="Arial" pitchFamily="34" charset="0"/>
              </a:rPr>
              <a:t> QHDS </a:t>
            </a:r>
            <a:r>
              <a:rPr lang="en-US" sz="2800" i="1" dirty="0" err="1" smtClean="0">
                <a:solidFill>
                  <a:srgbClr val="FF0000"/>
                </a:solidFill>
                <a:latin typeface="Arial" pitchFamily="34" charset="0"/>
                <a:cs typeface="Arial" pitchFamily="34" charset="0"/>
              </a:rPr>
              <a:t>của</a:t>
            </a:r>
            <a:r>
              <a:rPr lang="en-US" sz="2800" i="1" dirty="0" smtClean="0">
                <a:solidFill>
                  <a:srgbClr val="FF0000"/>
                </a:solidFill>
                <a:latin typeface="Arial" pitchFamily="34" charset="0"/>
                <a:cs typeface="Arial" pitchFamily="34" charset="0"/>
              </a:rPr>
              <a:t> NNCHXHCN </a:t>
            </a:r>
            <a:r>
              <a:rPr lang="en-US" sz="2800" i="1" dirty="0" err="1" smtClean="0">
                <a:solidFill>
                  <a:srgbClr val="FF0000"/>
                </a:solidFill>
                <a:latin typeface="Arial" pitchFamily="34" charset="0"/>
                <a:cs typeface="Arial" pitchFamily="34" charset="0"/>
              </a:rPr>
              <a:t>Việt</a:t>
            </a:r>
            <a:r>
              <a:rPr lang="en-US" sz="2800" i="1" dirty="0" smtClean="0">
                <a:solidFill>
                  <a:srgbClr val="FF0000"/>
                </a:solidFill>
                <a:latin typeface="Arial" pitchFamily="34" charset="0"/>
                <a:cs typeface="Arial" pitchFamily="34" charset="0"/>
              </a:rPr>
              <a:t> Nam, CQNN ở </a:t>
            </a:r>
            <a:r>
              <a:rPr lang="en-US" sz="2800" i="1" dirty="0" err="1" smtClean="0">
                <a:solidFill>
                  <a:srgbClr val="FF0000"/>
                </a:solidFill>
                <a:latin typeface="Arial" pitchFamily="34" charset="0"/>
                <a:cs typeface="Arial" pitchFamily="34" charset="0"/>
              </a:rPr>
              <a:t>trung</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ương</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và</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địa</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phương</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hộ</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gia</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đình</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tổ</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hợp</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tác</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và</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tổ</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chức</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khác</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không</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có</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tư</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cách</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pháp</a:t>
            </a:r>
            <a:r>
              <a:rPr lang="en-US" sz="2800" i="1" dirty="0" smtClean="0">
                <a:solidFill>
                  <a:srgbClr val="FF0000"/>
                </a:solidFill>
                <a:latin typeface="Arial" pitchFamily="34" charset="0"/>
                <a:cs typeface="Arial" pitchFamily="34" charset="0"/>
              </a:rPr>
              <a:t> </a:t>
            </a:r>
            <a:r>
              <a:rPr lang="en-US" sz="2800" i="1" dirty="0" err="1" smtClean="0">
                <a:solidFill>
                  <a:srgbClr val="FF0000"/>
                </a:solidFill>
                <a:latin typeface="Arial" pitchFamily="34" charset="0"/>
                <a:cs typeface="Arial" pitchFamily="34" charset="0"/>
              </a:rPr>
              <a:t>nhân</a:t>
            </a:r>
            <a:endParaRPr lang="en-US" sz="2800" i="1" dirty="0">
              <a:solidFill>
                <a:srgbClr val="FF0000"/>
              </a:solidFill>
              <a:latin typeface="Arial" pitchFamily="34" charset="0"/>
              <a:cs typeface="Arial" pitchFamily="34" charset="0"/>
            </a:endParaRPr>
          </a:p>
        </p:txBody>
      </p:sp>
      <p:pic>
        <p:nvPicPr>
          <p:cNvPr id="11" name="Picture 10" descr="LAN 9.jpg"/>
          <p:cNvPicPr>
            <a:picLocks noChangeAspect="1"/>
          </p:cNvPicPr>
          <p:nvPr/>
        </p:nvPicPr>
        <p:blipFill>
          <a:blip r:embed="rId2" cstate="print"/>
          <a:stretch>
            <a:fillRect/>
          </a:stretch>
        </p:blipFill>
        <p:spPr>
          <a:xfrm>
            <a:off x="1143000" y="5181600"/>
            <a:ext cx="1905000" cy="1295400"/>
          </a:xfrm>
          <a:prstGeom prst="rect">
            <a:avLst/>
          </a:prstGeom>
          <a:ln>
            <a:noFill/>
          </a:ln>
          <a:effectLst>
            <a:outerShdw blurRad="292100" dist="139700" dir="2700000" algn="tl" rotWithShape="0">
              <a:srgbClr val="333333">
                <a:alpha val="65000"/>
              </a:srgbClr>
            </a:outerShdw>
          </a:effectLst>
        </p:spPr>
      </p:pic>
      <p:sp>
        <p:nvSpPr>
          <p:cNvPr id="12" name="Oval 11"/>
          <p:cNvSpPr/>
          <p:nvPr/>
        </p:nvSpPr>
        <p:spPr>
          <a:xfrm>
            <a:off x="3733800" y="533400"/>
            <a:ext cx="5029200" cy="5867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spcBef>
                <a:spcPts val="600"/>
              </a:spcBef>
              <a:buFontTx/>
              <a:buChar char="-"/>
            </a:pP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Mọi</a:t>
            </a:r>
            <a:r>
              <a:rPr lang="en-US" sz="2600" i="1" dirty="0" smtClean="0">
                <a:latin typeface="Times New Roman" pitchFamily="18" charset="0"/>
                <a:cs typeface="Times New Roman" pitchFamily="18" charset="0"/>
              </a:rPr>
              <a:t> CN, PN </a:t>
            </a:r>
            <a:r>
              <a:rPr lang="en-US" sz="2600" i="1" dirty="0" err="1" smtClean="0">
                <a:latin typeface="Times New Roman" pitchFamily="18" charset="0"/>
                <a:cs typeface="Times New Roman" pitchFamily="18" charset="0"/>
              </a:rPr>
              <a:t>đều</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có</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quyền</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thành</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lập</a:t>
            </a:r>
            <a:r>
              <a:rPr lang="en-US" sz="2600" i="1" dirty="0" smtClean="0">
                <a:latin typeface="Times New Roman" pitchFamily="18" charset="0"/>
                <a:cs typeface="Times New Roman" pitchFamily="18" charset="0"/>
              </a:rPr>
              <a:t> PN, </a:t>
            </a:r>
            <a:r>
              <a:rPr lang="en-US" sz="2600" i="1" dirty="0" err="1" smtClean="0">
                <a:latin typeface="Times New Roman" pitchFamily="18" charset="0"/>
                <a:cs typeface="Times New Roman" pitchFamily="18" charset="0"/>
              </a:rPr>
              <a:t>trừ</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luật</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có</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QĐkhác</a:t>
            </a:r>
            <a:r>
              <a:rPr lang="en-US" sz="2600" i="1" dirty="0" smtClean="0">
                <a:latin typeface="Times New Roman" pitchFamily="18" charset="0"/>
                <a:cs typeface="Times New Roman" pitchFamily="18" charset="0"/>
              </a:rPr>
              <a:t>;</a:t>
            </a:r>
          </a:p>
          <a:p>
            <a:pPr algn="ctr">
              <a:spcBef>
                <a:spcPts val="600"/>
              </a:spcBef>
              <a:buFontTx/>
              <a:buChar char="-"/>
            </a:pP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Có</a:t>
            </a:r>
            <a:r>
              <a:rPr lang="en-US" sz="2600" i="1" dirty="0" smtClean="0">
                <a:latin typeface="Times New Roman" pitchFamily="18" charset="0"/>
                <a:cs typeface="Times New Roman" pitchFamily="18" charset="0"/>
              </a:rPr>
              <a:t> 02 </a:t>
            </a:r>
            <a:r>
              <a:rPr lang="en-US" sz="2600" i="1" dirty="0" err="1" smtClean="0">
                <a:latin typeface="Times New Roman" pitchFamily="18" charset="0"/>
                <a:cs typeface="Times New Roman" pitchFamily="18" charset="0"/>
              </a:rPr>
              <a:t>loại</a:t>
            </a:r>
            <a:r>
              <a:rPr lang="en-US" sz="2600" i="1" dirty="0" smtClean="0">
                <a:latin typeface="Times New Roman" pitchFamily="18" charset="0"/>
                <a:cs typeface="Times New Roman" pitchFamily="18" charset="0"/>
              </a:rPr>
              <a:t> PN </a:t>
            </a:r>
            <a:r>
              <a:rPr lang="en-US" sz="2600" i="1" dirty="0" err="1" smtClean="0">
                <a:latin typeface="Times New Roman" pitchFamily="18" charset="0"/>
                <a:cs typeface="Times New Roman" pitchFamily="18" charset="0"/>
              </a:rPr>
              <a:t>gồm</a:t>
            </a:r>
            <a:r>
              <a:rPr lang="en-US" sz="2600" i="1" dirty="0" smtClean="0">
                <a:latin typeface="Times New Roman" pitchFamily="18" charset="0"/>
                <a:cs typeface="Times New Roman" pitchFamily="18" charset="0"/>
              </a:rPr>
              <a:t>: </a:t>
            </a:r>
            <a:r>
              <a:rPr lang="en-US" sz="2600" b="1" i="1" dirty="0" smtClean="0">
                <a:latin typeface="Times New Roman" pitchFamily="18" charset="0"/>
                <a:cs typeface="Times New Roman" pitchFamily="18" charset="0"/>
              </a:rPr>
              <a:t>PN </a:t>
            </a:r>
            <a:r>
              <a:rPr lang="en-US" sz="2600" b="1" i="1" dirty="0" err="1" smtClean="0">
                <a:latin typeface="Times New Roman" pitchFamily="18" charset="0"/>
                <a:cs typeface="Times New Roman" pitchFamily="18" charset="0"/>
              </a:rPr>
              <a:t>thương</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mại</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và</a:t>
            </a:r>
            <a:r>
              <a:rPr lang="en-US" sz="2600" i="1" dirty="0" smtClean="0">
                <a:latin typeface="Times New Roman" pitchFamily="18" charset="0"/>
                <a:cs typeface="Times New Roman" pitchFamily="18" charset="0"/>
              </a:rPr>
              <a:t> </a:t>
            </a:r>
            <a:r>
              <a:rPr lang="en-US" sz="2600" b="1" i="1" dirty="0" smtClean="0">
                <a:latin typeface="Times New Roman" pitchFamily="18" charset="0"/>
                <a:cs typeface="Times New Roman" pitchFamily="18" charset="0"/>
              </a:rPr>
              <a:t>PN phi </a:t>
            </a:r>
            <a:r>
              <a:rPr lang="en-US" sz="2600" b="1" i="1" dirty="0" err="1" smtClean="0">
                <a:latin typeface="Times New Roman" pitchFamily="18" charset="0"/>
                <a:cs typeface="Times New Roman" pitchFamily="18" charset="0"/>
              </a:rPr>
              <a:t>thương</a:t>
            </a:r>
            <a:r>
              <a:rPr lang="en-US" sz="2600" b="1" i="1" dirty="0" smtClean="0">
                <a:latin typeface="Times New Roman" pitchFamily="18" charset="0"/>
                <a:cs typeface="Times New Roman" pitchFamily="18" charset="0"/>
              </a:rPr>
              <a:t> </a:t>
            </a:r>
            <a:r>
              <a:rPr lang="en-US" sz="2600" b="1" i="1" dirty="0" err="1" smtClean="0">
                <a:latin typeface="Times New Roman" pitchFamily="18" charset="0"/>
                <a:cs typeface="Times New Roman" pitchFamily="18" charset="0"/>
              </a:rPr>
              <a:t>mại</a:t>
            </a:r>
            <a:r>
              <a:rPr lang="en-US" sz="2600" b="1" i="1" dirty="0" smtClean="0">
                <a:latin typeface="Times New Roman" pitchFamily="18" charset="0"/>
                <a:cs typeface="Times New Roman" pitchFamily="18" charset="0"/>
              </a:rPr>
              <a:t>;</a:t>
            </a:r>
          </a:p>
          <a:p>
            <a:pPr algn="ctr">
              <a:spcBef>
                <a:spcPts val="600"/>
              </a:spcBef>
              <a:buFontTx/>
              <a:buChar char="-"/>
            </a:pPr>
            <a:r>
              <a:rPr lang="en-US" sz="2600" i="1" dirty="0" smtClean="0">
                <a:latin typeface="Times New Roman" pitchFamily="18" charset="0"/>
                <a:cs typeface="Times New Roman" pitchFamily="18" charset="0"/>
              </a:rPr>
              <a:t> PN </a:t>
            </a:r>
            <a:r>
              <a:rPr lang="en-US" sz="2600" i="1" dirty="0" err="1" smtClean="0">
                <a:latin typeface="Times New Roman" pitchFamily="18" charset="0"/>
                <a:cs typeface="Times New Roman" pitchFamily="18" charset="0"/>
              </a:rPr>
              <a:t>chịu</a:t>
            </a:r>
            <a:r>
              <a:rPr lang="en-US" sz="2600" i="1" dirty="0" smtClean="0">
                <a:latin typeface="Times New Roman" pitchFamily="18" charset="0"/>
                <a:cs typeface="Times New Roman" pitchFamily="18" charset="0"/>
              </a:rPr>
              <a:t> TNDS </a:t>
            </a:r>
            <a:r>
              <a:rPr lang="en-US" sz="2600" i="1" dirty="0" err="1" smtClean="0">
                <a:latin typeface="Times New Roman" pitchFamily="18" charset="0"/>
                <a:cs typeface="Times New Roman" pitchFamily="18" charset="0"/>
              </a:rPr>
              <a:t>về</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nghĩa</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vụ</a:t>
            </a:r>
            <a:r>
              <a:rPr lang="en-US" sz="2600" i="1" dirty="0" smtClean="0">
                <a:latin typeface="Times New Roman" pitchFamily="18" charset="0"/>
                <a:cs typeface="Times New Roman" pitchFamily="18" charset="0"/>
              </a:rPr>
              <a:t> do SLV </a:t>
            </a:r>
            <a:r>
              <a:rPr lang="en-US" sz="2600" i="1" dirty="0" err="1" smtClean="0">
                <a:latin typeface="Times New Roman" pitchFamily="18" charset="0"/>
                <a:cs typeface="Times New Roman" pitchFamily="18" charset="0"/>
              </a:rPr>
              <a:t>hoặc</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đại</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diện</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của</a:t>
            </a:r>
            <a:r>
              <a:rPr lang="en-US" sz="2600" i="1" dirty="0" smtClean="0">
                <a:latin typeface="Times New Roman" pitchFamily="18" charset="0"/>
                <a:cs typeface="Times New Roman" pitchFamily="18" charset="0"/>
              </a:rPr>
              <a:t> SLV </a:t>
            </a:r>
            <a:r>
              <a:rPr lang="en-US" sz="2600" i="1" dirty="0" err="1" smtClean="0">
                <a:latin typeface="Times New Roman" pitchFamily="18" charset="0"/>
                <a:cs typeface="Times New Roman" pitchFamily="18" charset="0"/>
              </a:rPr>
              <a:t>xác</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lập</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thực</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hiện</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để</a:t>
            </a:r>
            <a:r>
              <a:rPr lang="en-US" sz="2600" i="1" dirty="0" smtClean="0">
                <a:latin typeface="Times New Roman" pitchFamily="18" charset="0"/>
                <a:cs typeface="Times New Roman" pitchFamily="18" charset="0"/>
              </a:rPr>
              <a:t> TL, ĐKPN, </a:t>
            </a:r>
            <a:r>
              <a:rPr lang="en-US" sz="2600" i="1" dirty="0" err="1" smtClean="0">
                <a:latin typeface="Times New Roman" pitchFamily="18" charset="0"/>
                <a:cs typeface="Times New Roman" pitchFamily="18" charset="0"/>
              </a:rPr>
              <a:t>trừ</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có</a:t>
            </a:r>
            <a:r>
              <a:rPr lang="en-US" sz="2600" i="1" dirty="0" smtClean="0">
                <a:latin typeface="Times New Roman" pitchFamily="18" charset="0"/>
                <a:cs typeface="Times New Roman" pitchFamily="18" charset="0"/>
              </a:rPr>
              <a:t> TT </a:t>
            </a:r>
            <a:r>
              <a:rPr lang="en-US" sz="2600" i="1" dirty="0" err="1" smtClean="0">
                <a:latin typeface="Times New Roman" pitchFamily="18" charset="0"/>
                <a:cs typeface="Times New Roman" pitchFamily="18" charset="0"/>
              </a:rPr>
              <a:t>khác</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hoặc</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luật</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có</a:t>
            </a:r>
            <a:r>
              <a:rPr lang="en-US" sz="2600" i="1" dirty="0" smtClean="0">
                <a:latin typeface="Times New Roman" pitchFamily="18" charset="0"/>
                <a:cs typeface="Times New Roman" pitchFamily="18" charset="0"/>
              </a:rPr>
              <a:t> QĐ </a:t>
            </a:r>
            <a:r>
              <a:rPr lang="en-US" sz="2600" i="1" dirty="0" err="1" smtClean="0">
                <a:latin typeface="Times New Roman" pitchFamily="18" charset="0"/>
                <a:cs typeface="Times New Roman" pitchFamily="18" charset="0"/>
              </a:rPr>
              <a:t>khác</a:t>
            </a:r>
            <a:r>
              <a:rPr lang="en-US" sz="2600" i="1" dirty="0" smtClean="0">
                <a:latin typeface="Times New Roman" pitchFamily="18" charset="0"/>
                <a:cs typeface="Times New Roman" pitchFamily="18" charset="0"/>
              </a:rPr>
              <a:t>.</a:t>
            </a:r>
          </a:p>
          <a:p>
            <a:pPr algn="ctr">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xit" presetSubtype="16" fill="hold" grpId="1" nodeType="clickEffect">
                                  <p:stCondLst>
                                    <p:cond delay="0"/>
                                  </p:stCondLst>
                                  <p:childTnLst>
                                    <p:animEffect transition="out" filter="diamond(in)">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ppt_x</p:attrName>
                                        </p:attrNameLst>
                                      </p:cBhvr>
                                      <p:tavLst>
                                        <p:tav tm="0">
                                          <p:val>
                                            <p:strVal val="#ppt_x-.2"/>
                                          </p:val>
                                        </p:tav>
                                        <p:tav tm="100000">
                                          <p:val>
                                            <p:strVal val="#ppt_x"/>
                                          </p:val>
                                        </p:tav>
                                      </p:tavLst>
                                    </p:anim>
                                    <p:anim calcmode="lin" valueType="num">
                                      <p:cBhvr>
                                        <p:cTn id="2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1" nodeType="clickEffect">
                                  <p:stCondLst>
                                    <p:cond delay="0"/>
                                  </p:stCondLst>
                                  <p:childTnLst>
                                    <p:animEffect transition="out" filter="wipe(down)">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000" fill="hold"/>
                                        <p:tgtEl>
                                          <p:spTgt spid="6"/>
                                        </p:tgtEl>
                                        <p:attrNameLst>
                                          <p:attrName>ppt_x</p:attrName>
                                        </p:attrNameLst>
                                      </p:cBhvr>
                                      <p:tavLst>
                                        <p:tav tm="0">
                                          <p:val>
                                            <p:strVal val="#ppt_x-.2"/>
                                          </p:val>
                                        </p:tav>
                                        <p:tav tm="100000">
                                          <p:val>
                                            <p:strVal val="#ppt_x"/>
                                          </p:val>
                                        </p:tav>
                                      </p:tavLst>
                                    </p:anim>
                                    <p:anim calcmode="lin" valueType="num">
                                      <p:cBhvr>
                                        <p:cTn id="4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50" dur="10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9" presetClass="entr" presetSubtype="1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0" fill="hold"/>
                                        <p:tgtEl>
                                          <p:spTgt spid="12"/>
                                        </p:tgtEl>
                                        <p:attrNameLst>
                                          <p:attrName>ppt_w</p:attrName>
                                        </p:attrNameLst>
                                      </p:cBhvr>
                                      <p:tavLst>
                                        <p:tav tm="0" fmla="#ppt_w*sin(2.5*pi*$)">
                                          <p:val>
                                            <p:fltVal val="0"/>
                                          </p:val>
                                        </p:tav>
                                        <p:tav tm="100000">
                                          <p:val>
                                            <p:fltVal val="1"/>
                                          </p:val>
                                        </p:tav>
                                      </p:tavLst>
                                    </p:anim>
                                    <p:anim calcmode="lin" valueType="num">
                                      <p:cBhvr>
                                        <p:cTn id="56" dur="5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box(in)">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5" grpId="1" animBg="1"/>
      <p:bldP spid="6" grpId="0" animBg="1"/>
      <p:bldP spid="7" grpId="0"/>
      <p:bldP spid="10" grpId="0" animBg="1"/>
      <p:bldP spid="10" grpId="1"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45719"/>
          </a:xfrm>
        </p:spPr>
        <p:txBody>
          <a:bodyPr>
            <a:normAutofit fontScale="90000"/>
          </a:bodyPr>
          <a:lstStyle/>
          <a:p>
            <a:pPr algn="ct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endParaRPr lang="en-US" sz="3600" dirty="0">
              <a:latin typeface="Times New Roman" pitchFamily="18" charset="0"/>
              <a:cs typeface="Times New Roman" pitchFamily="18" charset="0"/>
            </a:endParaRPr>
          </a:p>
        </p:txBody>
      </p:sp>
      <p:sp>
        <p:nvSpPr>
          <p:cNvPr id="35843" name="Rectangle 3"/>
          <p:cNvSpPr>
            <a:spLocks noGrp="1" noChangeArrowheads="1"/>
          </p:cNvSpPr>
          <p:nvPr>
            <p:ph idx="1"/>
          </p:nvPr>
        </p:nvSpPr>
        <p:spPr>
          <a:xfrm>
            <a:off x="0" y="0"/>
            <a:ext cx="9144000" cy="7772401"/>
          </a:xfrm>
        </p:spPr>
        <p:style>
          <a:lnRef idx="1">
            <a:schemeClr val="accent5"/>
          </a:lnRef>
          <a:fillRef idx="2">
            <a:schemeClr val="accent5"/>
          </a:fillRef>
          <a:effectRef idx="1">
            <a:schemeClr val="accent5"/>
          </a:effectRef>
          <a:fontRef idx="minor">
            <a:schemeClr val="dk1"/>
          </a:fontRef>
        </p:style>
        <p:txBody>
          <a:bodyPr>
            <a:normAutofit/>
          </a:bodyPr>
          <a:lstStyle/>
          <a:p>
            <a:pPr algn="ctr">
              <a:spcBef>
                <a:spcPts val="600"/>
              </a:spcBef>
              <a:buNone/>
            </a:pPr>
            <a:r>
              <a:rPr lang="en-US" sz="3200" b="1" dirty="0" err="1" smtClean="0">
                <a:latin typeface="Arial" pitchFamily="34" charset="0"/>
                <a:cs typeface="Arial" pitchFamily="34" charset="0"/>
              </a:rPr>
              <a:t>Chủ</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thể</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khác</a:t>
            </a:r>
            <a:endParaRPr lang="en-US" sz="2800" b="1" dirty="0">
              <a:latin typeface="Arial" pitchFamily="34" charset="0"/>
              <a:cs typeface="Arial" pitchFamily="34" charset="0"/>
            </a:endParaRPr>
          </a:p>
        </p:txBody>
      </p:sp>
      <p:sp>
        <p:nvSpPr>
          <p:cNvPr id="35844" name="Rectangle 4"/>
          <p:cNvSpPr>
            <a:spLocks noChangeArrowheads="1"/>
          </p:cNvSpPr>
          <p:nvPr/>
        </p:nvSpPr>
        <p:spPr bwMode="auto">
          <a:xfrm>
            <a:off x="457200" y="914400"/>
            <a:ext cx="3124200" cy="838200"/>
          </a:xfrm>
          <a:prstGeom prst="rect">
            <a:avLst/>
          </a:prstGeom>
          <a:solidFill>
            <a:schemeClr val="accent1"/>
          </a:solidFill>
          <a:ln w="9525">
            <a:solidFill>
              <a:srgbClr val="0000FF"/>
            </a:solidFill>
            <a:miter lim="800000"/>
            <a:headEnd/>
            <a:tailEnd/>
          </a:ln>
          <a:effectLst/>
        </p:spPr>
        <p:txBody>
          <a:bodyPr wrap="none" anchor="ctr"/>
          <a:lstStyle/>
          <a:p>
            <a:pPr algn="ctr"/>
            <a:r>
              <a:rPr lang="en-US" sz="2800" b="1" dirty="0" smtClean="0">
                <a:latin typeface="Times New Roman" pitchFamily="18" charset="0"/>
              </a:rPr>
              <a:t>NNVN, CQNN ở </a:t>
            </a:r>
          </a:p>
          <a:p>
            <a:pPr algn="ctr"/>
            <a:r>
              <a:rPr lang="en-US" sz="2800" b="1" dirty="0" smtClean="0">
                <a:latin typeface="Times New Roman" pitchFamily="18" charset="0"/>
              </a:rPr>
              <a:t>TƯ </a:t>
            </a:r>
            <a:r>
              <a:rPr lang="en-US" sz="2800" b="1" dirty="0" err="1" smtClean="0">
                <a:latin typeface="Times New Roman" pitchFamily="18" charset="0"/>
              </a:rPr>
              <a:t>và</a:t>
            </a:r>
            <a:r>
              <a:rPr lang="en-US" sz="2800" b="1" dirty="0" smtClean="0">
                <a:latin typeface="Times New Roman" pitchFamily="18" charset="0"/>
              </a:rPr>
              <a:t> </a:t>
            </a:r>
            <a:r>
              <a:rPr lang="en-US" sz="2800" b="1" dirty="0" smtClean="0"/>
              <a:t>ĐP</a:t>
            </a:r>
            <a:endParaRPr lang="en-US" sz="2800" b="1" dirty="0">
              <a:latin typeface="Times New Roman" pitchFamily="18" charset="0"/>
            </a:endParaRPr>
          </a:p>
        </p:txBody>
      </p:sp>
      <p:sp>
        <p:nvSpPr>
          <p:cNvPr id="35846" name="Rectangle 6"/>
          <p:cNvSpPr>
            <a:spLocks noChangeArrowheads="1"/>
          </p:cNvSpPr>
          <p:nvPr/>
        </p:nvSpPr>
        <p:spPr bwMode="auto">
          <a:xfrm>
            <a:off x="5181600" y="914400"/>
            <a:ext cx="3276600" cy="838200"/>
          </a:xfrm>
          <a:prstGeom prst="rect">
            <a:avLst/>
          </a:prstGeom>
          <a:solidFill>
            <a:schemeClr val="accent1"/>
          </a:solidFill>
          <a:ln w="9525">
            <a:solidFill>
              <a:srgbClr val="0000FF"/>
            </a:solidFill>
            <a:miter lim="800000"/>
            <a:headEnd/>
            <a:tailEnd/>
          </a:ln>
          <a:effectLst/>
        </p:spPr>
        <p:txBody>
          <a:bodyPr wrap="none" anchor="ctr"/>
          <a:lstStyle/>
          <a:p>
            <a:pPr algn="ctr"/>
            <a:r>
              <a:rPr lang="nl-NL" sz="2800" b="1" i="1" dirty="0" smtClean="0"/>
              <a:t>HGĐ, THT, </a:t>
            </a:r>
          </a:p>
          <a:p>
            <a:pPr algn="ctr"/>
            <a:r>
              <a:rPr lang="nl-NL" sz="2800" b="1" i="1" dirty="0" smtClean="0"/>
              <a:t>TC khác không có PN</a:t>
            </a:r>
            <a:endParaRPr lang="en-US" sz="2800" b="1" dirty="0">
              <a:latin typeface="Times New Roman" pitchFamily="18" charset="0"/>
            </a:endParaRPr>
          </a:p>
        </p:txBody>
      </p:sp>
      <p:sp>
        <p:nvSpPr>
          <p:cNvPr id="35848" name="Text Box 8"/>
          <p:cNvSpPr txBox="1">
            <a:spLocks noChangeArrowheads="1"/>
          </p:cNvSpPr>
          <p:nvPr/>
        </p:nvSpPr>
        <p:spPr bwMode="auto">
          <a:xfrm>
            <a:off x="0" y="1981200"/>
            <a:ext cx="4267200" cy="517064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lvl="1">
              <a:spcBef>
                <a:spcPts val="600"/>
              </a:spcBef>
              <a:buFont typeface="Wingdings" pitchFamily="2" charset="2"/>
              <a:buChar char="ü"/>
            </a:pPr>
            <a:r>
              <a:rPr lang="en-US" sz="3200" dirty="0" err="1" smtClean="0">
                <a:latin typeface="Times New Roman" pitchFamily="18" charset="0"/>
                <a:cs typeface="Times New Roman" pitchFamily="18" charset="0"/>
              </a:rPr>
              <a:t>Bình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CN, PN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tham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a:t>
            </a:r>
            <a:r>
              <a:rPr lang="en-US" sz="3200" dirty="0" smtClean="0">
                <a:latin typeface="Times New Roman" pitchFamily="18" charset="0"/>
                <a:cs typeface="Times New Roman" pitchFamily="18" charset="0"/>
              </a:rPr>
              <a:t> QHDS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chịu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nhiệm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endParaRPr lang="en-US" sz="3200" dirty="0" smtClean="0">
              <a:latin typeface="Times New Roman" pitchFamily="18" charset="0"/>
              <a:cs typeface="Times New Roman" pitchFamily="18" charset="0"/>
            </a:endParaRPr>
          </a:p>
          <a:p>
            <a:pPr lvl="1" algn="just">
              <a:spcBef>
                <a:spcPts val="600"/>
              </a:spcBef>
              <a:buFont typeface="Wingdings" pitchFamily="2" charset="2"/>
              <a:buChar char="ü"/>
            </a:pPr>
            <a:r>
              <a:rPr lang="en-US" sz="3200" dirty="0" smtClean="0">
                <a:solidFill>
                  <a:schemeClr val="accent6">
                    <a:lumMod val="50000"/>
                  </a:schemeClr>
                </a:solidFill>
                <a:latin typeface="Times New Roman" pitchFamily="18" charset="0"/>
                <a:cs typeface="Times New Roman" pitchFamily="18" charset="0"/>
              </a:rPr>
              <a:t> </a:t>
            </a:r>
            <a:r>
              <a:rPr lang="en-US" sz="3200" dirty="0" err="1" smtClean="0">
                <a:solidFill>
                  <a:schemeClr val="accent6">
                    <a:lumMod val="50000"/>
                  </a:schemeClr>
                </a:solidFill>
                <a:latin typeface="Times New Roman" pitchFamily="18" charset="0"/>
                <a:cs typeface="Times New Roman" pitchFamily="18" charset="0"/>
              </a:rPr>
              <a:t>Qđịnh</a:t>
            </a:r>
            <a:r>
              <a:rPr lang="en-US" sz="3200" dirty="0" smtClean="0">
                <a:solidFill>
                  <a:schemeClr val="accent6">
                    <a:lumMod val="50000"/>
                  </a:schemeClr>
                </a:solidFill>
                <a:latin typeface="Times New Roman" pitchFamily="18" charset="0"/>
                <a:cs typeface="Times New Roman" pitchFamily="18" charset="0"/>
              </a:rPr>
              <a:t> ĐVPL, ĐD </a:t>
            </a:r>
            <a:r>
              <a:rPr lang="en-US" sz="3200" dirty="0" err="1" smtClean="0">
                <a:solidFill>
                  <a:schemeClr val="accent6">
                    <a:lumMod val="50000"/>
                  </a:schemeClr>
                </a:solidFill>
                <a:latin typeface="Times New Roman" pitchFamily="18" charset="0"/>
                <a:cs typeface="Times New Roman" pitchFamily="18" charset="0"/>
              </a:rPr>
              <a:t>tham</a:t>
            </a:r>
            <a:r>
              <a:rPr lang="en-US" sz="3200" dirty="0" smtClean="0">
                <a:solidFill>
                  <a:schemeClr val="accent6">
                    <a:lumMod val="50000"/>
                  </a:schemeClr>
                </a:solidFill>
                <a:latin typeface="Times New Roman" pitchFamily="18" charset="0"/>
                <a:cs typeface="Times New Roman" pitchFamily="18" charset="0"/>
              </a:rPr>
              <a:t> </a:t>
            </a:r>
            <a:r>
              <a:rPr lang="en-US" sz="3200" dirty="0" err="1" smtClean="0">
                <a:solidFill>
                  <a:schemeClr val="accent6">
                    <a:lumMod val="50000"/>
                  </a:schemeClr>
                </a:solidFill>
                <a:latin typeface="Times New Roman" pitchFamily="18" charset="0"/>
                <a:cs typeface="Times New Roman" pitchFamily="18" charset="0"/>
              </a:rPr>
              <a:t>gia</a:t>
            </a:r>
            <a:r>
              <a:rPr lang="en-US" sz="3200" dirty="0" smtClean="0">
                <a:solidFill>
                  <a:schemeClr val="accent6">
                    <a:lumMod val="50000"/>
                  </a:schemeClr>
                </a:solidFill>
                <a:latin typeface="Times New Roman" pitchFamily="18" charset="0"/>
                <a:cs typeface="Times New Roman" pitchFamily="18" charset="0"/>
              </a:rPr>
              <a:t> QHDS, TNDS…</a:t>
            </a:r>
          </a:p>
          <a:p>
            <a:pPr lvl="1">
              <a:spcBef>
                <a:spcPts val="600"/>
              </a:spcBef>
              <a:buFont typeface="Wingdings" pitchFamily="2" charset="2"/>
              <a:buChar char="ü"/>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CQNN</a:t>
            </a:r>
            <a:r>
              <a:rPr lang="nl-NL" sz="3200" dirty="0" smtClean="0">
                <a:latin typeface="Times New Roman" pitchFamily="18" charset="0"/>
                <a:cs typeface="Times New Roman" pitchFamily="18" charset="0"/>
              </a:rPr>
              <a:t> là PN phi thương mại. </a:t>
            </a:r>
            <a:endParaRPr lang="en-US" sz="3200" dirty="0" smtClean="0">
              <a:latin typeface="Times New Roman" pitchFamily="18" charset="0"/>
              <a:cs typeface="Times New Roman" pitchFamily="18" charset="0"/>
            </a:endParaRPr>
          </a:p>
        </p:txBody>
      </p:sp>
      <p:sp>
        <p:nvSpPr>
          <p:cNvPr id="35850" name="Text Box 10"/>
          <p:cNvSpPr txBox="1">
            <a:spLocks noChangeArrowheads="1"/>
          </p:cNvSpPr>
          <p:nvPr/>
        </p:nvSpPr>
        <p:spPr bwMode="auto">
          <a:xfrm>
            <a:off x="5029200" y="2057400"/>
            <a:ext cx="3886200" cy="4555093"/>
          </a:xfrm>
          <a:prstGeom prst="rect">
            <a:avLst/>
          </a:prstGeom>
          <a:noFill/>
          <a:ln w="9525">
            <a:noFill/>
            <a:miter lim="800000"/>
            <a:headEnd/>
            <a:tailEnd/>
          </a:ln>
          <a:effectLst/>
        </p:spPr>
        <p:txBody>
          <a:bodyPr wrap="square">
            <a:spAutoFit/>
          </a:bodyPr>
          <a:lstStyle/>
          <a:p>
            <a:pPr>
              <a:spcBef>
                <a:spcPts val="600"/>
              </a:spcBef>
              <a:buFont typeface="Wingdings" pitchFamily="2" charset="2"/>
              <a:buChar char="ü"/>
            </a:pPr>
            <a:r>
              <a:rPr lang="en-US" sz="2800" dirty="0" err="1" smtClean="0"/>
              <a:t>Tham</a:t>
            </a:r>
            <a:r>
              <a:rPr lang="en-US" sz="2800" dirty="0" smtClean="0"/>
              <a:t> </a:t>
            </a:r>
            <a:r>
              <a:rPr lang="en-US" sz="2800" dirty="0" err="1" smtClean="0"/>
              <a:t>gia</a:t>
            </a:r>
            <a:r>
              <a:rPr lang="en-US" sz="2800" dirty="0" smtClean="0"/>
              <a:t> QHDS </a:t>
            </a:r>
            <a:r>
              <a:rPr lang="en-US" sz="2800" dirty="0" err="1" smtClean="0"/>
              <a:t>thông</a:t>
            </a:r>
            <a:r>
              <a:rPr lang="en-US" sz="2800" dirty="0" smtClean="0"/>
              <a:t> qua </a:t>
            </a:r>
            <a:r>
              <a:rPr lang="en-US" sz="2800" dirty="0" err="1" smtClean="0"/>
              <a:t>từng</a:t>
            </a:r>
            <a:r>
              <a:rPr lang="en-US" sz="2800" dirty="0" smtClean="0"/>
              <a:t> </a:t>
            </a:r>
            <a:r>
              <a:rPr lang="en-US" sz="2800" i="1" dirty="0" err="1" smtClean="0"/>
              <a:t>thành</a:t>
            </a:r>
            <a:r>
              <a:rPr lang="en-US" sz="2800" i="1" dirty="0" smtClean="0"/>
              <a:t> </a:t>
            </a:r>
            <a:r>
              <a:rPr lang="en-US" sz="2800" i="1" dirty="0" err="1" smtClean="0"/>
              <a:t>viên</a:t>
            </a:r>
            <a:r>
              <a:rPr lang="en-US" sz="2800" i="1" dirty="0" smtClean="0"/>
              <a:t> </a:t>
            </a:r>
            <a:r>
              <a:rPr lang="en-US" sz="2800" i="1" dirty="0" err="1" smtClean="0"/>
              <a:t>của</a:t>
            </a:r>
            <a:r>
              <a:rPr lang="en-US" sz="2800" i="1" dirty="0" smtClean="0"/>
              <a:t> </a:t>
            </a:r>
            <a:r>
              <a:rPr lang="en-US" sz="2800" i="1" dirty="0" err="1" smtClean="0"/>
              <a:t>mình</a:t>
            </a:r>
            <a:r>
              <a:rPr lang="en-US" sz="2800" dirty="0" smtClean="0"/>
              <a:t> </a:t>
            </a:r>
            <a:r>
              <a:rPr lang="en-US" sz="2800" dirty="0" err="1" smtClean="0"/>
              <a:t>hoặc</a:t>
            </a:r>
            <a:r>
              <a:rPr lang="en-US" sz="2800" dirty="0" smtClean="0"/>
              <a:t> </a:t>
            </a:r>
            <a:r>
              <a:rPr lang="en-US" sz="2800" dirty="0" err="1" smtClean="0"/>
              <a:t>thông</a:t>
            </a:r>
            <a:r>
              <a:rPr lang="en-US" sz="2800" dirty="0" smtClean="0"/>
              <a:t> qua </a:t>
            </a:r>
            <a:r>
              <a:rPr lang="en-US" sz="2800" i="1" dirty="0" err="1" smtClean="0"/>
              <a:t>cá</a:t>
            </a:r>
            <a:r>
              <a:rPr lang="en-US" sz="2800" i="1" dirty="0" smtClean="0"/>
              <a:t> </a:t>
            </a:r>
            <a:r>
              <a:rPr lang="en-US" sz="2800" i="1" dirty="0" err="1" smtClean="0"/>
              <a:t>nhân</a:t>
            </a:r>
            <a:r>
              <a:rPr lang="en-US" sz="2800" i="1" dirty="0" smtClean="0"/>
              <a:t> </a:t>
            </a:r>
            <a:r>
              <a:rPr lang="en-US" sz="2800" i="1" dirty="0" err="1" smtClean="0"/>
              <a:t>là</a:t>
            </a:r>
            <a:r>
              <a:rPr lang="en-US" sz="2800" i="1" dirty="0" smtClean="0"/>
              <a:t> </a:t>
            </a:r>
            <a:r>
              <a:rPr lang="en-US" sz="2800" i="1" dirty="0" err="1" smtClean="0"/>
              <a:t>người</a:t>
            </a:r>
            <a:r>
              <a:rPr lang="en-US" sz="2800" i="1" dirty="0" smtClean="0"/>
              <a:t> </a:t>
            </a:r>
            <a:r>
              <a:rPr lang="en-US" sz="2800" i="1" dirty="0" err="1" smtClean="0"/>
              <a:t>đại</a:t>
            </a:r>
            <a:r>
              <a:rPr lang="en-US" sz="2800" i="1" dirty="0" smtClean="0"/>
              <a:t> </a:t>
            </a:r>
            <a:r>
              <a:rPr lang="en-US" sz="2800" i="1" dirty="0" err="1" smtClean="0"/>
              <a:t>diện</a:t>
            </a:r>
            <a:r>
              <a:rPr lang="en-US" sz="2800" i="1" dirty="0" smtClean="0"/>
              <a:t> </a:t>
            </a:r>
            <a:r>
              <a:rPr lang="en-US" sz="2800" dirty="0" smtClean="0"/>
              <a:t>…</a:t>
            </a:r>
          </a:p>
          <a:p>
            <a:pPr>
              <a:spcBef>
                <a:spcPts val="600"/>
              </a:spcBef>
              <a:buFont typeface="Wingdings" pitchFamily="2" charset="2"/>
              <a:buChar char="ü"/>
            </a:pPr>
            <a:r>
              <a:rPr lang="en-US" sz="2800" dirty="0" smtClean="0"/>
              <a:t>QĐ </a:t>
            </a:r>
            <a:r>
              <a:rPr lang="en-US" sz="2800" dirty="0" err="1" smtClean="0"/>
              <a:t>về</a:t>
            </a:r>
            <a:r>
              <a:rPr lang="en-US" sz="2800" dirty="0" smtClean="0"/>
              <a:t> </a:t>
            </a:r>
            <a:r>
              <a:rPr lang="en-US" sz="2800" dirty="0" err="1" smtClean="0"/>
              <a:t>tài</a:t>
            </a:r>
            <a:r>
              <a:rPr lang="en-US" sz="2800" dirty="0" smtClean="0"/>
              <a:t> </a:t>
            </a:r>
            <a:r>
              <a:rPr lang="en-US" sz="2800" dirty="0" err="1" smtClean="0"/>
              <a:t>sản</a:t>
            </a:r>
            <a:r>
              <a:rPr lang="en-US" sz="2800" dirty="0" smtClean="0"/>
              <a:t> </a:t>
            </a:r>
            <a:r>
              <a:rPr lang="en-US" sz="2800" dirty="0" err="1" smtClean="0"/>
              <a:t>chung</a:t>
            </a:r>
            <a:r>
              <a:rPr lang="en-US" sz="2800" dirty="0" smtClean="0"/>
              <a:t>, </a:t>
            </a:r>
            <a:r>
              <a:rPr lang="en-US" sz="2800" dirty="0" err="1" smtClean="0"/>
              <a:t>trách</a:t>
            </a:r>
            <a:r>
              <a:rPr lang="en-US" sz="2800" dirty="0" smtClean="0"/>
              <a:t> </a:t>
            </a:r>
            <a:r>
              <a:rPr lang="en-US" sz="2800" dirty="0" err="1" smtClean="0"/>
              <a:t>nhiệm</a:t>
            </a:r>
            <a:r>
              <a:rPr lang="en-US" sz="2800" dirty="0" smtClean="0"/>
              <a:t> </a:t>
            </a:r>
            <a:r>
              <a:rPr lang="en-US" sz="2800" dirty="0" err="1" smtClean="0"/>
              <a:t>dân</a:t>
            </a:r>
            <a:r>
              <a:rPr lang="en-US" sz="2800" dirty="0" smtClean="0"/>
              <a:t> </a:t>
            </a:r>
            <a:r>
              <a:rPr lang="en-US" sz="2800" dirty="0" err="1" smtClean="0"/>
              <a:t>sự</a:t>
            </a:r>
            <a:r>
              <a:rPr lang="en-US" sz="2800" dirty="0" smtClean="0"/>
              <a:t> </a:t>
            </a:r>
            <a:r>
              <a:rPr lang="en-US" sz="2800" dirty="0" err="1" smtClean="0"/>
              <a:t>của</a:t>
            </a:r>
            <a:r>
              <a:rPr lang="en-US" sz="2800" dirty="0" smtClean="0"/>
              <a:t> </a:t>
            </a:r>
            <a:r>
              <a:rPr lang="en-US" sz="2800" dirty="0" err="1" smtClean="0"/>
              <a:t>thành</a:t>
            </a:r>
            <a:r>
              <a:rPr lang="en-US" sz="2800" dirty="0" smtClean="0"/>
              <a:t> </a:t>
            </a:r>
            <a:r>
              <a:rPr lang="en-US" sz="2800" dirty="0" err="1" smtClean="0"/>
              <a:t>viên</a:t>
            </a:r>
            <a:r>
              <a:rPr lang="en-US" sz="2800" dirty="0" smtClean="0"/>
              <a:t>…</a:t>
            </a:r>
          </a:p>
          <a:p>
            <a:pPr>
              <a:spcBef>
                <a:spcPts val="600"/>
              </a:spcBef>
              <a:buFont typeface="Wingdings" pitchFamily="2" charset="2"/>
              <a:buChar char="ü"/>
            </a:pPr>
            <a:r>
              <a:rPr lang="en-US" sz="2800" dirty="0" err="1" smtClean="0"/>
              <a:t>Hộ</a:t>
            </a:r>
            <a:r>
              <a:rPr lang="en-US" sz="2800" dirty="0" smtClean="0"/>
              <a:t> </a:t>
            </a:r>
            <a:r>
              <a:rPr lang="en-US" sz="2800" dirty="0" err="1" smtClean="0"/>
              <a:t>gia</a:t>
            </a:r>
            <a:r>
              <a:rPr lang="en-US" sz="2800" dirty="0" smtClean="0"/>
              <a:t> </a:t>
            </a:r>
            <a:r>
              <a:rPr lang="en-US" sz="2800" dirty="0" err="1" smtClean="0"/>
              <a:t>đình</a:t>
            </a:r>
            <a:r>
              <a:rPr lang="en-US" sz="2800" dirty="0" smtClean="0"/>
              <a:t> </a:t>
            </a:r>
            <a:r>
              <a:rPr lang="en-US" sz="2800" dirty="0" err="1" smtClean="0"/>
              <a:t>sử</a:t>
            </a:r>
            <a:r>
              <a:rPr lang="en-US" sz="2800" dirty="0" smtClean="0"/>
              <a:t> </a:t>
            </a:r>
            <a:r>
              <a:rPr lang="en-US" sz="2800" dirty="0" err="1" smtClean="0"/>
              <a:t>dụng</a:t>
            </a:r>
            <a:r>
              <a:rPr lang="en-US" sz="2800" dirty="0" smtClean="0"/>
              <a:t> </a:t>
            </a:r>
            <a:r>
              <a:rPr lang="en-US" sz="2800" dirty="0" err="1" smtClean="0"/>
              <a:t>đất</a:t>
            </a:r>
            <a:r>
              <a:rPr lang="en-US" sz="2800" dirty="0" smtClean="0"/>
              <a:t> </a:t>
            </a:r>
            <a:r>
              <a:rPr lang="en-US" sz="2800" dirty="0" err="1" smtClean="0"/>
              <a:t>tham</a:t>
            </a:r>
            <a:r>
              <a:rPr lang="en-US" sz="2800" dirty="0" smtClean="0"/>
              <a:t> </a:t>
            </a:r>
            <a:r>
              <a:rPr lang="en-US" sz="2800" dirty="0" err="1" smtClean="0"/>
              <a:t>gia</a:t>
            </a:r>
            <a:r>
              <a:rPr lang="en-US" sz="2800" dirty="0" smtClean="0"/>
              <a:t> QH </a:t>
            </a:r>
            <a:r>
              <a:rPr lang="en-US" sz="2800" dirty="0" err="1" smtClean="0"/>
              <a:t>sử</a:t>
            </a:r>
            <a:r>
              <a:rPr lang="en-US" sz="2800" dirty="0" smtClean="0"/>
              <a:t> </a:t>
            </a:r>
            <a:r>
              <a:rPr lang="en-US" sz="2800" dirty="0" err="1" smtClean="0"/>
              <a:t>dụng</a:t>
            </a:r>
            <a:r>
              <a:rPr lang="en-US" sz="2800" dirty="0" smtClean="0"/>
              <a:t> </a:t>
            </a:r>
            <a:r>
              <a:rPr lang="en-US" sz="2800" dirty="0" err="1" smtClean="0"/>
              <a:t>đất</a:t>
            </a:r>
            <a:r>
              <a:rPr lang="en-US" sz="2800" dirty="0" smtClean="0"/>
              <a:t> </a:t>
            </a:r>
            <a:r>
              <a:rPr lang="en-US" sz="2800" dirty="0" err="1" smtClean="0"/>
              <a:t>thì</a:t>
            </a:r>
            <a:r>
              <a:rPr lang="en-US" sz="2800" dirty="0" smtClean="0"/>
              <a:t> </a:t>
            </a:r>
            <a:r>
              <a:rPr lang="en-US" sz="2800" dirty="0" err="1" smtClean="0"/>
              <a:t>áp</a:t>
            </a:r>
            <a:r>
              <a:rPr lang="en-US" sz="2800" dirty="0" smtClean="0"/>
              <a:t> </a:t>
            </a:r>
            <a:r>
              <a:rPr lang="en-US" sz="2800" dirty="0" err="1" smtClean="0"/>
              <a:t>dụng</a:t>
            </a:r>
            <a:r>
              <a:rPr lang="en-US" sz="2800" dirty="0" smtClean="0"/>
              <a:t> LĐĐ</a:t>
            </a:r>
            <a:endParaRPr lang="en-US" sz="2000" b="1" dirty="0">
              <a:latin typeface="Times New Roman" pitchFamily="18" charset="0"/>
            </a:endParaRPr>
          </a:p>
        </p:txBody>
      </p:sp>
      <p:pic>
        <p:nvPicPr>
          <p:cNvPr id="8" name="Picture 7" descr="dạ điệp.jpg"/>
          <p:cNvPicPr>
            <a:picLocks noChangeAspect="1"/>
          </p:cNvPicPr>
          <p:nvPr/>
        </p:nvPicPr>
        <p:blipFill>
          <a:blip r:embed="rId2" cstate="print"/>
          <a:stretch>
            <a:fillRect/>
          </a:stretch>
        </p:blipFill>
        <p:spPr>
          <a:xfrm>
            <a:off x="3581400" y="609600"/>
            <a:ext cx="1600200"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randombar(horizontal)">
                                      <p:cBhvr>
                                        <p:cTn id="7" dur="500"/>
                                        <p:tgtEl>
                                          <p:spTgt spid="35843">
                                            <p:txEl>
                                              <p:pRg st="0" end="0"/>
                                            </p:txEl>
                                          </p:spTgt>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5842"/>
                                        </p:tgtEl>
                                        <p:attrNameLst>
                                          <p:attrName>style.visibility</p:attrName>
                                        </p:attrNameLst>
                                      </p:cBhvr>
                                      <p:to>
                                        <p:strVal val="visible"/>
                                      </p:to>
                                    </p:set>
                                    <p:animEffect transition="in" filter="diamond(in)">
                                      <p:cBhvr>
                                        <p:cTn id="11" dur="500"/>
                                        <p:tgtEl>
                                          <p:spTgt spid="35842"/>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35844"/>
                                        </p:tgtEl>
                                        <p:attrNameLst>
                                          <p:attrName>style.visibility</p:attrName>
                                        </p:attrNameLst>
                                      </p:cBhvr>
                                      <p:to>
                                        <p:strVal val="visible"/>
                                      </p:to>
                                    </p:set>
                                    <p:animEffect transition="in" filter="wedge">
                                      <p:cBhvr>
                                        <p:cTn id="16" dur="500"/>
                                        <p:tgtEl>
                                          <p:spTgt spid="3584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5848">
                                            <p:txEl>
                                              <p:pRg st="0" end="0"/>
                                            </p:txEl>
                                          </p:spTgt>
                                        </p:tgtEl>
                                        <p:attrNameLst>
                                          <p:attrName>style.visibility</p:attrName>
                                        </p:attrNameLst>
                                      </p:cBhvr>
                                      <p:to>
                                        <p:strVal val="visible"/>
                                      </p:to>
                                    </p:set>
                                    <p:anim calcmode="lin" valueType="num">
                                      <p:cBhvr>
                                        <p:cTn id="21" dur="500" fill="hold"/>
                                        <p:tgtEl>
                                          <p:spTgt spid="3584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584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584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35848">
                                            <p:txEl>
                                              <p:pRg st="1" end="1"/>
                                            </p:txEl>
                                          </p:spTgt>
                                        </p:tgtEl>
                                        <p:attrNameLst>
                                          <p:attrName>style.visibility</p:attrName>
                                        </p:attrNameLst>
                                      </p:cBhvr>
                                      <p:to>
                                        <p:strVal val="visible"/>
                                      </p:to>
                                    </p:set>
                                    <p:animEffect transition="in" filter="wipe(down)">
                                      <p:cBhvr>
                                        <p:cTn id="28" dur="580">
                                          <p:stCondLst>
                                            <p:cond delay="0"/>
                                          </p:stCondLst>
                                        </p:cTn>
                                        <p:tgtEl>
                                          <p:spTgt spid="35848">
                                            <p:txEl>
                                              <p:pRg st="1" end="1"/>
                                            </p:txEl>
                                          </p:spTgt>
                                        </p:tgtEl>
                                      </p:cBhvr>
                                    </p:animEffect>
                                    <p:anim calcmode="lin" valueType="num">
                                      <p:cBhvr>
                                        <p:cTn id="29" dur="1822" tmFilter="0,0; 0.14,0.36; 0.43,0.73; 0.71,0.91; 1.0,1.0">
                                          <p:stCondLst>
                                            <p:cond delay="0"/>
                                          </p:stCondLst>
                                        </p:cTn>
                                        <p:tgtEl>
                                          <p:spTgt spid="35848">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5848">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5848">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5848">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5848">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5848">
                                            <p:txEl>
                                              <p:pRg st="1" end="1"/>
                                            </p:txEl>
                                          </p:spTgt>
                                        </p:tgtEl>
                                      </p:cBhvr>
                                      <p:to x="100000" y="60000"/>
                                    </p:animScale>
                                    <p:animScale>
                                      <p:cBhvr>
                                        <p:cTn id="35" dur="166" decel="50000">
                                          <p:stCondLst>
                                            <p:cond delay="676"/>
                                          </p:stCondLst>
                                        </p:cTn>
                                        <p:tgtEl>
                                          <p:spTgt spid="35848">
                                            <p:txEl>
                                              <p:pRg st="1" end="1"/>
                                            </p:txEl>
                                          </p:spTgt>
                                        </p:tgtEl>
                                      </p:cBhvr>
                                      <p:to x="100000" y="100000"/>
                                    </p:animScale>
                                    <p:animScale>
                                      <p:cBhvr>
                                        <p:cTn id="36" dur="26">
                                          <p:stCondLst>
                                            <p:cond delay="1312"/>
                                          </p:stCondLst>
                                        </p:cTn>
                                        <p:tgtEl>
                                          <p:spTgt spid="35848">
                                            <p:txEl>
                                              <p:pRg st="1" end="1"/>
                                            </p:txEl>
                                          </p:spTgt>
                                        </p:tgtEl>
                                      </p:cBhvr>
                                      <p:to x="100000" y="80000"/>
                                    </p:animScale>
                                    <p:animScale>
                                      <p:cBhvr>
                                        <p:cTn id="37" dur="166" decel="50000">
                                          <p:stCondLst>
                                            <p:cond delay="1338"/>
                                          </p:stCondLst>
                                        </p:cTn>
                                        <p:tgtEl>
                                          <p:spTgt spid="35848">
                                            <p:txEl>
                                              <p:pRg st="1" end="1"/>
                                            </p:txEl>
                                          </p:spTgt>
                                        </p:tgtEl>
                                      </p:cBhvr>
                                      <p:to x="100000" y="100000"/>
                                    </p:animScale>
                                    <p:animScale>
                                      <p:cBhvr>
                                        <p:cTn id="38" dur="26">
                                          <p:stCondLst>
                                            <p:cond delay="1642"/>
                                          </p:stCondLst>
                                        </p:cTn>
                                        <p:tgtEl>
                                          <p:spTgt spid="35848">
                                            <p:txEl>
                                              <p:pRg st="1" end="1"/>
                                            </p:txEl>
                                          </p:spTgt>
                                        </p:tgtEl>
                                      </p:cBhvr>
                                      <p:to x="100000" y="90000"/>
                                    </p:animScale>
                                    <p:animScale>
                                      <p:cBhvr>
                                        <p:cTn id="39" dur="166" decel="50000">
                                          <p:stCondLst>
                                            <p:cond delay="1668"/>
                                          </p:stCondLst>
                                        </p:cTn>
                                        <p:tgtEl>
                                          <p:spTgt spid="35848">
                                            <p:txEl>
                                              <p:pRg st="1" end="1"/>
                                            </p:txEl>
                                          </p:spTgt>
                                        </p:tgtEl>
                                      </p:cBhvr>
                                      <p:to x="100000" y="100000"/>
                                    </p:animScale>
                                    <p:animScale>
                                      <p:cBhvr>
                                        <p:cTn id="40" dur="26">
                                          <p:stCondLst>
                                            <p:cond delay="1808"/>
                                          </p:stCondLst>
                                        </p:cTn>
                                        <p:tgtEl>
                                          <p:spTgt spid="35848">
                                            <p:txEl>
                                              <p:pRg st="1" end="1"/>
                                            </p:txEl>
                                          </p:spTgt>
                                        </p:tgtEl>
                                      </p:cBhvr>
                                      <p:to x="100000" y="95000"/>
                                    </p:animScale>
                                    <p:animScale>
                                      <p:cBhvr>
                                        <p:cTn id="41" dur="166" decel="50000">
                                          <p:stCondLst>
                                            <p:cond delay="1834"/>
                                          </p:stCondLst>
                                        </p:cTn>
                                        <p:tgtEl>
                                          <p:spTgt spid="35848">
                                            <p:txEl>
                                              <p:pRg st="1" end="1"/>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5848">
                                            <p:txEl>
                                              <p:pRg st="2" end="2"/>
                                            </p:txEl>
                                          </p:spTgt>
                                        </p:tgtEl>
                                        <p:attrNameLst>
                                          <p:attrName>style.visibility</p:attrName>
                                        </p:attrNameLst>
                                      </p:cBhvr>
                                      <p:to>
                                        <p:strVal val="visible"/>
                                      </p:to>
                                    </p:set>
                                    <p:animEffect transition="in" filter="circle(in)">
                                      <p:cBhvr>
                                        <p:cTn id="46" dur="2000"/>
                                        <p:tgtEl>
                                          <p:spTgt spid="35848">
                                            <p:txEl>
                                              <p:pRg st="2" end="2"/>
                                            </p:txEl>
                                          </p:spTgt>
                                        </p:tgtEl>
                                      </p:cBhvr>
                                    </p:animEffect>
                                  </p:childTnLst>
                                </p:cTn>
                              </p:par>
                            </p:childTnLst>
                          </p:cTn>
                        </p:par>
                        <p:par>
                          <p:cTn id="47" fill="hold">
                            <p:stCondLst>
                              <p:cond delay="2000"/>
                            </p:stCondLst>
                            <p:childTnLst>
                              <p:par>
                                <p:cTn id="48" presetID="20" presetClass="entr" presetSubtype="0" fill="hold" grpId="0" nodeType="afterEffect">
                                  <p:stCondLst>
                                    <p:cond delay="0"/>
                                  </p:stCondLst>
                                  <p:childTnLst>
                                    <p:set>
                                      <p:cBhvr>
                                        <p:cTn id="49" dur="1" fill="hold">
                                          <p:stCondLst>
                                            <p:cond delay="0"/>
                                          </p:stCondLst>
                                        </p:cTn>
                                        <p:tgtEl>
                                          <p:spTgt spid="35846"/>
                                        </p:tgtEl>
                                        <p:attrNameLst>
                                          <p:attrName>style.visibility</p:attrName>
                                        </p:attrNameLst>
                                      </p:cBhvr>
                                      <p:to>
                                        <p:strVal val="visible"/>
                                      </p:to>
                                    </p:set>
                                    <p:animEffect transition="in" filter="wedge">
                                      <p:cBhvr>
                                        <p:cTn id="50" dur="500"/>
                                        <p:tgtEl>
                                          <p:spTgt spid="3584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5850">
                                            <p:txEl>
                                              <p:pRg st="0" end="0"/>
                                            </p:txEl>
                                          </p:spTgt>
                                        </p:tgtEl>
                                        <p:attrNameLst>
                                          <p:attrName>style.visibility</p:attrName>
                                        </p:attrNameLst>
                                      </p:cBhvr>
                                      <p:to>
                                        <p:strVal val="visible"/>
                                      </p:to>
                                    </p:set>
                                    <p:anim calcmode="lin" valueType="num">
                                      <p:cBhvr additive="base">
                                        <p:cTn id="55" dur="500" fill="hold"/>
                                        <p:tgtEl>
                                          <p:spTgt spid="35850">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58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35850">
                                            <p:txEl>
                                              <p:pRg st="1" end="1"/>
                                            </p:txEl>
                                          </p:spTgt>
                                        </p:tgtEl>
                                        <p:attrNameLst>
                                          <p:attrName>style.visibility</p:attrName>
                                        </p:attrNameLst>
                                      </p:cBhvr>
                                      <p:to>
                                        <p:strVal val="visible"/>
                                      </p:to>
                                    </p:set>
                                    <p:animEffect transition="in" filter="circle(in)">
                                      <p:cBhvr>
                                        <p:cTn id="61" dur="2000"/>
                                        <p:tgtEl>
                                          <p:spTgt spid="35850">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35850">
                                            <p:txEl>
                                              <p:pRg st="2" end="2"/>
                                            </p:txEl>
                                          </p:spTgt>
                                        </p:tgtEl>
                                        <p:attrNameLst>
                                          <p:attrName>style.visibility</p:attrName>
                                        </p:attrNameLst>
                                      </p:cBhvr>
                                      <p:to>
                                        <p:strVal val="visible"/>
                                      </p:to>
                                    </p:set>
                                    <p:animEffect transition="in" filter="wipe(down)">
                                      <p:cBhvr>
                                        <p:cTn id="66" dur="580">
                                          <p:stCondLst>
                                            <p:cond delay="0"/>
                                          </p:stCondLst>
                                        </p:cTn>
                                        <p:tgtEl>
                                          <p:spTgt spid="35850">
                                            <p:txEl>
                                              <p:pRg st="2" end="2"/>
                                            </p:txEl>
                                          </p:spTgt>
                                        </p:tgtEl>
                                      </p:cBhvr>
                                    </p:animEffect>
                                    <p:anim calcmode="lin" valueType="num">
                                      <p:cBhvr>
                                        <p:cTn id="67" dur="1822" tmFilter="0,0; 0.14,0.36; 0.43,0.73; 0.71,0.91; 1.0,1.0">
                                          <p:stCondLst>
                                            <p:cond delay="0"/>
                                          </p:stCondLst>
                                        </p:cTn>
                                        <p:tgtEl>
                                          <p:spTgt spid="35850">
                                            <p:txEl>
                                              <p:pRg st="2" end="2"/>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5850">
                                            <p:txEl>
                                              <p:pRg st="2" end="2"/>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5850">
                                            <p:txEl>
                                              <p:pRg st="2" end="2"/>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5850">
                                            <p:txEl>
                                              <p:pRg st="2" end="2"/>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5850">
                                            <p:txEl>
                                              <p:pRg st="2" end="2"/>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5850">
                                            <p:txEl>
                                              <p:pRg st="2" end="2"/>
                                            </p:txEl>
                                          </p:spTgt>
                                        </p:tgtEl>
                                      </p:cBhvr>
                                      <p:to x="100000" y="60000"/>
                                    </p:animScale>
                                    <p:animScale>
                                      <p:cBhvr>
                                        <p:cTn id="73" dur="166" decel="50000">
                                          <p:stCondLst>
                                            <p:cond delay="676"/>
                                          </p:stCondLst>
                                        </p:cTn>
                                        <p:tgtEl>
                                          <p:spTgt spid="35850">
                                            <p:txEl>
                                              <p:pRg st="2" end="2"/>
                                            </p:txEl>
                                          </p:spTgt>
                                        </p:tgtEl>
                                      </p:cBhvr>
                                      <p:to x="100000" y="100000"/>
                                    </p:animScale>
                                    <p:animScale>
                                      <p:cBhvr>
                                        <p:cTn id="74" dur="26">
                                          <p:stCondLst>
                                            <p:cond delay="1312"/>
                                          </p:stCondLst>
                                        </p:cTn>
                                        <p:tgtEl>
                                          <p:spTgt spid="35850">
                                            <p:txEl>
                                              <p:pRg st="2" end="2"/>
                                            </p:txEl>
                                          </p:spTgt>
                                        </p:tgtEl>
                                      </p:cBhvr>
                                      <p:to x="100000" y="80000"/>
                                    </p:animScale>
                                    <p:animScale>
                                      <p:cBhvr>
                                        <p:cTn id="75" dur="166" decel="50000">
                                          <p:stCondLst>
                                            <p:cond delay="1338"/>
                                          </p:stCondLst>
                                        </p:cTn>
                                        <p:tgtEl>
                                          <p:spTgt spid="35850">
                                            <p:txEl>
                                              <p:pRg st="2" end="2"/>
                                            </p:txEl>
                                          </p:spTgt>
                                        </p:tgtEl>
                                      </p:cBhvr>
                                      <p:to x="100000" y="100000"/>
                                    </p:animScale>
                                    <p:animScale>
                                      <p:cBhvr>
                                        <p:cTn id="76" dur="26">
                                          <p:stCondLst>
                                            <p:cond delay="1642"/>
                                          </p:stCondLst>
                                        </p:cTn>
                                        <p:tgtEl>
                                          <p:spTgt spid="35850">
                                            <p:txEl>
                                              <p:pRg st="2" end="2"/>
                                            </p:txEl>
                                          </p:spTgt>
                                        </p:tgtEl>
                                      </p:cBhvr>
                                      <p:to x="100000" y="90000"/>
                                    </p:animScale>
                                    <p:animScale>
                                      <p:cBhvr>
                                        <p:cTn id="77" dur="166" decel="50000">
                                          <p:stCondLst>
                                            <p:cond delay="1668"/>
                                          </p:stCondLst>
                                        </p:cTn>
                                        <p:tgtEl>
                                          <p:spTgt spid="35850">
                                            <p:txEl>
                                              <p:pRg st="2" end="2"/>
                                            </p:txEl>
                                          </p:spTgt>
                                        </p:tgtEl>
                                      </p:cBhvr>
                                      <p:to x="100000" y="100000"/>
                                    </p:animScale>
                                    <p:animScale>
                                      <p:cBhvr>
                                        <p:cTn id="78" dur="26">
                                          <p:stCondLst>
                                            <p:cond delay="1808"/>
                                          </p:stCondLst>
                                        </p:cTn>
                                        <p:tgtEl>
                                          <p:spTgt spid="35850">
                                            <p:txEl>
                                              <p:pRg st="2" end="2"/>
                                            </p:txEl>
                                          </p:spTgt>
                                        </p:tgtEl>
                                      </p:cBhvr>
                                      <p:to x="100000" y="95000"/>
                                    </p:animScale>
                                    <p:animScale>
                                      <p:cBhvr>
                                        <p:cTn id="79" dur="166" decel="50000">
                                          <p:stCondLst>
                                            <p:cond delay="1834"/>
                                          </p:stCondLst>
                                        </p:cTn>
                                        <p:tgtEl>
                                          <p:spTgt spid="3585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4" grpId="0" animBg="1"/>
      <p:bldP spid="35846" grpId="0" animBg="1"/>
      <p:bldP spid="35850" grpId="0" uiExpand="1" build="allAtOnce"/>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18890</TotalTime>
  <Words>4816</Words>
  <Application>Microsoft Office PowerPoint</Application>
  <PresentationFormat>On-screen Show (4:3)</PresentationFormat>
  <Paragraphs>424</Paragraphs>
  <Slides>38</Slides>
  <Notes>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Trek</vt:lpstr>
      <vt:lpstr>Slide 1</vt:lpstr>
      <vt:lpstr>Slide 2</vt:lpstr>
      <vt:lpstr>Slide 3</vt:lpstr>
      <vt:lpstr>Slide 4</vt:lpstr>
      <vt:lpstr>Slide 5</vt:lpstr>
      <vt:lpstr>Slide 6</vt:lpstr>
      <vt:lpstr>Slide 7</vt:lpstr>
      <vt:lpstr>Slide 8</vt:lpstr>
      <vt:lpstr>      </vt:lpstr>
      <vt:lpstr>Slide 10</vt:lpstr>
      <vt:lpstr> 4. Về giao dịch dân sự </vt:lpstr>
      <vt:lpstr>Slide 12</vt:lpstr>
      <vt:lpstr>Slide 13</vt:lpstr>
      <vt:lpstr>Slide 14</vt:lpstr>
      <vt:lpstr>Slide 15</vt:lpstr>
      <vt:lpstr>Slide 16</vt:lpstr>
      <vt:lpstr>Slide 17</vt:lpstr>
      <vt:lpstr>Slide 18</vt:lpstr>
      <vt:lpstr>Slide 19</vt:lpstr>
      <vt:lpstr> 7.4. VỀ HÌNH THỨC SỞ HỮU (Đ 197-220)</vt:lpstr>
      <vt:lpstr>Slide 21</vt:lpstr>
      <vt:lpstr>Slide 22</vt:lpstr>
      <vt:lpstr>7.7. Quyền bề mặt</vt:lpstr>
      <vt:lpstr>Slide 24</vt:lpstr>
      <vt:lpstr>9.Trách nhiệm dân sự do vi phạm nghĩa vụ  (Điều 351-364)</vt:lpstr>
      <vt:lpstr>  10. Quy định về hợp đồng  </vt:lpstr>
      <vt:lpstr>Slide 27</vt:lpstr>
      <vt:lpstr>Slide 28</vt:lpstr>
      <vt:lpstr>10.3. Hợp đồng theo mẫu, điều kiện giao dịch chung trong giao kết hợp đồng </vt:lpstr>
      <vt:lpstr>Slide 30</vt:lpstr>
      <vt:lpstr>Slide 31</vt:lpstr>
      <vt:lpstr>Slide 32</vt:lpstr>
      <vt:lpstr>Slide 33</vt:lpstr>
      <vt:lpstr>Slide 34</vt:lpstr>
      <vt:lpstr>Slide 35</vt:lpstr>
      <vt:lpstr>13.2. Về pháp luật áp dụng đối với  quan hệ dân sự có yếu tố nước ngoài </vt:lpstr>
      <vt:lpstr>Slide 37</vt:lpstr>
      <vt:lpstr>Slide 38</vt:lpstr>
    </vt:vector>
  </TitlesOfParts>
  <Company>http://viet4room.com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HOẠT ĐỘNG CỦA KIỂM SÁT VIÊN KHI KIỂM SÁT GIẢI QUYẾT VỤ ÁN DÂN SỰ THEO THỦ TỤC SƠ THẨM</dc:title>
  <dc:creator>Manh Cuong</dc:creator>
  <cp:lastModifiedBy>User</cp:lastModifiedBy>
  <cp:revision>544</cp:revision>
  <dcterms:created xsi:type="dcterms:W3CDTF">2013-08-26T01:13:18Z</dcterms:created>
  <dcterms:modified xsi:type="dcterms:W3CDTF">2017-04-18T16:24:13Z</dcterms:modified>
</cp:coreProperties>
</file>